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7" r:id="rId2"/>
    <p:sldId id="296" r:id="rId3"/>
    <p:sldId id="297" r:id="rId4"/>
    <p:sldId id="258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1" r:id="rId29"/>
    <p:sldId id="292" r:id="rId30"/>
    <p:sldId id="293" r:id="rId31"/>
    <p:sldId id="294" r:id="rId32"/>
    <p:sldId id="295" r:id="rId33"/>
    <p:sldId id="29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9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03C3A3-28CD-4D43-A299-2B834EBA0669}" type="doc">
      <dgm:prSet loTypeId="urn:microsoft.com/office/officeart/2005/8/layout/orgChart1" loCatId="hierarchy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0D47C64D-A722-406D-93BA-7292622C1C7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75000"/>
                </a:schemeClr>
              </a:solidFill>
            </a:rPr>
            <a:t>Базы данных</a:t>
          </a:r>
          <a:endParaRPr lang="ru-RU" sz="2400" b="1" dirty="0">
            <a:solidFill>
              <a:schemeClr val="accent3">
                <a:lumMod val="75000"/>
              </a:schemeClr>
            </a:solidFill>
          </a:endParaRPr>
        </a:p>
      </dgm:t>
    </dgm:pt>
    <dgm:pt modelId="{FF21B9BF-BD19-4072-98E2-F298308B8B31}" type="parTrans" cxnId="{44374C0A-1D9B-4A72-A67C-576294BF7A96}">
      <dgm:prSet/>
      <dgm:spPr/>
      <dgm:t>
        <a:bodyPr/>
        <a:lstStyle/>
        <a:p>
          <a:endParaRPr lang="ru-RU"/>
        </a:p>
      </dgm:t>
    </dgm:pt>
    <dgm:pt modelId="{BFA83DE7-1882-40B8-8E40-9F00A7654000}" type="sibTrans" cxnId="{44374C0A-1D9B-4A72-A67C-576294BF7A96}">
      <dgm:prSet/>
      <dgm:spPr/>
      <dgm:t>
        <a:bodyPr/>
        <a:lstStyle/>
        <a:p>
          <a:endParaRPr lang="ru-RU"/>
        </a:p>
      </dgm:t>
    </dgm:pt>
    <dgm:pt modelId="{AE89AAF3-5896-4540-95F3-58BBD59A54C4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3">
                  <a:lumMod val="75000"/>
                </a:schemeClr>
              </a:solidFill>
            </a:rPr>
            <a:t>Фактографические</a:t>
          </a:r>
        </a:p>
        <a:p>
          <a:r>
            <a:rPr lang="ru-RU" sz="1600" b="1" dirty="0" smtClean="0">
              <a:solidFill>
                <a:schemeClr val="accent3">
                  <a:lumMod val="75000"/>
                </a:schemeClr>
              </a:solidFill>
            </a:rPr>
            <a:t>Содержат краткие сведения об описываемых объектах, представленных в строго определенном формате.</a:t>
          </a:r>
          <a:endParaRPr lang="ru-RU" sz="1600" b="1" dirty="0">
            <a:solidFill>
              <a:schemeClr val="accent3">
                <a:lumMod val="75000"/>
              </a:schemeClr>
            </a:solidFill>
          </a:endParaRPr>
        </a:p>
      </dgm:t>
    </dgm:pt>
    <dgm:pt modelId="{8A37DA64-A810-4D9A-9559-34352A296752}" type="parTrans" cxnId="{0EE02BD8-E13F-4D6A-9F08-91321B6ED1D5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368AC0F9-B5FC-4ED0-B2AB-123A225B3D54}" type="sibTrans" cxnId="{0EE02BD8-E13F-4D6A-9F08-91321B6ED1D5}">
      <dgm:prSet/>
      <dgm:spPr/>
      <dgm:t>
        <a:bodyPr/>
        <a:lstStyle/>
        <a:p>
          <a:endParaRPr lang="ru-RU"/>
        </a:p>
      </dgm:t>
    </dgm:pt>
    <dgm:pt modelId="{0F6005F8-9EB0-426E-BA0C-6A594E9B2018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3">
                  <a:lumMod val="75000"/>
                </a:schemeClr>
              </a:solidFill>
            </a:rPr>
            <a:t>Документальные</a:t>
          </a:r>
        </a:p>
        <a:p>
          <a:r>
            <a:rPr lang="ru-RU" sz="1600" b="1" dirty="0" smtClean="0">
              <a:solidFill>
                <a:schemeClr val="accent3">
                  <a:lumMod val="75000"/>
                </a:schemeClr>
              </a:solidFill>
            </a:rPr>
            <a:t>Содержат информацию самого различного типа:</a:t>
          </a:r>
        </a:p>
        <a:p>
          <a:r>
            <a:rPr lang="ru-RU" sz="1600" b="1" dirty="0" smtClean="0">
              <a:solidFill>
                <a:schemeClr val="accent3">
                  <a:lumMod val="75000"/>
                </a:schemeClr>
              </a:solidFill>
            </a:rPr>
            <a:t>текстовую, графическую, звуковую, мультимедийную</a:t>
          </a:r>
          <a:r>
            <a:rPr lang="ru-RU" sz="1600" b="1" dirty="0" smtClean="0">
              <a:solidFill>
                <a:schemeClr val="accent6">
                  <a:lumMod val="20000"/>
                  <a:lumOff val="80000"/>
                </a:schemeClr>
              </a:solidFill>
            </a:rPr>
            <a:t>.</a:t>
          </a:r>
          <a:endParaRPr lang="ru-RU" sz="1600" b="1" dirty="0">
            <a:solidFill>
              <a:schemeClr val="accent6">
                <a:lumMod val="20000"/>
                <a:lumOff val="80000"/>
              </a:schemeClr>
            </a:solidFill>
          </a:endParaRPr>
        </a:p>
      </dgm:t>
    </dgm:pt>
    <dgm:pt modelId="{9E8BEF67-F4BD-491D-AC28-6CC431AB496D}" type="parTrans" cxnId="{8183FF12-4CB9-4A93-8F85-7AD67D09701A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8277B261-3C06-4155-AE7C-7713838E1E84}" type="sibTrans" cxnId="{8183FF12-4CB9-4A93-8F85-7AD67D09701A}">
      <dgm:prSet/>
      <dgm:spPr/>
      <dgm:t>
        <a:bodyPr/>
        <a:lstStyle/>
        <a:p>
          <a:endParaRPr lang="ru-RU"/>
        </a:p>
      </dgm:t>
    </dgm:pt>
    <dgm:pt modelId="{10B0606A-1C66-450C-9710-3C710A58C00A}">
      <dgm:prSet custT="1"/>
      <dgm:spPr/>
      <dgm:t>
        <a:bodyPr/>
        <a:lstStyle/>
        <a:p>
          <a:r>
            <a:rPr lang="ru-RU" sz="1800" b="1" dirty="0" smtClean="0">
              <a:solidFill>
                <a:schemeClr val="accent3"/>
              </a:solidFill>
            </a:rPr>
            <a:t>БД книжного фонда библиотеки</a:t>
          </a:r>
          <a:endParaRPr lang="ru-RU" sz="1800" b="1" dirty="0">
            <a:solidFill>
              <a:schemeClr val="accent3"/>
            </a:solidFill>
          </a:endParaRPr>
        </a:p>
      </dgm:t>
    </dgm:pt>
    <dgm:pt modelId="{87CAA22D-0B72-49FF-B50C-0C61416A422F}" type="parTrans" cxnId="{ED78F412-7324-4BF5-8CB6-9B8EFEB537E2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DA3F9A9E-DF1E-4211-BDB5-67B4A14C636D}" type="sibTrans" cxnId="{ED78F412-7324-4BF5-8CB6-9B8EFEB537E2}">
      <dgm:prSet/>
      <dgm:spPr/>
      <dgm:t>
        <a:bodyPr/>
        <a:lstStyle/>
        <a:p>
          <a:endParaRPr lang="ru-RU"/>
        </a:p>
      </dgm:t>
    </dgm:pt>
    <dgm:pt modelId="{20F3A331-8C31-4050-9C68-E592257FF0F4}">
      <dgm:prSet custT="1"/>
      <dgm:spPr/>
      <dgm:t>
        <a:bodyPr/>
        <a:lstStyle/>
        <a:p>
          <a:r>
            <a:rPr lang="ru-RU" sz="1800" b="1" dirty="0" smtClean="0">
              <a:solidFill>
                <a:schemeClr val="accent3"/>
              </a:solidFill>
            </a:rPr>
            <a:t>БД кадрового состава учреждения</a:t>
          </a:r>
          <a:endParaRPr lang="ru-RU" sz="1800" b="1" dirty="0">
            <a:solidFill>
              <a:schemeClr val="accent3"/>
            </a:solidFill>
          </a:endParaRPr>
        </a:p>
      </dgm:t>
    </dgm:pt>
    <dgm:pt modelId="{BF660994-83CE-4374-BCF3-E5B2DC04E5BC}" type="parTrans" cxnId="{27457281-7FE6-488D-9C36-D10A53B39516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93AF855F-33AE-4B33-A1CD-0D97A0503137}" type="sibTrans" cxnId="{27457281-7FE6-488D-9C36-D10A53B39516}">
      <dgm:prSet/>
      <dgm:spPr/>
      <dgm:t>
        <a:bodyPr/>
        <a:lstStyle/>
        <a:p>
          <a:endParaRPr lang="ru-RU"/>
        </a:p>
      </dgm:t>
    </dgm:pt>
    <dgm:pt modelId="{ED58F4BA-19A9-4486-8CE1-FF910DB592E4}">
      <dgm:prSet custT="1"/>
      <dgm:spPr/>
      <dgm:t>
        <a:bodyPr/>
        <a:lstStyle/>
        <a:p>
          <a:r>
            <a:rPr lang="ru-RU" sz="1800" b="1" dirty="0" smtClean="0">
              <a:solidFill>
                <a:schemeClr val="accent3">
                  <a:lumMod val="75000"/>
                </a:schemeClr>
              </a:solidFill>
            </a:rPr>
            <a:t>БД законодательных документов </a:t>
          </a:r>
          <a:endParaRPr lang="ru-RU" sz="1800" b="1" dirty="0">
            <a:solidFill>
              <a:schemeClr val="accent3">
                <a:lumMod val="75000"/>
              </a:schemeClr>
            </a:solidFill>
          </a:endParaRPr>
        </a:p>
      </dgm:t>
    </dgm:pt>
    <dgm:pt modelId="{863A3ED1-5D4F-4D79-B464-22E46AEC05BD}" type="parTrans" cxnId="{E3293B48-0D80-4C05-84CE-74F2C9DE316C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A6FE7A29-544F-4C8C-80D1-4FA714D0DF74}" type="sibTrans" cxnId="{E3293B48-0D80-4C05-84CE-74F2C9DE316C}">
      <dgm:prSet/>
      <dgm:spPr/>
      <dgm:t>
        <a:bodyPr/>
        <a:lstStyle/>
        <a:p>
          <a:endParaRPr lang="ru-RU"/>
        </a:p>
      </dgm:t>
    </dgm:pt>
    <dgm:pt modelId="{5DCBBA65-0CD4-4913-91AC-66D54661932D}">
      <dgm:prSet custT="1"/>
      <dgm:spPr/>
      <dgm:t>
        <a:bodyPr/>
        <a:lstStyle/>
        <a:p>
          <a:r>
            <a:rPr lang="ru-RU" sz="1800" b="1" dirty="0" smtClean="0">
              <a:solidFill>
                <a:schemeClr val="accent3">
                  <a:lumMod val="75000"/>
                </a:schemeClr>
              </a:solidFill>
            </a:rPr>
            <a:t>БД современной музыки</a:t>
          </a:r>
          <a:endParaRPr lang="ru-RU" sz="1800" b="1" dirty="0">
            <a:solidFill>
              <a:schemeClr val="accent3">
                <a:lumMod val="75000"/>
              </a:schemeClr>
            </a:solidFill>
          </a:endParaRPr>
        </a:p>
      </dgm:t>
    </dgm:pt>
    <dgm:pt modelId="{3FD8123A-0FAB-4F4B-B00B-8563E619F57A}" type="parTrans" cxnId="{2094EBA3-B322-4AD4-A26C-7375F86DF543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66312FC5-84C5-4DB6-89AD-E53C4DC5C5E8}" type="sibTrans" cxnId="{2094EBA3-B322-4AD4-A26C-7375F86DF543}">
      <dgm:prSet/>
      <dgm:spPr/>
      <dgm:t>
        <a:bodyPr/>
        <a:lstStyle/>
        <a:p>
          <a:endParaRPr lang="ru-RU"/>
        </a:p>
      </dgm:t>
    </dgm:pt>
    <dgm:pt modelId="{F63C17E8-1EE5-4FAF-A5A2-BEF9249C1B24}" type="pres">
      <dgm:prSet presAssocID="{2703C3A3-28CD-4D43-A299-2B834EBA06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C35FEA3-537D-4D8C-8C83-968CC0EC0E8F}" type="pres">
      <dgm:prSet presAssocID="{0D47C64D-A722-406D-93BA-7292622C1C78}" presName="hierRoot1" presStyleCnt="0">
        <dgm:presLayoutVars>
          <dgm:hierBranch val="init"/>
        </dgm:presLayoutVars>
      </dgm:prSet>
      <dgm:spPr/>
    </dgm:pt>
    <dgm:pt modelId="{1FFE63DB-4A5C-4008-A9B8-2E3E266B52F1}" type="pres">
      <dgm:prSet presAssocID="{0D47C64D-A722-406D-93BA-7292622C1C78}" presName="rootComposite1" presStyleCnt="0"/>
      <dgm:spPr/>
    </dgm:pt>
    <dgm:pt modelId="{005A0989-F7D7-4380-A84F-003B02D02917}" type="pres">
      <dgm:prSet presAssocID="{0D47C64D-A722-406D-93BA-7292622C1C78}" presName="rootText1" presStyleLbl="node0" presStyleIdx="0" presStyleCnt="1" custScaleX="220715" custScaleY="43827" custLinFactNeighborY="-364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47016C-42C4-408C-A0F8-8DAD652061D5}" type="pres">
      <dgm:prSet presAssocID="{0D47C64D-A722-406D-93BA-7292622C1C7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D7035AC-5D8D-457A-8D02-C8249A8BC08F}" type="pres">
      <dgm:prSet presAssocID="{0D47C64D-A722-406D-93BA-7292622C1C78}" presName="hierChild2" presStyleCnt="0"/>
      <dgm:spPr/>
    </dgm:pt>
    <dgm:pt modelId="{C6BCC501-FAAF-466D-BC44-8FBC466CA4CF}" type="pres">
      <dgm:prSet presAssocID="{8A37DA64-A810-4D9A-9559-34352A296752}" presName="Name37" presStyleLbl="parChTrans1D2" presStyleIdx="0" presStyleCnt="2"/>
      <dgm:spPr/>
      <dgm:t>
        <a:bodyPr/>
        <a:lstStyle/>
        <a:p>
          <a:endParaRPr lang="ru-RU"/>
        </a:p>
      </dgm:t>
    </dgm:pt>
    <dgm:pt modelId="{83816188-0E92-4517-BAE4-1F160DFDD5B2}" type="pres">
      <dgm:prSet presAssocID="{AE89AAF3-5896-4540-95F3-58BBD59A54C4}" presName="hierRoot2" presStyleCnt="0">
        <dgm:presLayoutVars>
          <dgm:hierBranch val="init"/>
        </dgm:presLayoutVars>
      </dgm:prSet>
      <dgm:spPr/>
    </dgm:pt>
    <dgm:pt modelId="{8860E135-93FB-4558-9098-239FBDFE9E7D}" type="pres">
      <dgm:prSet presAssocID="{AE89AAF3-5896-4540-95F3-58BBD59A54C4}" presName="rootComposite" presStyleCnt="0"/>
      <dgm:spPr/>
    </dgm:pt>
    <dgm:pt modelId="{34FE0D19-BC31-45DE-A7A4-9BBC7D4F5EE1}" type="pres">
      <dgm:prSet presAssocID="{AE89AAF3-5896-4540-95F3-58BBD59A54C4}" presName="rootText" presStyleLbl="node2" presStyleIdx="0" presStyleCnt="2" custScaleX="234069" custScaleY="163644" custLinFactNeighborX="-11443" custLinFactNeighborY="32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ED2D01-0107-4AC3-95F8-14B086E4D528}" type="pres">
      <dgm:prSet presAssocID="{AE89AAF3-5896-4540-95F3-58BBD59A54C4}" presName="rootConnector" presStyleLbl="node2" presStyleIdx="0" presStyleCnt="2"/>
      <dgm:spPr/>
      <dgm:t>
        <a:bodyPr/>
        <a:lstStyle/>
        <a:p>
          <a:endParaRPr lang="ru-RU"/>
        </a:p>
      </dgm:t>
    </dgm:pt>
    <dgm:pt modelId="{30DEFDCF-760B-4AA4-AFBD-283759ECF180}" type="pres">
      <dgm:prSet presAssocID="{AE89AAF3-5896-4540-95F3-58BBD59A54C4}" presName="hierChild4" presStyleCnt="0"/>
      <dgm:spPr/>
    </dgm:pt>
    <dgm:pt modelId="{8784D39E-5F26-4F05-AD78-CDE55D1C5C17}" type="pres">
      <dgm:prSet presAssocID="{87CAA22D-0B72-49FF-B50C-0C61416A422F}" presName="Name37" presStyleLbl="parChTrans1D3" presStyleIdx="0" presStyleCnt="4"/>
      <dgm:spPr/>
      <dgm:t>
        <a:bodyPr/>
        <a:lstStyle/>
        <a:p>
          <a:endParaRPr lang="ru-RU"/>
        </a:p>
      </dgm:t>
    </dgm:pt>
    <dgm:pt modelId="{EF791762-C5F9-46F8-AF51-F890CDF82D65}" type="pres">
      <dgm:prSet presAssocID="{10B0606A-1C66-450C-9710-3C710A58C00A}" presName="hierRoot2" presStyleCnt="0">
        <dgm:presLayoutVars>
          <dgm:hierBranch val="init"/>
        </dgm:presLayoutVars>
      </dgm:prSet>
      <dgm:spPr/>
    </dgm:pt>
    <dgm:pt modelId="{0EF4EB2E-7675-405B-8A93-5296E2350ED8}" type="pres">
      <dgm:prSet presAssocID="{10B0606A-1C66-450C-9710-3C710A58C00A}" presName="rootComposite" presStyleCnt="0"/>
      <dgm:spPr/>
    </dgm:pt>
    <dgm:pt modelId="{D6CF8B16-2166-457C-9DEE-2349CFE6674E}" type="pres">
      <dgm:prSet presAssocID="{10B0606A-1C66-450C-9710-3C710A58C00A}" presName="rootText" presStyleLbl="node3" presStyleIdx="0" presStyleCnt="4" custScaleX="146796" custLinFactNeighborX="-23571" custLinFactNeighborY="-19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B1D6EC2-105C-4F2B-895C-5035075D3C50}" type="pres">
      <dgm:prSet presAssocID="{10B0606A-1C66-450C-9710-3C710A58C00A}" presName="rootConnector" presStyleLbl="node3" presStyleIdx="0" presStyleCnt="4"/>
      <dgm:spPr/>
      <dgm:t>
        <a:bodyPr/>
        <a:lstStyle/>
        <a:p>
          <a:endParaRPr lang="ru-RU"/>
        </a:p>
      </dgm:t>
    </dgm:pt>
    <dgm:pt modelId="{F82EA400-2E32-4C40-8A0E-2EE38C8D1E78}" type="pres">
      <dgm:prSet presAssocID="{10B0606A-1C66-450C-9710-3C710A58C00A}" presName="hierChild4" presStyleCnt="0"/>
      <dgm:spPr/>
    </dgm:pt>
    <dgm:pt modelId="{3D340785-8B9C-4232-B85D-7F669E5D0A40}" type="pres">
      <dgm:prSet presAssocID="{10B0606A-1C66-450C-9710-3C710A58C00A}" presName="hierChild5" presStyleCnt="0"/>
      <dgm:spPr/>
    </dgm:pt>
    <dgm:pt modelId="{2752DD67-8AAE-4D28-96B6-7AE1FA3AA74B}" type="pres">
      <dgm:prSet presAssocID="{BF660994-83CE-4374-BCF3-E5B2DC04E5BC}" presName="Name37" presStyleLbl="parChTrans1D3" presStyleIdx="1" presStyleCnt="4"/>
      <dgm:spPr/>
      <dgm:t>
        <a:bodyPr/>
        <a:lstStyle/>
        <a:p>
          <a:endParaRPr lang="ru-RU"/>
        </a:p>
      </dgm:t>
    </dgm:pt>
    <dgm:pt modelId="{A714B4AC-0CDF-4A2D-A446-889C2C8A3006}" type="pres">
      <dgm:prSet presAssocID="{20F3A331-8C31-4050-9C68-E592257FF0F4}" presName="hierRoot2" presStyleCnt="0">
        <dgm:presLayoutVars>
          <dgm:hierBranch val="init"/>
        </dgm:presLayoutVars>
      </dgm:prSet>
      <dgm:spPr/>
    </dgm:pt>
    <dgm:pt modelId="{F03305ED-0476-4782-A81C-D1309D02DEA8}" type="pres">
      <dgm:prSet presAssocID="{20F3A331-8C31-4050-9C68-E592257FF0F4}" presName="rootComposite" presStyleCnt="0"/>
      <dgm:spPr/>
    </dgm:pt>
    <dgm:pt modelId="{463536D4-AFB2-46AE-A15A-EB104CDC167A}" type="pres">
      <dgm:prSet presAssocID="{20F3A331-8C31-4050-9C68-E592257FF0F4}" presName="rootText" presStyleLbl="node3" presStyleIdx="1" presStyleCnt="4" custScaleX="151771" custLinFactNeighborX="-24553" custLinFactNeighborY="-78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A4483B-7CFC-4F78-81A0-E57A926BBC1B}" type="pres">
      <dgm:prSet presAssocID="{20F3A331-8C31-4050-9C68-E592257FF0F4}" presName="rootConnector" presStyleLbl="node3" presStyleIdx="1" presStyleCnt="4"/>
      <dgm:spPr/>
      <dgm:t>
        <a:bodyPr/>
        <a:lstStyle/>
        <a:p>
          <a:endParaRPr lang="ru-RU"/>
        </a:p>
      </dgm:t>
    </dgm:pt>
    <dgm:pt modelId="{07933E34-C793-482E-AC48-BDB25F5D70E6}" type="pres">
      <dgm:prSet presAssocID="{20F3A331-8C31-4050-9C68-E592257FF0F4}" presName="hierChild4" presStyleCnt="0"/>
      <dgm:spPr/>
    </dgm:pt>
    <dgm:pt modelId="{6BC955CA-C9E8-44C4-9EE5-200C91439B28}" type="pres">
      <dgm:prSet presAssocID="{20F3A331-8C31-4050-9C68-E592257FF0F4}" presName="hierChild5" presStyleCnt="0"/>
      <dgm:spPr/>
    </dgm:pt>
    <dgm:pt modelId="{4A27A225-06A0-434C-87BA-22CA672D1882}" type="pres">
      <dgm:prSet presAssocID="{AE89AAF3-5896-4540-95F3-58BBD59A54C4}" presName="hierChild5" presStyleCnt="0"/>
      <dgm:spPr/>
    </dgm:pt>
    <dgm:pt modelId="{DF53C6DB-DF6D-4FC1-9BC0-858EB51A8EA7}" type="pres">
      <dgm:prSet presAssocID="{9E8BEF67-F4BD-491D-AC28-6CC431AB496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8CC0E681-F024-4FCE-9DF4-14CCEF606A8B}" type="pres">
      <dgm:prSet presAssocID="{0F6005F8-9EB0-426E-BA0C-6A594E9B2018}" presName="hierRoot2" presStyleCnt="0">
        <dgm:presLayoutVars>
          <dgm:hierBranch val="init"/>
        </dgm:presLayoutVars>
      </dgm:prSet>
      <dgm:spPr/>
    </dgm:pt>
    <dgm:pt modelId="{A3976705-8486-4B6D-8301-DE2C9CD3B8AD}" type="pres">
      <dgm:prSet presAssocID="{0F6005F8-9EB0-426E-BA0C-6A594E9B2018}" presName="rootComposite" presStyleCnt="0"/>
      <dgm:spPr/>
    </dgm:pt>
    <dgm:pt modelId="{544D47A5-47D3-4652-BE8F-131C9E1534A0}" type="pres">
      <dgm:prSet presAssocID="{0F6005F8-9EB0-426E-BA0C-6A594E9B2018}" presName="rootText" presStyleLbl="node2" presStyleIdx="1" presStyleCnt="2" custScaleX="236859" custScaleY="167284" custLinFactNeighborX="267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5D6BFA-E3FB-466F-8C01-54DEAB839557}" type="pres">
      <dgm:prSet presAssocID="{0F6005F8-9EB0-426E-BA0C-6A594E9B2018}" presName="rootConnector" presStyleLbl="node2" presStyleIdx="1" presStyleCnt="2"/>
      <dgm:spPr/>
      <dgm:t>
        <a:bodyPr/>
        <a:lstStyle/>
        <a:p>
          <a:endParaRPr lang="ru-RU"/>
        </a:p>
      </dgm:t>
    </dgm:pt>
    <dgm:pt modelId="{63B6F6ED-4B05-450B-A413-E901C1B38DA3}" type="pres">
      <dgm:prSet presAssocID="{0F6005F8-9EB0-426E-BA0C-6A594E9B2018}" presName="hierChild4" presStyleCnt="0"/>
      <dgm:spPr/>
    </dgm:pt>
    <dgm:pt modelId="{25F65DC6-059A-4B88-B421-9223E23BFAA5}" type="pres">
      <dgm:prSet presAssocID="{863A3ED1-5D4F-4D79-B464-22E46AEC05BD}" presName="Name37" presStyleLbl="parChTrans1D3" presStyleIdx="2" presStyleCnt="4"/>
      <dgm:spPr/>
      <dgm:t>
        <a:bodyPr/>
        <a:lstStyle/>
        <a:p>
          <a:endParaRPr lang="ru-RU"/>
        </a:p>
      </dgm:t>
    </dgm:pt>
    <dgm:pt modelId="{B8FD05B9-A070-4066-BDD7-2CEF58DE0397}" type="pres">
      <dgm:prSet presAssocID="{ED58F4BA-19A9-4486-8CE1-FF910DB592E4}" presName="hierRoot2" presStyleCnt="0">
        <dgm:presLayoutVars>
          <dgm:hierBranch val="init"/>
        </dgm:presLayoutVars>
      </dgm:prSet>
      <dgm:spPr/>
    </dgm:pt>
    <dgm:pt modelId="{C5645589-53A2-4DC8-8642-D539D577381F}" type="pres">
      <dgm:prSet presAssocID="{ED58F4BA-19A9-4486-8CE1-FF910DB592E4}" presName="rootComposite" presStyleCnt="0"/>
      <dgm:spPr/>
    </dgm:pt>
    <dgm:pt modelId="{12F2F03D-E0DF-4560-AF63-BA3995E024B6}" type="pres">
      <dgm:prSet presAssocID="{ED58F4BA-19A9-4486-8CE1-FF910DB592E4}" presName="rootText" presStyleLbl="node3" presStyleIdx="2" presStyleCnt="4" custScaleX="158719" custLinFactNeighborX="18786" custLinFactNeighborY="79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4257BC-A971-4CA1-8DA0-76A5722770E8}" type="pres">
      <dgm:prSet presAssocID="{ED58F4BA-19A9-4486-8CE1-FF910DB592E4}" presName="rootConnector" presStyleLbl="node3" presStyleIdx="2" presStyleCnt="4"/>
      <dgm:spPr/>
      <dgm:t>
        <a:bodyPr/>
        <a:lstStyle/>
        <a:p>
          <a:endParaRPr lang="ru-RU"/>
        </a:p>
      </dgm:t>
    </dgm:pt>
    <dgm:pt modelId="{D2C1D90C-3C1E-4ECF-93EC-476974F1FC71}" type="pres">
      <dgm:prSet presAssocID="{ED58F4BA-19A9-4486-8CE1-FF910DB592E4}" presName="hierChild4" presStyleCnt="0"/>
      <dgm:spPr/>
    </dgm:pt>
    <dgm:pt modelId="{077038E2-7ECD-4131-9BCE-3ECC6F1A59E3}" type="pres">
      <dgm:prSet presAssocID="{ED58F4BA-19A9-4486-8CE1-FF910DB592E4}" presName="hierChild5" presStyleCnt="0"/>
      <dgm:spPr/>
    </dgm:pt>
    <dgm:pt modelId="{B58CE96E-84DE-41D2-979F-7AC7B7E33BD0}" type="pres">
      <dgm:prSet presAssocID="{3FD8123A-0FAB-4F4B-B00B-8563E619F57A}" presName="Name37" presStyleLbl="parChTrans1D3" presStyleIdx="3" presStyleCnt="4"/>
      <dgm:spPr/>
      <dgm:t>
        <a:bodyPr/>
        <a:lstStyle/>
        <a:p>
          <a:endParaRPr lang="ru-RU"/>
        </a:p>
      </dgm:t>
    </dgm:pt>
    <dgm:pt modelId="{FE065E10-87D4-4475-83A1-7ACA0D9F930B}" type="pres">
      <dgm:prSet presAssocID="{5DCBBA65-0CD4-4913-91AC-66D54661932D}" presName="hierRoot2" presStyleCnt="0">
        <dgm:presLayoutVars>
          <dgm:hierBranch val="init"/>
        </dgm:presLayoutVars>
      </dgm:prSet>
      <dgm:spPr/>
    </dgm:pt>
    <dgm:pt modelId="{02C3D194-1A62-4235-96C3-CDE9793318C4}" type="pres">
      <dgm:prSet presAssocID="{5DCBBA65-0CD4-4913-91AC-66D54661932D}" presName="rootComposite" presStyleCnt="0"/>
      <dgm:spPr/>
    </dgm:pt>
    <dgm:pt modelId="{C0A26C6E-CCDA-4D45-9152-CDCEC32FE878}" type="pres">
      <dgm:prSet presAssocID="{5DCBBA65-0CD4-4913-91AC-66D54661932D}" presName="rootText" presStyleLbl="node3" presStyleIdx="3" presStyleCnt="4" custScaleX="157450" custLinFactNeighborX="18786" custLinFactNeighborY="-79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781FF6-95FC-4C3B-82B4-9090EF9714D5}" type="pres">
      <dgm:prSet presAssocID="{5DCBBA65-0CD4-4913-91AC-66D54661932D}" presName="rootConnector" presStyleLbl="node3" presStyleIdx="3" presStyleCnt="4"/>
      <dgm:spPr/>
      <dgm:t>
        <a:bodyPr/>
        <a:lstStyle/>
        <a:p>
          <a:endParaRPr lang="ru-RU"/>
        </a:p>
      </dgm:t>
    </dgm:pt>
    <dgm:pt modelId="{108432BA-D568-49D7-9186-8C9FA5C69816}" type="pres">
      <dgm:prSet presAssocID="{5DCBBA65-0CD4-4913-91AC-66D54661932D}" presName="hierChild4" presStyleCnt="0"/>
      <dgm:spPr/>
    </dgm:pt>
    <dgm:pt modelId="{6CB62367-BE8A-4400-A82D-B510850610A2}" type="pres">
      <dgm:prSet presAssocID="{5DCBBA65-0CD4-4913-91AC-66D54661932D}" presName="hierChild5" presStyleCnt="0"/>
      <dgm:spPr/>
    </dgm:pt>
    <dgm:pt modelId="{A588C690-FAA9-4D37-8BEF-8DA59CC1866C}" type="pres">
      <dgm:prSet presAssocID="{0F6005F8-9EB0-426E-BA0C-6A594E9B2018}" presName="hierChild5" presStyleCnt="0"/>
      <dgm:spPr/>
    </dgm:pt>
    <dgm:pt modelId="{44058B03-4C4C-4604-BCBA-0456A9E2D9BC}" type="pres">
      <dgm:prSet presAssocID="{0D47C64D-A722-406D-93BA-7292622C1C78}" presName="hierChild3" presStyleCnt="0"/>
      <dgm:spPr/>
    </dgm:pt>
  </dgm:ptLst>
  <dgm:cxnLst>
    <dgm:cxn modelId="{ECB4717F-74D4-4AE9-B1E7-105C331E936A}" type="presOf" srcId="{9E8BEF67-F4BD-491D-AC28-6CC431AB496D}" destId="{DF53C6DB-DF6D-4FC1-9BC0-858EB51A8EA7}" srcOrd="0" destOrd="0" presId="urn:microsoft.com/office/officeart/2005/8/layout/orgChart1"/>
    <dgm:cxn modelId="{5EC22AB1-BAB5-4E57-A0E6-0D4B7A9B6182}" type="presOf" srcId="{ED58F4BA-19A9-4486-8CE1-FF910DB592E4}" destId="{E44257BC-A971-4CA1-8DA0-76A5722770E8}" srcOrd="1" destOrd="0" presId="urn:microsoft.com/office/officeart/2005/8/layout/orgChart1"/>
    <dgm:cxn modelId="{E3293B48-0D80-4C05-84CE-74F2C9DE316C}" srcId="{0F6005F8-9EB0-426E-BA0C-6A594E9B2018}" destId="{ED58F4BA-19A9-4486-8CE1-FF910DB592E4}" srcOrd="0" destOrd="0" parTransId="{863A3ED1-5D4F-4D79-B464-22E46AEC05BD}" sibTransId="{A6FE7A29-544F-4C8C-80D1-4FA714D0DF74}"/>
    <dgm:cxn modelId="{A04B3C24-A001-4BFE-A22E-D580BFA159CE}" type="presOf" srcId="{AE89AAF3-5896-4540-95F3-58BBD59A54C4}" destId="{30ED2D01-0107-4AC3-95F8-14B086E4D528}" srcOrd="1" destOrd="0" presId="urn:microsoft.com/office/officeart/2005/8/layout/orgChart1"/>
    <dgm:cxn modelId="{37E19048-879B-4F32-9D7F-2BAB4BDA820D}" type="presOf" srcId="{0D47C64D-A722-406D-93BA-7292622C1C78}" destId="{EB47016C-42C4-408C-A0F8-8DAD652061D5}" srcOrd="1" destOrd="0" presId="urn:microsoft.com/office/officeart/2005/8/layout/orgChart1"/>
    <dgm:cxn modelId="{42990B98-5419-4E64-A8EC-4199823573A2}" type="presOf" srcId="{10B0606A-1C66-450C-9710-3C710A58C00A}" destId="{CB1D6EC2-105C-4F2B-895C-5035075D3C50}" srcOrd="1" destOrd="0" presId="urn:microsoft.com/office/officeart/2005/8/layout/orgChart1"/>
    <dgm:cxn modelId="{BBA6C9CD-3EB6-49FA-A52F-067308843728}" type="presOf" srcId="{AE89AAF3-5896-4540-95F3-58BBD59A54C4}" destId="{34FE0D19-BC31-45DE-A7A4-9BBC7D4F5EE1}" srcOrd="0" destOrd="0" presId="urn:microsoft.com/office/officeart/2005/8/layout/orgChart1"/>
    <dgm:cxn modelId="{3F7D35CE-629F-4DCC-BDF5-EC668C1C1C0F}" type="presOf" srcId="{863A3ED1-5D4F-4D79-B464-22E46AEC05BD}" destId="{25F65DC6-059A-4B88-B421-9223E23BFAA5}" srcOrd="0" destOrd="0" presId="urn:microsoft.com/office/officeart/2005/8/layout/orgChart1"/>
    <dgm:cxn modelId="{680C14D2-2447-464D-B265-823578CBE38F}" type="presOf" srcId="{20F3A331-8C31-4050-9C68-E592257FF0F4}" destId="{3CA4483B-7CFC-4F78-81A0-E57A926BBC1B}" srcOrd="1" destOrd="0" presId="urn:microsoft.com/office/officeart/2005/8/layout/orgChart1"/>
    <dgm:cxn modelId="{993BB0BF-868A-4F76-9E2F-D4FB691792D9}" type="presOf" srcId="{5DCBBA65-0CD4-4913-91AC-66D54661932D}" destId="{C0A26C6E-CCDA-4D45-9152-CDCEC32FE878}" srcOrd="0" destOrd="0" presId="urn:microsoft.com/office/officeart/2005/8/layout/orgChart1"/>
    <dgm:cxn modelId="{42AC965E-57E2-4676-B462-313D64A86A8B}" type="presOf" srcId="{5DCBBA65-0CD4-4913-91AC-66D54661932D}" destId="{6D781FF6-95FC-4C3B-82B4-9090EF9714D5}" srcOrd="1" destOrd="0" presId="urn:microsoft.com/office/officeart/2005/8/layout/orgChart1"/>
    <dgm:cxn modelId="{8AE419E6-7309-4FC2-8015-54DEC37F5F9E}" type="presOf" srcId="{0F6005F8-9EB0-426E-BA0C-6A594E9B2018}" destId="{544D47A5-47D3-4652-BE8F-131C9E1534A0}" srcOrd="0" destOrd="0" presId="urn:microsoft.com/office/officeart/2005/8/layout/orgChart1"/>
    <dgm:cxn modelId="{0EE02BD8-E13F-4D6A-9F08-91321B6ED1D5}" srcId="{0D47C64D-A722-406D-93BA-7292622C1C78}" destId="{AE89AAF3-5896-4540-95F3-58BBD59A54C4}" srcOrd="0" destOrd="0" parTransId="{8A37DA64-A810-4D9A-9559-34352A296752}" sibTransId="{368AC0F9-B5FC-4ED0-B2AB-123A225B3D54}"/>
    <dgm:cxn modelId="{27457281-7FE6-488D-9C36-D10A53B39516}" srcId="{AE89AAF3-5896-4540-95F3-58BBD59A54C4}" destId="{20F3A331-8C31-4050-9C68-E592257FF0F4}" srcOrd="1" destOrd="0" parTransId="{BF660994-83CE-4374-BCF3-E5B2DC04E5BC}" sibTransId="{93AF855F-33AE-4B33-A1CD-0D97A0503137}"/>
    <dgm:cxn modelId="{C8B59ACD-ABD6-405B-BF2A-51B6C7A4D51F}" type="presOf" srcId="{ED58F4BA-19A9-4486-8CE1-FF910DB592E4}" destId="{12F2F03D-E0DF-4560-AF63-BA3995E024B6}" srcOrd="0" destOrd="0" presId="urn:microsoft.com/office/officeart/2005/8/layout/orgChart1"/>
    <dgm:cxn modelId="{67888F01-6994-4667-BAD0-C2D419FA70F3}" type="presOf" srcId="{8A37DA64-A810-4D9A-9559-34352A296752}" destId="{C6BCC501-FAAF-466D-BC44-8FBC466CA4CF}" srcOrd="0" destOrd="0" presId="urn:microsoft.com/office/officeart/2005/8/layout/orgChart1"/>
    <dgm:cxn modelId="{44374C0A-1D9B-4A72-A67C-576294BF7A96}" srcId="{2703C3A3-28CD-4D43-A299-2B834EBA0669}" destId="{0D47C64D-A722-406D-93BA-7292622C1C78}" srcOrd="0" destOrd="0" parTransId="{FF21B9BF-BD19-4072-98E2-F298308B8B31}" sibTransId="{BFA83DE7-1882-40B8-8E40-9F00A7654000}"/>
    <dgm:cxn modelId="{A3228345-E78A-4E7D-B1F3-5BDCCD653B47}" type="presOf" srcId="{BF660994-83CE-4374-BCF3-E5B2DC04E5BC}" destId="{2752DD67-8AAE-4D28-96B6-7AE1FA3AA74B}" srcOrd="0" destOrd="0" presId="urn:microsoft.com/office/officeart/2005/8/layout/orgChart1"/>
    <dgm:cxn modelId="{6D7AA913-482A-47B2-BC3D-CC56D8422DB7}" type="presOf" srcId="{20F3A331-8C31-4050-9C68-E592257FF0F4}" destId="{463536D4-AFB2-46AE-A15A-EB104CDC167A}" srcOrd="0" destOrd="0" presId="urn:microsoft.com/office/officeart/2005/8/layout/orgChart1"/>
    <dgm:cxn modelId="{ED78F412-7324-4BF5-8CB6-9B8EFEB537E2}" srcId="{AE89AAF3-5896-4540-95F3-58BBD59A54C4}" destId="{10B0606A-1C66-450C-9710-3C710A58C00A}" srcOrd="0" destOrd="0" parTransId="{87CAA22D-0B72-49FF-B50C-0C61416A422F}" sibTransId="{DA3F9A9E-DF1E-4211-BDB5-67B4A14C636D}"/>
    <dgm:cxn modelId="{7EBF2B1C-EA3E-4C6C-A2A9-EF650A32675A}" type="presOf" srcId="{0F6005F8-9EB0-426E-BA0C-6A594E9B2018}" destId="{E15D6BFA-E3FB-466F-8C01-54DEAB839557}" srcOrd="1" destOrd="0" presId="urn:microsoft.com/office/officeart/2005/8/layout/orgChart1"/>
    <dgm:cxn modelId="{2094EBA3-B322-4AD4-A26C-7375F86DF543}" srcId="{0F6005F8-9EB0-426E-BA0C-6A594E9B2018}" destId="{5DCBBA65-0CD4-4913-91AC-66D54661932D}" srcOrd="1" destOrd="0" parTransId="{3FD8123A-0FAB-4F4B-B00B-8563E619F57A}" sibTransId="{66312FC5-84C5-4DB6-89AD-E53C4DC5C5E8}"/>
    <dgm:cxn modelId="{16B91C62-55F3-4593-95C7-773752B675BD}" type="presOf" srcId="{87CAA22D-0B72-49FF-B50C-0C61416A422F}" destId="{8784D39E-5F26-4F05-AD78-CDE55D1C5C17}" srcOrd="0" destOrd="0" presId="urn:microsoft.com/office/officeart/2005/8/layout/orgChart1"/>
    <dgm:cxn modelId="{5734AAE0-747C-46B5-A469-498F401027E2}" type="presOf" srcId="{3FD8123A-0FAB-4F4B-B00B-8563E619F57A}" destId="{B58CE96E-84DE-41D2-979F-7AC7B7E33BD0}" srcOrd="0" destOrd="0" presId="urn:microsoft.com/office/officeart/2005/8/layout/orgChart1"/>
    <dgm:cxn modelId="{8E7CBEAF-D9F7-4CB5-870D-7D78D21F80EF}" type="presOf" srcId="{2703C3A3-28CD-4D43-A299-2B834EBA0669}" destId="{F63C17E8-1EE5-4FAF-A5A2-BEF9249C1B24}" srcOrd="0" destOrd="0" presId="urn:microsoft.com/office/officeart/2005/8/layout/orgChart1"/>
    <dgm:cxn modelId="{BFDD22AA-C090-4EA0-A14C-1BD7CB058FAF}" type="presOf" srcId="{10B0606A-1C66-450C-9710-3C710A58C00A}" destId="{D6CF8B16-2166-457C-9DEE-2349CFE6674E}" srcOrd="0" destOrd="0" presId="urn:microsoft.com/office/officeart/2005/8/layout/orgChart1"/>
    <dgm:cxn modelId="{8183FF12-4CB9-4A93-8F85-7AD67D09701A}" srcId="{0D47C64D-A722-406D-93BA-7292622C1C78}" destId="{0F6005F8-9EB0-426E-BA0C-6A594E9B2018}" srcOrd="1" destOrd="0" parTransId="{9E8BEF67-F4BD-491D-AC28-6CC431AB496D}" sibTransId="{8277B261-3C06-4155-AE7C-7713838E1E84}"/>
    <dgm:cxn modelId="{B3848DC9-4A7F-4211-BBA1-81F4C39B6347}" type="presOf" srcId="{0D47C64D-A722-406D-93BA-7292622C1C78}" destId="{005A0989-F7D7-4380-A84F-003B02D02917}" srcOrd="0" destOrd="0" presId="urn:microsoft.com/office/officeart/2005/8/layout/orgChart1"/>
    <dgm:cxn modelId="{E71C0806-181A-4DB1-8BAB-1682521E17E1}" type="presParOf" srcId="{F63C17E8-1EE5-4FAF-A5A2-BEF9249C1B24}" destId="{1C35FEA3-537D-4D8C-8C83-968CC0EC0E8F}" srcOrd="0" destOrd="0" presId="urn:microsoft.com/office/officeart/2005/8/layout/orgChart1"/>
    <dgm:cxn modelId="{2FD4DE57-5260-4CAB-A153-D9BA36B89DF5}" type="presParOf" srcId="{1C35FEA3-537D-4D8C-8C83-968CC0EC0E8F}" destId="{1FFE63DB-4A5C-4008-A9B8-2E3E266B52F1}" srcOrd="0" destOrd="0" presId="urn:microsoft.com/office/officeart/2005/8/layout/orgChart1"/>
    <dgm:cxn modelId="{0870D096-9581-43B1-8CCD-581B1434F8E8}" type="presParOf" srcId="{1FFE63DB-4A5C-4008-A9B8-2E3E266B52F1}" destId="{005A0989-F7D7-4380-A84F-003B02D02917}" srcOrd="0" destOrd="0" presId="urn:microsoft.com/office/officeart/2005/8/layout/orgChart1"/>
    <dgm:cxn modelId="{E51373D7-88F9-4DE8-86A0-A8C71773A60D}" type="presParOf" srcId="{1FFE63DB-4A5C-4008-A9B8-2E3E266B52F1}" destId="{EB47016C-42C4-408C-A0F8-8DAD652061D5}" srcOrd="1" destOrd="0" presId="urn:microsoft.com/office/officeart/2005/8/layout/orgChart1"/>
    <dgm:cxn modelId="{F77CE77F-1750-446E-8BC6-D57AEE685B87}" type="presParOf" srcId="{1C35FEA3-537D-4D8C-8C83-968CC0EC0E8F}" destId="{CD7035AC-5D8D-457A-8D02-C8249A8BC08F}" srcOrd="1" destOrd="0" presId="urn:microsoft.com/office/officeart/2005/8/layout/orgChart1"/>
    <dgm:cxn modelId="{F9EE3063-599A-49D2-867F-D451EF11964D}" type="presParOf" srcId="{CD7035AC-5D8D-457A-8D02-C8249A8BC08F}" destId="{C6BCC501-FAAF-466D-BC44-8FBC466CA4CF}" srcOrd="0" destOrd="0" presId="urn:microsoft.com/office/officeart/2005/8/layout/orgChart1"/>
    <dgm:cxn modelId="{003405C3-B3F9-4735-AEBF-FCA48022EDE6}" type="presParOf" srcId="{CD7035AC-5D8D-457A-8D02-C8249A8BC08F}" destId="{83816188-0E92-4517-BAE4-1F160DFDD5B2}" srcOrd="1" destOrd="0" presId="urn:microsoft.com/office/officeart/2005/8/layout/orgChart1"/>
    <dgm:cxn modelId="{7A91C1F8-D75B-47E6-B40B-7A7E7EA9D88F}" type="presParOf" srcId="{83816188-0E92-4517-BAE4-1F160DFDD5B2}" destId="{8860E135-93FB-4558-9098-239FBDFE9E7D}" srcOrd="0" destOrd="0" presId="urn:microsoft.com/office/officeart/2005/8/layout/orgChart1"/>
    <dgm:cxn modelId="{C4C5F785-81A9-455E-9D13-712402AEB3F7}" type="presParOf" srcId="{8860E135-93FB-4558-9098-239FBDFE9E7D}" destId="{34FE0D19-BC31-45DE-A7A4-9BBC7D4F5EE1}" srcOrd="0" destOrd="0" presId="urn:microsoft.com/office/officeart/2005/8/layout/orgChart1"/>
    <dgm:cxn modelId="{78B29055-541E-4C66-9B8C-67ABEB0646D3}" type="presParOf" srcId="{8860E135-93FB-4558-9098-239FBDFE9E7D}" destId="{30ED2D01-0107-4AC3-95F8-14B086E4D528}" srcOrd="1" destOrd="0" presId="urn:microsoft.com/office/officeart/2005/8/layout/orgChart1"/>
    <dgm:cxn modelId="{10AEF765-D6B0-4BBB-8F66-B395A3403B4E}" type="presParOf" srcId="{83816188-0E92-4517-BAE4-1F160DFDD5B2}" destId="{30DEFDCF-760B-4AA4-AFBD-283759ECF180}" srcOrd="1" destOrd="0" presId="urn:microsoft.com/office/officeart/2005/8/layout/orgChart1"/>
    <dgm:cxn modelId="{5411C217-16A9-4915-A97C-CF6CA3E61ED4}" type="presParOf" srcId="{30DEFDCF-760B-4AA4-AFBD-283759ECF180}" destId="{8784D39E-5F26-4F05-AD78-CDE55D1C5C17}" srcOrd="0" destOrd="0" presId="urn:microsoft.com/office/officeart/2005/8/layout/orgChart1"/>
    <dgm:cxn modelId="{2ADB3D2C-D170-466D-B6CC-CCFAE5678F44}" type="presParOf" srcId="{30DEFDCF-760B-4AA4-AFBD-283759ECF180}" destId="{EF791762-C5F9-46F8-AF51-F890CDF82D65}" srcOrd="1" destOrd="0" presId="urn:microsoft.com/office/officeart/2005/8/layout/orgChart1"/>
    <dgm:cxn modelId="{213AB9CC-7C0A-4A98-8908-F7154BCE2937}" type="presParOf" srcId="{EF791762-C5F9-46F8-AF51-F890CDF82D65}" destId="{0EF4EB2E-7675-405B-8A93-5296E2350ED8}" srcOrd="0" destOrd="0" presId="urn:microsoft.com/office/officeart/2005/8/layout/orgChart1"/>
    <dgm:cxn modelId="{0329F02B-6FD1-4C8F-8150-1EF286792ACF}" type="presParOf" srcId="{0EF4EB2E-7675-405B-8A93-5296E2350ED8}" destId="{D6CF8B16-2166-457C-9DEE-2349CFE6674E}" srcOrd="0" destOrd="0" presId="urn:microsoft.com/office/officeart/2005/8/layout/orgChart1"/>
    <dgm:cxn modelId="{C8AB6B5C-8A91-4B18-9DED-E889304C26AE}" type="presParOf" srcId="{0EF4EB2E-7675-405B-8A93-5296E2350ED8}" destId="{CB1D6EC2-105C-4F2B-895C-5035075D3C50}" srcOrd="1" destOrd="0" presId="urn:microsoft.com/office/officeart/2005/8/layout/orgChart1"/>
    <dgm:cxn modelId="{F2BFC520-B0A4-4D95-9639-CB5081AC240D}" type="presParOf" srcId="{EF791762-C5F9-46F8-AF51-F890CDF82D65}" destId="{F82EA400-2E32-4C40-8A0E-2EE38C8D1E78}" srcOrd="1" destOrd="0" presId="urn:microsoft.com/office/officeart/2005/8/layout/orgChart1"/>
    <dgm:cxn modelId="{733C5468-C9DC-482B-B622-D715BD2B4856}" type="presParOf" srcId="{EF791762-C5F9-46F8-AF51-F890CDF82D65}" destId="{3D340785-8B9C-4232-B85D-7F669E5D0A40}" srcOrd="2" destOrd="0" presId="urn:microsoft.com/office/officeart/2005/8/layout/orgChart1"/>
    <dgm:cxn modelId="{55A3350A-50AE-40D2-A2D6-BEDADC1EED68}" type="presParOf" srcId="{30DEFDCF-760B-4AA4-AFBD-283759ECF180}" destId="{2752DD67-8AAE-4D28-96B6-7AE1FA3AA74B}" srcOrd="2" destOrd="0" presId="urn:microsoft.com/office/officeart/2005/8/layout/orgChart1"/>
    <dgm:cxn modelId="{8942C5D0-D34D-437C-A2FF-F9B7D2E6186F}" type="presParOf" srcId="{30DEFDCF-760B-4AA4-AFBD-283759ECF180}" destId="{A714B4AC-0CDF-4A2D-A446-889C2C8A3006}" srcOrd="3" destOrd="0" presId="urn:microsoft.com/office/officeart/2005/8/layout/orgChart1"/>
    <dgm:cxn modelId="{72B30E81-7C24-4072-A38B-A7D44D4301F2}" type="presParOf" srcId="{A714B4AC-0CDF-4A2D-A446-889C2C8A3006}" destId="{F03305ED-0476-4782-A81C-D1309D02DEA8}" srcOrd="0" destOrd="0" presId="urn:microsoft.com/office/officeart/2005/8/layout/orgChart1"/>
    <dgm:cxn modelId="{11835201-0072-4425-8F59-6F3B8A30038B}" type="presParOf" srcId="{F03305ED-0476-4782-A81C-D1309D02DEA8}" destId="{463536D4-AFB2-46AE-A15A-EB104CDC167A}" srcOrd="0" destOrd="0" presId="urn:microsoft.com/office/officeart/2005/8/layout/orgChart1"/>
    <dgm:cxn modelId="{5B088054-803F-435B-BC42-CF9E62E43DB8}" type="presParOf" srcId="{F03305ED-0476-4782-A81C-D1309D02DEA8}" destId="{3CA4483B-7CFC-4F78-81A0-E57A926BBC1B}" srcOrd="1" destOrd="0" presId="urn:microsoft.com/office/officeart/2005/8/layout/orgChart1"/>
    <dgm:cxn modelId="{A4C2E982-8953-4DF8-88B8-971A7B426620}" type="presParOf" srcId="{A714B4AC-0CDF-4A2D-A446-889C2C8A3006}" destId="{07933E34-C793-482E-AC48-BDB25F5D70E6}" srcOrd="1" destOrd="0" presId="urn:microsoft.com/office/officeart/2005/8/layout/orgChart1"/>
    <dgm:cxn modelId="{E283DE1A-3245-48B0-A806-ADC97236F3CA}" type="presParOf" srcId="{A714B4AC-0CDF-4A2D-A446-889C2C8A3006}" destId="{6BC955CA-C9E8-44C4-9EE5-200C91439B28}" srcOrd="2" destOrd="0" presId="urn:microsoft.com/office/officeart/2005/8/layout/orgChart1"/>
    <dgm:cxn modelId="{1B364565-BBD0-408A-84AE-896A49FAEF31}" type="presParOf" srcId="{83816188-0E92-4517-BAE4-1F160DFDD5B2}" destId="{4A27A225-06A0-434C-87BA-22CA672D1882}" srcOrd="2" destOrd="0" presId="urn:microsoft.com/office/officeart/2005/8/layout/orgChart1"/>
    <dgm:cxn modelId="{F1673C55-1F74-42B4-AA1A-4D73FF7C522B}" type="presParOf" srcId="{CD7035AC-5D8D-457A-8D02-C8249A8BC08F}" destId="{DF53C6DB-DF6D-4FC1-9BC0-858EB51A8EA7}" srcOrd="2" destOrd="0" presId="urn:microsoft.com/office/officeart/2005/8/layout/orgChart1"/>
    <dgm:cxn modelId="{B2F1ABEF-1AE5-409B-AF74-ADA1753BEC77}" type="presParOf" srcId="{CD7035AC-5D8D-457A-8D02-C8249A8BC08F}" destId="{8CC0E681-F024-4FCE-9DF4-14CCEF606A8B}" srcOrd="3" destOrd="0" presId="urn:microsoft.com/office/officeart/2005/8/layout/orgChart1"/>
    <dgm:cxn modelId="{F7A6EE6F-E727-4735-AF1A-B42336A55D50}" type="presParOf" srcId="{8CC0E681-F024-4FCE-9DF4-14CCEF606A8B}" destId="{A3976705-8486-4B6D-8301-DE2C9CD3B8AD}" srcOrd="0" destOrd="0" presId="urn:microsoft.com/office/officeart/2005/8/layout/orgChart1"/>
    <dgm:cxn modelId="{2CAD3ED8-9D53-4DC3-A3AA-3B0933F7C2E6}" type="presParOf" srcId="{A3976705-8486-4B6D-8301-DE2C9CD3B8AD}" destId="{544D47A5-47D3-4652-BE8F-131C9E1534A0}" srcOrd="0" destOrd="0" presId="urn:microsoft.com/office/officeart/2005/8/layout/orgChart1"/>
    <dgm:cxn modelId="{7712E282-F0FF-4FD8-ABF3-CCA96DE74149}" type="presParOf" srcId="{A3976705-8486-4B6D-8301-DE2C9CD3B8AD}" destId="{E15D6BFA-E3FB-466F-8C01-54DEAB839557}" srcOrd="1" destOrd="0" presId="urn:microsoft.com/office/officeart/2005/8/layout/orgChart1"/>
    <dgm:cxn modelId="{4DDF1208-94F1-46C4-A5B4-5FD2C04898DD}" type="presParOf" srcId="{8CC0E681-F024-4FCE-9DF4-14CCEF606A8B}" destId="{63B6F6ED-4B05-450B-A413-E901C1B38DA3}" srcOrd="1" destOrd="0" presId="urn:microsoft.com/office/officeart/2005/8/layout/orgChart1"/>
    <dgm:cxn modelId="{337E4C31-FD5D-45D2-A03F-CD2CF95E9769}" type="presParOf" srcId="{63B6F6ED-4B05-450B-A413-E901C1B38DA3}" destId="{25F65DC6-059A-4B88-B421-9223E23BFAA5}" srcOrd="0" destOrd="0" presId="urn:microsoft.com/office/officeart/2005/8/layout/orgChart1"/>
    <dgm:cxn modelId="{36473A96-0F90-4EAC-8B2E-531158903F4C}" type="presParOf" srcId="{63B6F6ED-4B05-450B-A413-E901C1B38DA3}" destId="{B8FD05B9-A070-4066-BDD7-2CEF58DE0397}" srcOrd="1" destOrd="0" presId="urn:microsoft.com/office/officeart/2005/8/layout/orgChart1"/>
    <dgm:cxn modelId="{BA34087B-7A7D-4B92-9227-6C9B3B6D4200}" type="presParOf" srcId="{B8FD05B9-A070-4066-BDD7-2CEF58DE0397}" destId="{C5645589-53A2-4DC8-8642-D539D577381F}" srcOrd="0" destOrd="0" presId="urn:microsoft.com/office/officeart/2005/8/layout/orgChart1"/>
    <dgm:cxn modelId="{1B415794-FDA4-403E-A151-241DF9B7D007}" type="presParOf" srcId="{C5645589-53A2-4DC8-8642-D539D577381F}" destId="{12F2F03D-E0DF-4560-AF63-BA3995E024B6}" srcOrd="0" destOrd="0" presId="urn:microsoft.com/office/officeart/2005/8/layout/orgChart1"/>
    <dgm:cxn modelId="{92FE35FB-40E3-4787-B27E-F8EF7C229A16}" type="presParOf" srcId="{C5645589-53A2-4DC8-8642-D539D577381F}" destId="{E44257BC-A971-4CA1-8DA0-76A5722770E8}" srcOrd="1" destOrd="0" presId="urn:microsoft.com/office/officeart/2005/8/layout/orgChart1"/>
    <dgm:cxn modelId="{B998D78C-B05E-4611-AAD4-30FC64394388}" type="presParOf" srcId="{B8FD05B9-A070-4066-BDD7-2CEF58DE0397}" destId="{D2C1D90C-3C1E-4ECF-93EC-476974F1FC71}" srcOrd="1" destOrd="0" presId="urn:microsoft.com/office/officeart/2005/8/layout/orgChart1"/>
    <dgm:cxn modelId="{63351648-FC5F-4562-8AEE-04854E8FB74A}" type="presParOf" srcId="{B8FD05B9-A070-4066-BDD7-2CEF58DE0397}" destId="{077038E2-7ECD-4131-9BCE-3ECC6F1A59E3}" srcOrd="2" destOrd="0" presId="urn:microsoft.com/office/officeart/2005/8/layout/orgChart1"/>
    <dgm:cxn modelId="{C4C36771-C59D-4B70-AED7-F27608368FAF}" type="presParOf" srcId="{63B6F6ED-4B05-450B-A413-E901C1B38DA3}" destId="{B58CE96E-84DE-41D2-979F-7AC7B7E33BD0}" srcOrd="2" destOrd="0" presId="urn:microsoft.com/office/officeart/2005/8/layout/orgChart1"/>
    <dgm:cxn modelId="{28AE326E-A465-42CF-9913-A9F2E0840601}" type="presParOf" srcId="{63B6F6ED-4B05-450B-A413-E901C1B38DA3}" destId="{FE065E10-87D4-4475-83A1-7ACA0D9F930B}" srcOrd="3" destOrd="0" presId="urn:microsoft.com/office/officeart/2005/8/layout/orgChart1"/>
    <dgm:cxn modelId="{A305C5FC-6E06-46CB-8D82-2B20D42CB00D}" type="presParOf" srcId="{FE065E10-87D4-4475-83A1-7ACA0D9F930B}" destId="{02C3D194-1A62-4235-96C3-CDE9793318C4}" srcOrd="0" destOrd="0" presId="urn:microsoft.com/office/officeart/2005/8/layout/orgChart1"/>
    <dgm:cxn modelId="{52256749-4B9F-4A6C-A499-273602FBD27A}" type="presParOf" srcId="{02C3D194-1A62-4235-96C3-CDE9793318C4}" destId="{C0A26C6E-CCDA-4D45-9152-CDCEC32FE878}" srcOrd="0" destOrd="0" presId="urn:microsoft.com/office/officeart/2005/8/layout/orgChart1"/>
    <dgm:cxn modelId="{267EA0D2-545D-4026-8DCF-0CAAA4C191B9}" type="presParOf" srcId="{02C3D194-1A62-4235-96C3-CDE9793318C4}" destId="{6D781FF6-95FC-4C3B-82B4-9090EF9714D5}" srcOrd="1" destOrd="0" presId="urn:microsoft.com/office/officeart/2005/8/layout/orgChart1"/>
    <dgm:cxn modelId="{0176938A-58A2-4480-97CF-C4C3B61F05F5}" type="presParOf" srcId="{FE065E10-87D4-4475-83A1-7ACA0D9F930B}" destId="{108432BA-D568-49D7-9186-8C9FA5C69816}" srcOrd="1" destOrd="0" presId="urn:microsoft.com/office/officeart/2005/8/layout/orgChart1"/>
    <dgm:cxn modelId="{525E03F4-5EED-4AB3-AD51-BC71BC04AD42}" type="presParOf" srcId="{FE065E10-87D4-4475-83A1-7ACA0D9F930B}" destId="{6CB62367-BE8A-4400-A82D-B510850610A2}" srcOrd="2" destOrd="0" presId="urn:microsoft.com/office/officeart/2005/8/layout/orgChart1"/>
    <dgm:cxn modelId="{6AFD53DA-9FEC-4F6C-B3A5-AF8061180251}" type="presParOf" srcId="{8CC0E681-F024-4FCE-9DF4-14CCEF606A8B}" destId="{A588C690-FAA9-4D37-8BEF-8DA59CC1866C}" srcOrd="2" destOrd="0" presId="urn:microsoft.com/office/officeart/2005/8/layout/orgChart1"/>
    <dgm:cxn modelId="{3CBAA8B0-45AE-4C46-B875-F2AC66AF5F15}" type="presParOf" srcId="{1C35FEA3-537D-4D8C-8C83-968CC0EC0E8F}" destId="{44058B03-4C4C-4604-BCBA-0456A9E2D9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03C3A3-28CD-4D43-A299-2B834EBA0669}" type="doc">
      <dgm:prSet loTypeId="urn:microsoft.com/office/officeart/2005/8/layout/orgChart1" loCatId="hierarchy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0D47C64D-A722-406D-93BA-7292622C1C78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75000"/>
                </a:schemeClr>
              </a:solidFill>
            </a:rPr>
            <a:t>Базы данных</a:t>
          </a:r>
          <a:endParaRPr lang="ru-RU" sz="2400" b="1" dirty="0">
            <a:solidFill>
              <a:schemeClr val="accent3">
                <a:lumMod val="75000"/>
              </a:schemeClr>
            </a:solidFill>
          </a:endParaRPr>
        </a:p>
      </dgm:t>
    </dgm:pt>
    <dgm:pt modelId="{FF21B9BF-BD19-4072-98E2-F298308B8B31}" type="parTrans" cxnId="{44374C0A-1D9B-4A72-A67C-576294BF7A96}">
      <dgm:prSet/>
      <dgm:spPr/>
      <dgm:t>
        <a:bodyPr/>
        <a:lstStyle/>
        <a:p>
          <a:endParaRPr lang="ru-RU"/>
        </a:p>
      </dgm:t>
    </dgm:pt>
    <dgm:pt modelId="{BFA83DE7-1882-40B8-8E40-9F00A7654000}" type="sibTrans" cxnId="{44374C0A-1D9B-4A72-A67C-576294BF7A96}">
      <dgm:prSet/>
      <dgm:spPr/>
      <dgm:t>
        <a:bodyPr/>
        <a:lstStyle/>
        <a:p>
          <a:endParaRPr lang="ru-RU"/>
        </a:p>
      </dgm:t>
    </dgm:pt>
    <dgm:pt modelId="{AE89AAF3-5896-4540-95F3-58BBD59A54C4}">
      <dgm:prSet phldrT="[Текст]" custT="1"/>
      <dgm:spPr/>
      <dgm:t>
        <a:bodyPr/>
        <a:lstStyle/>
        <a:p>
          <a:r>
            <a:rPr lang="ru-RU" sz="2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Централизованные</a:t>
          </a:r>
        </a:p>
        <a:p>
          <a:r>
            <a:rPr lang="ru-RU" sz="2000" dirty="0" smtClean="0">
              <a:solidFill>
                <a:schemeClr val="accent3">
                  <a:lumMod val="75000"/>
                </a:schemeClr>
              </a:solidFill>
            </a:rPr>
            <a:t>Вся информация хранится на одном компьютере. Это может быть автономный ПК или сервер сети, к которому имеют доступ пользователи-клиенты.</a:t>
          </a:r>
          <a:endParaRPr lang="ru-RU" sz="1600" b="1" dirty="0">
            <a:solidFill>
              <a:schemeClr val="accent3">
                <a:lumMod val="75000"/>
              </a:schemeClr>
            </a:solidFill>
          </a:endParaRPr>
        </a:p>
      </dgm:t>
    </dgm:pt>
    <dgm:pt modelId="{8A37DA64-A810-4D9A-9559-34352A296752}" type="parTrans" cxnId="{0EE02BD8-E13F-4D6A-9F08-91321B6ED1D5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368AC0F9-B5FC-4ED0-B2AB-123A225B3D54}" type="sibTrans" cxnId="{0EE02BD8-E13F-4D6A-9F08-91321B6ED1D5}">
      <dgm:prSet/>
      <dgm:spPr/>
      <dgm:t>
        <a:bodyPr/>
        <a:lstStyle/>
        <a:p>
          <a:endParaRPr lang="ru-RU"/>
        </a:p>
      </dgm:t>
    </dgm:pt>
    <dgm:pt modelId="{0F6005F8-9EB0-426E-BA0C-6A594E9B2018}">
      <dgm:prSet phldrT="[Текст]" custT="1"/>
      <dgm:spPr/>
      <dgm:t>
        <a:bodyPr/>
        <a:lstStyle/>
        <a:p>
          <a:r>
            <a:rPr lang="ru-RU" sz="2400" b="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Распределенные</a:t>
          </a:r>
        </a:p>
        <a:p>
          <a:r>
            <a:rPr lang="ru-RU" sz="2000" dirty="0" smtClean="0">
              <a:solidFill>
                <a:schemeClr val="accent3">
                  <a:lumMod val="75000"/>
                </a:schemeClr>
              </a:solidFill>
            </a:rPr>
            <a:t>Используются в локальных и глобальных компьютерных сетях. Разные части базы данных  хранятся на разных компьютерах.</a:t>
          </a:r>
          <a:endParaRPr lang="ru-RU" sz="2000" b="1" dirty="0" smtClean="0">
            <a:solidFill>
              <a:schemeClr val="accent3">
                <a:lumMod val="75000"/>
              </a:schemeClr>
            </a:solidFill>
          </a:endParaRPr>
        </a:p>
      </dgm:t>
    </dgm:pt>
    <dgm:pt modelId="{9E8BEF67-F4BD-491D-AC28-6CC431AB496D}" type="parTrans" cxnId="{8183FF12-4CB9-4A93-8F85-7AD67D09701A}">
      <dgm:prSet>
        <dgm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8277B261-3C06-4155-AE7C-7713838E1E84}" type="sibTrans" cxnId="{8183FF12-4CB9-4A93-8F85-7AD67D09701A}">
      <dgm:prSet/>
      <dgm:spPr/>
      <dgm:t>
        <a:bodyPr/>
        <a:lstStyle/>
        <a:p>
          <a:endParaRPr lang="ru-RU"/>
        </a:p>
      </dgm:t>
    </dgm:pt>
    <dgm:pt modelId="{F63C17E8-1EE5-4FAF-A5A2-BEF9249C1B24}" type="pres">
      <dgm:prSet presAssocID="{2703C3A3-28CD-4D43-A299-2B834EBA06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C35FEA3-537D-4D8C-8C83-968CC0EC0E8F}" type="pres">
      <dgm:prSet presAssocID="{0D47C64D-A722-406D-93BA-7292622C1C78}" presName="hierRoot1" presStyleCnt="0">
        <dgm:presLayoutVars>
          <dgm:hierBranch val="init"/>
        </dgm:presLayoutVars>
      </dgm:prSet>
      <dgm:spPr/>
    </dgm:pt>
    <dgm:pt modelId="{1FFE63DB-4A5C-4008-A9B8-2E3E266B52F1}" type="pres">
      <dgm:prSet presAssocID="{0D47C64D-A722-406D-93BA-7292622C1C78}" presName="rootComposite1" presStyleCnt="0"/>
      <dgm:spPr/>
    </dgm:pt>
    <dgm:pt modelId="{005A0989-F7D7-4380-A84F-003B02D02917}" type="pres">
      <dgm:prSet presAssocID="{0D47C64D-A722-406D-93BA-7292622C1C78}" presName="rootText1" presStyleLbl="node0" presStyleIdx="0" presStyleCnt="1" custScaleX="220715" custScaleY="43827" custLinFactNeighborY="-364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47016C-42C4-408C-A0F8-8DAD652061D5}" type="pres">
      <dgm:prSet presAssocID="{0D47C64D-A722-406D-93BA-7292622C1C7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D7035AC-5D8D-457A-8D02-C8249A8BC08F}" type="pres">
      <dgm:prSet presAssocID="{0D47C64D-A722-406D-93BA-7292622C1C78}" presName="hierChild2" presStyleCnt="0"/>
      <dgm:spPr/>
    </dgm:pt>
    <dgm:pt modelId="{C6BCC501-FAAF-466D-BC44-8FBC466CA4CF}" type="pres">
      <dgm:prSet presAssocID="{8A37DA64-A810-4D9A-9559-34352A296752}" presName="Name37" presStyleLbl="parChTrans1D2" presStyleIdx="0" presStyleCnt="2"/>
      <dgm:spPr/>
      <dgm:t>
        <a:bodyPr/>
        <a:lstStyle/>
        <a:p>
          <a:endParaRPr lang="ru-RU"/>
        </a:p>
      </dgm:t>
    </dgm:pt>
    <dgm:pt modelId="{83816188-0E92-4517-BAE4-1F160DFDD5B2}" type="pres">
      <dgm:prSet presAssocID="{AE89AAF3-5896-4540-95F3-58BBD59A54C4}" presName="hierRoot2" presStyleCnt="0">
        <dgm:presLayoutVars>
          <dgm:hierBranch val="init"/>
        </dgm:presLayoutVars>
      </dgm:prSet>
      <dgm:spPr/>
    </dgm:pt>
    <dgm:pt modelId="{8860E135-93FB-4558-9098-239FBDFE9E7D}" type="pres">
      <dgm:prSet presAssocID="{AE89AAF3-5896-4540-95F3-58BBD59A54C4}" presName="rootComposite" presStyleCnt="0"/>
      <dgm:spPr/>
    </dgm:pt>
    <dgm:pt modelId="{34FE0D19-BC31-45DE-A7A4-9BBC7D4F5EE1}" type="pres">
      <dgm:prSet presAssocID="{AE89AAF3-5896-4540-95F3-58BBD59A54C4}" presName="rootText" presStyleLbl="node2" presStyleIdx="0" presStyleCnt="2" custScaleX="214249" custScaleY="235119" custLinFactNeighborX="-11443" custLinFactNeighborY="32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ED2D01-0107-4AC3-95F8-14B086E4D528}" type="pres">
      <dgm:prSet presAssocID="{AE89AAF3-5896-4540-95F3-58BBD59A54C4}" presName="rootConnector" presStyleLbl="node2" presStyleIdx="0" presStyleCnt="2"/>
      <dgm:spPr/>
      <dgm:t>
        <a:bodyPr/>
        <a:lstStyle/>
        <a:p>
          <a:endParaRPr lang="ru-RU"/>
        </a:p>
      </dgm:t>
    </dgm:pt>
    <dgm:pt modelId="{30DEFDCF-760B-4AA4-AFBD-283759ECF180}" type="pres">
      <dgm:prSet presAssocID="{AE89AAF3-5896-4540-95F3-58BBD59A54C4}" presName="hierChild4" presStyleCnt="0"/>
      <dgm:spPr/>
    </dgm:pt>
    <dgm:pt modelId="{4A27A225-06A0-434C-87BA-22CA672D1882}" type="pres">
      <dgm:prSet presAssocID="{AE89AAF3-5896-4540-95F3-58BBD59A54C4}" presName="hierChild5" presStyleCnt="0"/>
      <dgm:spPr/>
    </dgm:pt>
    <dgm:pt modelId="{DF53C6DB-DF6D-4FC1-9BC0-858EB51A8EA7}" type="pres">
      <dgm:prSet presAssocID="{9E8BEF67-F4BD-491D-AC28-6CC431AB496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8CC0E681-F024-4FCE-9DF4-14CCEF606A8B}" type="pres">
      <dgm:prSet presAssocID="{0F6005F8-9EB0-426E-BA0C-6A594E9B2018}" presName="hierRoot2" presStyleCnt="0">
        <dgm:presLayoutVars>
          <dgm:hierBranch val="init"/>
        </dgm:presLayoutVars>
      </dgm:prSet>
      <dgm:spPr/>
    </dgm:pt>
    <dgm:pt modelId="{A3976705-8486-4B6D-8301-DE2C9CD3B8AD}" type="pres">
      <dgm:prSet presAssocID="{0F6005F8-9EB0-426E-BA0C-6A594E9B2018}" presName="rootComposite" presStyleCnt="0"/>
      <dgm:spPr/>
    </dgm:pt>
    <dgm:pt modelId="{544D47A5-47D3-4652-BE8F-131C9E1534A0}" type="pres">
      <dgm:prSet presAssocID="{0F6005F8-9EB0-426E-BA0C-6A594E9B2018}" presName="rootText" presStyleLbl="node2" presStyleIdx="1" presStyleCnt="2" custScaleX="236859" custScaleY="238236" custLinFactNeighborX="267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5D6BFA-E3FB-466F-8C01-54DEAB839557}" type="pres">
      <dgm:prSet presAssocID="{0F6005F8-9EB0-426E-BA0C-6A594E9B2018}" presName="rootConnector" presStyleLbl="node2" presStyleIdx="1" presStyleCnt="2"/>
      <dgm:spPr/>
      <dgm:t>
        <a:bodyPr/>
        <a:lstStyle/>
        <a:p>
          <a:endParaRPr lang="ru-RU"/>
        </a:p>
      </dgm:t>
    </dgm:pt>
    <dgm:pt modelId="{63B6F6ED-4B05-450B-A413-E901C1B38DA3}" type="pres">
      <dgm:prSet presAssocID="{0F6005F8-9EB0-426E-BA0C-6A594E9B2018}" presName="hierChild4" presStyleCnt="0"/>
      <dgm:spPr/>
    </dgm:pt>
    <dgm:pt modelId="{A588C690-FAA9-4D37-8BEF-8DA59CC1866C}" type="pres">
      <dgm:prSet presAssocID="{0F6005F8-9EB0-426E-BA0C-6A594E9B2018}" presName="hierChild5" presStyleCnt="0"/>
      <dgm:spPr/>
    </dgm:pt>
    <dgm:pt modelId="{44058B03-4C4C-4604-BCBA-0456A9E2D9BC}" type="pres">
      <dgm:prSet presAssocID="{0D47C64D-A722-406D-93BA-7292622C1C78}" presName="hierChild3" presStyleCnt="0"/>
      <dgm:spPr/>
    </dgm:pt>
  </dgm:ptLst>
  <dgm:cxnLst>
    <dgm:cxn modelId="{312DFB46-79E2-41FF-9BA5-6E1EDA2A1887}" type="presOf" srcId="{AE89AAF3-5896-4540-95F3-58BBD59A54C4}" destId="{34FE0D19-BC31-45DE-A7A4-9BBC7D4F5EE1}" srcOrd="0" destOrd="0" presId="urn:microsoft.com/office/officeart/2005/8/layout/orgChart1"/>
    <dgm:cxn modelId="{44374C0A-1D9B-4A72-A67C-576294BF7A96}" srcId="{2703C3A3-28CD-4D43-A299-2B834EBA0669}" destId="{0D47C64D-A722-406D-93BA-7292622C1C78}" srcOrd="0" destOrd="0" parTransId="{FF21B9BF-BD19-4072-98E2-F298308B8B31}" sibTransId="{BFA83DE7-1882-40B8-8E40-9F00A7654000}"/>
    <dgm:cxn modelId="{C92A6A9D-0C1F-4F01-B473-C2978F4494BB}" type="presOf" srcId="{AE89AAF3-5896-4540-95F3-58BBD59A54C4}" destId="{30ED2D01-0107-4AC3-95F8-14B086E4D528}" srcOrd="1" destOrd="0" presId="urn:microsoft.com/office/officeart/2005/8/layout/orgChart1"/>
    <dgm:cxn modelId="{0EE02BD8-E13F-4D6A-9F08-91321B6ED1D5}" srcId="{0D47C64D-A722-406D-93BA-7292622C1C78}" destId="{AE89AAF3-5896-4540-95F3-58BBD59A54C4}" srcOrd="0" destOrd="0" parTransId="{8A37DA64-A810-4D9A-9559-34352A296752}" sibTransId="{368AC0F9-B5FC-4ED0-B2AB-123A225B3D54}"/>
    <dgm:cxn modelId="{43533CDC-38AB-41B7-8D05-AD7262B3ED8C}" type="presOf" srcId="{0F6005F8-9EB0-426E-BA0C-6A594E9B2018}" destId="{E15D6BFA-E3FB-466F-8C01-54DEAB839557}" srcOrd="1" destOrd="0" presId="urn:microsoft.com/office/officeart/2005/8/layout/orgChart1"/>
    <dgm:cxn modelId="{42E589AD-712F-400B-AF18-505DD06087AA}" type="presOf" srcId="{2703C3A3-28CD-4D43-A299-2B834EBA0669}" destId="{F63C17E8-1EE5-4FAF-A5A2-BEF9249C1B24}" srcOrd="0" destOrd="0" presId="urn:microsoft.com/office/officeart/2005/8/layout/orgChart1"/>
    <dgm:cxn modelId="{87699123-2214-40F2-800D-0A519339498D}" type="presOf" srcId="{0D47C64D-A722-406D-93BA-7292622C1C78}" destId="{EB47016C-42C4-408C-A0F8-8DAD652061D5}" srcOrd="1" destOrd="0" presId="urn:microsoft.com/office/officeart/2005/8/layout/orgChart1"/>
    <dgm:cxn modelId="{60E73E56-0EC1-493F-8A95-C893C31A7724}" type="presOf" srcId="{9E8BEF67-F4BD-491D-AC28-6CC431AB496D}" destId="{DF53C6DB-DF6D-4FC1-9BC0-858EB51A8EA7}" srcOrd="0" destOrd="0" presId="urn:microsoft.com/office/officeart/2005/8/layout/orgChart1"/>
    <dgm:cxn modelId="{8183FF12-4CB9-4A93-8F85-7AD67D09701A}" srcId="{0D47C64D-A722-406D-93BA-7292622C1C78}" destId="{0F6005F8-9EB0-426E-BA0C-6A594E9B2018}" srcOrd="1" destOrd="0" parTransId="{9E8BEF67-F4BD-491D-AC28-6CC431AB496D}" sibTransId="{8277B261-3C06-4155-AE7C-7713838E1E84}"/>
    <dgm:cxn modelId="{0037E02F-8C53-4E20-8292-FF741D064FAD}" type="presOf" srcId="{0F6005F8-9EB0-426E-BA0C-6A594E9B2018}" destId="{544D47A5-47D3-4652-BE8F-131C9E1534A0}" srcOrd="0" destOrd="0" presId="urn:microsoft.com/office/officeart/2005/8/layout/orgChart1"/>
    <dgm:cxn modelId="{56539D41-F984-405B-A656-C127081443A0}" type="presOf" srcId="{0D47C64D-A722-406D-93BA-7292622C1C78}" destId="{005A0989-F7D7-4380-A84F-003B02D02917}" srcOrd="0" destOrd="0" presId="urn:microsoft.com/office/officeart/2005/8/layout/orgChart1"/>
    <dgm:cxn modelId="{723AA6EB-B54E-449C-8B02-994C20A6D095}" type="presOf" srcId="{8A37DA64-A810-4D9A-9559-34352A296752}" destId="{C6BCC501-FAAF-466D-BC44-8FBC466CA4CF}" srcOrd="0" destOrd="0" presId="urn:microsoft.com/office/officeart/2005/8/layout/orgChart1"/>
    <dgm:cxn modelId="{5D5E66FD-64AE-4AC5-B932-5465EA4E10A1}" type="presParOf" srcId="{F63C17E8-1EE5-4FAF-A5A2-BEF9249C1B24}" destId="{1C35FEA3-537D-4D8C-8C83-968CC0EC0E8F}" srcOrd="0" destOrd="0" presId="urn:microsoft.com/office/officeart/2005/8/layout/orgChart1"/>
    <dgm:cxn modelId="{3E218A40-2C56-4A95-84AD-94652BB9D8C6}" type="presParOf" srcId="{1C35FEA3-537D-4D8C-8C83-968CC0EC0E8F}" destId="{1FFE63DB-4A5C-4008-A9B8-2E3E266B52F1}" srcOrd="0" destOrd="0" presId="urn:microsoft.com/office/officeart/2005/8/layout/orgChart1"/>
    <dgm:cxn modelId="{AC48DD50-07BB-4779-8178-0FCB5706C652}" type="presParOf" srcId="{1FFE63DB-4A5C-4008-A9B8-2E3E266B52F1}" destId="{005A0989-F7D7-4380-A84F-003B02D02917}" srcOrd="0" destOrd="0" presId="urn:microsoft.com/office/officeart/2005/8/layout/orgChart1"/>
    <dgm:cxn modelId="{992322F9-32A5-40F4-833C-6236B3B84E2C}" type="presParOf" srcId="{1FFE63DB-4A5C-4008-A9B8-2E3E266B52F1}" destId="{EB47016C-42C4-408C-A0F8-8DAD652061D5}" srcOrd="1" destOrd="0" presId="urn:microsoft.com/office/officeart/2005/8/layout/orgChart1"/>
    <dgm:cxn modelId="{833121DB-5DC8-4D7A-9082-F8F64412026A}" type="presParOf" srcId="{1C35FEA3-537D-4D8C-8C83-968CC0EC0E8F}" destId="{CD7035AC-5D8D-457A-8D02-C8249A8BC08F}" srcOrd="1" destOrd="0" presId="urn:microsoft.com/office/officeart/2005/8/layout/orgChart1"/>
    <dgm:cxn modelId="{C7C59D4C-37AB-4EEB-ABFF-381BB8DB6284}" type="presParOf" srcId="{CD7035AC-5D8D-457A-8D02-C8249A8BC08F}" destId="{C6BCC501-FAAF-466D-BC44-8FBC466CA4CF}" srcOrd="0" destOrd="0" presId="urn:microsoft.com/office/officeart/2005/8/layout/orgChart1"/>
    <dgm:cxn modelId="{B5744EAC-BE9D-47F1-84B0-0BE159D05FE3}" type="presParOf" srcId="{CD7035AC-5D8D-457A-8D02-C8249A8BC08F}" destId="{83816188-0E92-4517-BAE4-1F160DFDD5B2}" srcOrd="1" destOrd="0" presId="urn:microsoft.com/office/officeart/2005/8/layout/orgChart1"/>
    <dgm:cxn modelId="{1C52F75D-7E90-48EA-A278-2F6BC819A666}" type="presParOf" srcId="{83816188-0E92-4517-BAE4-1F160DFDD5B2}" destId="{8860E135-93FB-4558-9098-239FBDFE9E7D}" srcOrd="0" destOrd="0" presId="urn:microsoft.com/office/officeart/2005/8/layout/orgChart1"/>
    <dgm:cxn modelId="{48F680B5-BDF1-4900-84B8-208C6C4AA118}" type="presParOf" srcId="{8860E135-93FB-4558-9098-239FBDFE9E7D}" destId="{34FE0D19-BC31-45DE-A7A4-9BBC7D4F5EE1}" srcOrd="0" destOrd="0" presId="urn:microsoft.com/office/officeart/2005/8/layout/orgChart1"/>
    <dgm:cxn modelId="{4FB0B67E-D546-4F80-9393-10BB7897F1FA}" type="presParOf" srcId="{8860E135-93FB-4558-9098-239FBDFE9E7D}" destId="{30ED2D01-0107-4AC3-95F8-14B086E4D528}" srcOrd="1" destOrd="0" presId="urn:microsoft.com/office/officeart/2005/8/layout/orgChart1"/>
    <dgm:cxn modelId="{1962F972-5216-43AC-8F47-0BAEC08A18BB}" type="presParOf" srcId="{83816188-0E92-4517-BAE4-1F160DFDD5B2}" destId="{30DEFDCF-760B-4AA4-AFBD-283759ECF180}" srcOrd="1" destOrd="0" presId="urn:microsoft.com/office/officeart/2005/8/layout/orgChart1"/>
    <dgm:cxn modelId="{BDFA7FCB-8107-4D59-BDDA-A10785D0EE28}" type="presParOf" srcId="{83816188-0E92-4517-BAE4-1F160DFDD5B2}" destId="{4A27A225-06A0-434C-87BA-22CA672D1882}" srcOrd="2" destOrd="0" presId="urn:microsoft.com/office/officeart/2005/8/layout/orgChart1"/>
    <dgm:cxn modelId="{3EFF4402-75E9-4B99-9821-7E44150BEECE}" type="presParOf" srcId="{CD7035AC-5D8D-457A-8D02-C8249A8BC08F}" destId="{DF53C6DB-DF6D-4FC1-9BC0-858EB51A8EA7}" srcOrd="2" destOrd="0" presId="urn:microsoft.com/office/officeart/2005/8/layout/orgChart1"/>
    <dgm:cxn modelId="{971BBCF1-709C-439B-B2A8-D9D2126ECC64}" type="presParOf" srcId="{CD7035AC-5D8D-457A-8D02-C8249A8BC08F}" destId="{8CC0E681-F024-4FCE-9DF4-14CCEF606A8B}" srcOrd="3" destOrd="0" presId="urn:microsoft.com/office/officeart/2005/8/layout/orgChart1"/>
    <dgm:cxn modelId="{C4296596-1A2B-43C0-B277-E0664CB1AD64}" type="presParOf" srcId="{8CC0E681-F024-4FCE-9DF4-14CCEF606A8B}" destId="{A3976705-8486-4B6D-8301-DE2C9CD3B8AD}" srcOrd="0" destOrd="0" presId="urn:microsoft.com/office/officeart/2005/8/layout/orgChart1"/>
    <dgm:cxn modelId="{B9FDCB0C-36BD-48E5-AAF8-3228DE2965BD}" type="presParOf" srcId="{A3976705-8486-4B6D-8301-DE2C9CD3B8AD}" destId="{544D47A5-47D3-4652-BE8F-131C9E1534A0}" srcOrd="0" destOrd="0" presId="urn:microsoft.com/office/officeart/2005/8/layout/orgChart1"/>
    <dgm:cxn modelId="{4B227B71-384E-4D75-9B5A-35C370849D65}" type="presParOf" srcId="{A3976705-8486-4B6D-8301-DE2C9CD3B8AD}" destId="{E15D6BFA-E3FB-466F-8C01-54DEAB839557}" srcOrd="1" destOrd="0" presId="urn:microsoft.com/office/officeart/2005/8/layout/orgChart1"/>
    <dgm:cxn modelId="{50C75B2D-CEF1-4DFF-8724-B3875AC2A4D0}" type="presParOf" srcId="{8CC0E681-F024-4FCE-9DF4-14CCEF606A8B}" destId="{63B6F6ED-4B05-450B-A413-E901C1B38DA3}" srcOrd="1" destOrd="0" presId="urn:microsoft.com/office/officeart/2005/8/layout/orgChart1"/>
    <dgm:cxn modelId="{F2874862-D27B-420E-8ABB-65B65649D793}" type="presParOf" srcId="{8CC0E681-F024-4FCE-9DF4-14CCEF606A8B}" destId="{A588C690-FAA9-4D37-8BEF-8DA59CC1866C}" srcOrd="2" destOrd="0" presId="urn:microsoft.com/office/officeart/2005/8/layout/orgChart1"/>
    <dgm:cxn modelId="{348970EF-251B-417B-867A-F8098C179E71}" type="presParOf" srcId="{1C35FEA3-537D-4D8C-8C83-968CC0EC0E8F}" destId="{44058B03-4C4C-4604-BCBA-0456A9E2D9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8CE96E-84DE-41D2-979F-7AC7B7E33BD0}">
      <dsp:nvSpPr>
        <dsp:cNvPr id="0" name=""/>
        <dsp:cNvSpPr/>
      </dsp:nvSpPr>
      <dsp:spPr>
        <a:xfrm>
          <a:off x="5386630" y="2106650"/>
          <a:ext cx="526825" cy="1879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9376"/>
              </a:lnTo>
              <a:lnTo>
                <a:pt x="526825" y="1879376"/>
              </a:lnTo>
            </a:path>
          </a:pathLst>
        </a:custGeom>
        <a:noFill/>
        <a:ln w="42500" cap="flat" cmpd="sng" algn="ctr">
          <a:solidFill>
            <a:schemeClr val="accent6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25F65DC6-059A-4B88-B421-9223E23BFAA5}">
      <dsp:nvSpPr>
        <dsp:cNvPr id="0" name=""/>
        <dsp:cNvSpPr/>
      </dsp:nvSpPr>
      <dsp:spPr>
        <a:xfrm>
          <a:off x="5386630" y="2106650"/>
          <a:ext cx="526825" cy="8305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503"/>
              </a:lnTo>
              <a:lnTo>
                <a:pt x="526825" y="830503"/>
              </a:lnTo>
            </a:path>
          </a:pathLst>
        </a:custGeom>
        <a:noFill/>
        <a:ln w="42500" cap="flat" cmpd="sng" algn="ctr">
          <a:solidFill>
            <a:schemeClr val="accent6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DF53C6DB-DF6D-4FC1-9BC0-858EB51A8EA7}">
      <dsp:nvSpPr>
        <dsp:cNvPr id="0" name=""/>
        <dsp:cNvSpPr/>
      </dsp:nvSpPr>
      <dsp:spPr>
        <a:xfrm>
          <a:off x="4465320" y="364312"/>
          <a:ext cx="2496425" cy="351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224"/>
              </a:lnTo>
              <a:lnTo>
                <a:pt x="2496425" y="177224"/>
              </a:lnTo>
              <a:lnTo>
                <a:pt x="2496425" y="351787"/>
              </a:lnTo>
            </a:path>
          </a:pathLst>
        </a:custGeom>
        <a:noFill/>
        <a:ln w="42500" cap="flat" cmpd="sng" algn="ctr">
          <a:solidFill>
            <a:schemeClr val="accent6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2752DD67-8AAE-4D28-96B6-7AE1FA3AA74B}">
      <dsp:nvSpPr>
        <dsp:cNvPr id="0" name=""/>
        <dsp:cNvSpPr/>
      </dsp:nvSpPr>
      <dsp:spPr>
        <a:xfrm>
          <a:off x="575060" y="2103076"/>
          <a:ext cx="365756" cy="1853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3134"/>
              </a:lnTo>
              <a:lnTo>
                <a:pt x="365756" y="1853134"/>
              </a:lnTo>
            </a:path>
          </a:pathLst>
        </a:custGeom>
        <a:noFill/>
        <a:ln w="42500" cap="flat" cmpd="sng" algn="ctr">
          <a:solidFill>
            <a:schemeClr val="accent6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8784D39E-5F26-4F05-AD78-CDE55D1C5C17}">
      <dsp:nvSpPr>
        <dsp:cNvPr id="0" name=""/>
        <dsp:cNvSpPr/>
      </dsp:nvSpPr>
      <dsp:spPr>
        <a:xfrm>
          <a:off x="575060" y="2103076"/>
          <a:ext cx="382082" cy="721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742"/>
              </a:lnTo>
              <a:lnTo>
                <a:pt x="382082" y="721742"/>
              </a:lnTo>
            </a:path>
          </a:pathLst>
        </a:custGeom>
        <a:noFill/>
        <a:ln w="42500" cap="flat" cmpd="sng" algn="ctr">
          <a:solidFill>
            <a:schemeClr val="accent6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C6BCC501-FAAF-466D-BC44-8FBC466CA4CF}">
      <dsp:nvSpPr>
        <dsp:cNvPr id="0" name=""/>
        <dsp:cNvSpPr/>
      </dsp:nvSpPr>
      <dsp:spPr>
        <a:xfrm>
          <a:off x="2131622" y="364312"/>
          <a:ext cx="2333697" cy="378470"/>
        </a:xfrm>
        <a:custGeom>
          <a:avLst/>
          <a:gdLst/>
          <a:ahLst/>
          <a:cxnLst/>
          <a:rect l="0" t="0" r="0" b="0"/>
          <a:pathLst>
            <a:path>
              <a:moveTo>
                <a:pt x="2333697" y="0"/>
              </a:moveTo>
              <a:lnTo>
                <a:pt x="2333697" y="203907"/>
              </a:lnTo>
              <a:lnTo>
                <a:pt x="0" y="203907"/>
              </a:lnTo>
              <a:lnTo>
                <a:pt x="0" y="378470"/>
              </a:lnTo>
            </a:path>
          </a:pathLst>
        </a:custGeom>
        <a:noFill/>
        <a:ln w="42500" cap="flat" cmpd="sng" algn="ctr">
          <a:solidFill>
            <a:schemeClr val="accent6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005A0989-F7D7-4380-A84F-003B02D02917}">
      <dsp:nvSpPr>
        <dsp:cNvPr id="0" name=""/>
        <dsp:cNvSpPr/>
      </dsp:nvSpPr>
      <dsp:spPr>
        <a:xfrm>
          <a:off x="2630623" y="0"/>
          <a:ext cx="3669393" cy="364312"/>
        </a:xfrm>
        <a:prstGeom prst="rect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8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3">
                  <a:lumMod val="75000"/>
                </a:schemeClr>
              </a:solidFill>
            </a:rPr>
            <a:t>Базы данных</a:t>
          </a:r>
          <a:endParaRPr lang="ru-RU" sz="24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630623" y="0"/>
        <a:ext cx="3669393" cy="364312"/>
      </dsp:txXfrm>
    </dsp:sp>
    <dsp:sp modelId="{34FE0D19-BC31-45DE-A7A4-9BBC7D4F5EE1}">
      <dsp:nvSpPr>
        <dsp:cNvPr id="0" name=""/>
        <dsp:cNvSpPr/>
      </dsp:nvSpPr>
      <dsp:spPr>
        <a:xfrm>
          <a:off x="185920" y="742783"/>
          <a:ext cx="3891404" cy="1360293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7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3">
                  <a:lumMod val="75000"/>
                </a:schemeClr>
              </a:solidFill>
            </a:rPr>
            <a:t>Фактографические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3">
                  <a:lumMod val="75000"/>
                </a:schemeClr>
              </a:solidFill>
            </a:rPr>
            <a:t>Содержат краткие сведения об описываемых объектах, представленных в строго определенном формате.</a:t>
          </a:r>
          <a:endParaRPr lang="ru-RU" sz="16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185920" y="742783"/>
        <a:ext cx="3891404" cy="1360293"/>
      </dsp:txXfrm>
    </dsp:sp>
    <dsp:sp modelId="{D6CF8B16-2166-457C-9DEE-2349CFE6674E}">
      <dsp:nvSpPr>
        <dsp:cNvPr id="0" name=""/>
        <dsp:cNvSpPr/>
      </dsp:nvSpPr>
      <dsp:spPr>
        <a:xfrm>
          <a:off x="957143" y="2409193"/>
          <a:ext cx="2440488" cy="831251"/>
        </a:xfrm>
        <a:prstGeom prst="rect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5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3"/>
              </a:solidFill>
            </a:rPr>
            <a:t>БД книжного фонда библиотеки</a:t>
          </a:r>
          <a:endParaRPr lang="ru-RU" sz="1800" b="1" kern="1200" dirty="0">
            <a:solidFill>
              <a:schemeClr val="accent3"/>
            </a:solidFill>
          </a:endParaRPr>
        </a:p>
      </dsp:txBody>
      <dsp:txXfrm>
        <a:off x="957143" y="2409193"/>
        <a:ext cx="2440488" cy="831251"/>
      </dsp:txXfrm>
    </dsp:sp>
    <dsp:sp modelId="{463536D4-AFB2-46AE-A15A-EB104CDC167A}">
      <dsp:nvSpPr>
        <dsp:cNvPr id="0" name=""/>
        <dsp:cNvSpPr/>
      </dsp:nvSpPr>
      <dsp:spPr>
        <a:xfrm>
          <a:off x="940817" y="3540584"/>
          <a:ext cx="2523197" cy="831251"/>
        </a:xfrm>
        <a:prstGeom prst="rect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5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3"/>
              </a:solidFill>
            </a:rPr>
            <a:t>БД кадрового состава учреждения</a:t>
          </a:r>
          <a:endParaRPr lang="ru-RU" sz="1800" b="1" kern="1200" dirty="0">
            <a:solidFill>
              <a:schemeClr val="accent3"/>
            </a:solidFill>
          </a:endParaRPr>
        </a:p>
      </dsp:txBody>
      <dsp:txXfrm>
        <a:off x="940817" y="3540584"/>
        <a:ext cx="2523197" cy="831251"/>
      </dsp:txXfrm>
    </dsp:sp>
    <dsp:sp modelId="{544D47A5-47D3-4652-BE8F-131C9E1534A0}">
      <dsp:nvSpPr>
        <dsp:cNvPr id="0" name=""/>
        <dsp:cNvSpPr/>
      </dsp:nvSpPr>
      <dsp:spPr>
        <a:xfrm>
          <a:off x="4992851" y="716099"/>
          <a:ext cx="3937788" cy="1390550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7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3">
                  <a:lumMod val="75000"/>
                </a:schemeClr>
              </a:solidFill>
            </a:rPr>
            <a:t>Документальные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3">
                  <a:lumMod val="75000"/>
                </a:schemeClr>
              </a:solidFill>
            </a:rPr>
            <a:t>Содержат информацию самого различного типа: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accent3">
                  <a:lumMod val="75000"/>
                </a:schemeClr>
              </a:solidFill>
            </a:rPr>
            <a:t>текстовую, графическую, звуковую, мультимедийную</a:t>
          </a:r>
          <a:r>
            <a:rPr lang="ru-RU" sz="1600" b="1" kern="1200" dirty="0" smtClean="0">
              <a:solidFill>
                <a:schemeClr val="accent6">
                  <a:lumMod val="20000"/>
                  <a:lumOff val="80000"/>
                </a:schemeClr>
              </a:solidFill>
            </a:rPr>
            <a:t>.</a:t>
          </a:r>
          <a:endParaRPr lang="ru-RU" sz="1600" b="1" kern="1200" dirty="0">
            <a:solidFill>
              <a:schemeClr val="accent6">
                <a:lumMod val="20000"/>
                <a:lumOff val="80000"/>
              </a:schemeClr>
            </a:solidFill>
          </a:endParaRPr>
        </a:p>
      </dsp:txBody>
      <dsp:txXfrm>
        <a:off x="4992851" y="716099"/>
        <a:ext cx="3937788" cy="1390550"/>
      </dsp:txXfrm>
    </dsp:sp>
    <dsp:sp modelId="{12F2F03D-E0DF-4560-AF63-BA3995E024B6}">
      <dsp:nvSpPr>
        <dsp:cNvPr id="0" name=""/>
        <dsp:cNvSpPr/>
      </dsp:nvSpPr>
      <dsp:spPr>
        <a:xfrm>
          <a:off x="5913455" y="2521528"/>
          <a:ext cx="2638708" cy="831251"/>
        </a:xfrm>
        <a:prstGeom prst="rect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5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3">
                  <a:lumMod val="75000"/>
                </a:schemeClr>
              </a:solidFill>
            </a:rPr>
            <a:t>БД законодательных документов </a:t>
          </a:r>
          <a:endParaRPr lang="ru-RU" sz="1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913455" y="2521528"/>
        <a:ext cx="2638708" cy="831251"/>
      </dsp:txXfrm>
    </dsp:sp>
    <dsp:sp modelId="{C0A26C6E-CCDA-4D45-9152-CDCEC32FE878}">
      <dsp:nvSpPr>
        <dsp:cNvPr id="0" name=""/>
        <dsp:cNvSpPr/>
      </dsp:nvSpPr>
      <dsp:spPr>
        <a:xfrm>
          <a:off x="5913455" y="3570401"/>
          <a:ext cx="2617611" cy="831251"/>
        </a:xfrm>
        <a:prstGeom prst="rect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5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accent3">
                  <a:lumMod val="75000"/>
                </a:schemeClr>
              </a:solidFill>
            </a:rPr>
            <a:t>БД современной музыки</a:t>
          </a:r>
          <a:endParaRPr lang="ru-RU" sz="18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5913455" y="3570401"/>
        <a:ext cx="2617611" cy="831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53C6DB-DF6D-4FC1-9BC0-858EB51A8EA7}">
      <dsp:nvSpPr>
        <dsp:cNvPr id="0" name=""/>
        <dsp:cNvSpPr/>
      </dsp:nvSpPr>
      <dsp:spPr>
        <a:xfrm>
          <a:off x="4360389" y="821467"/>
          <a:ext cx="2173006" cy="7247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0852"/>
              </a:lnTo>
              <a:lnTo>
                <a:pt x="2173006" y="530852"/>
              </a:lnTo>
              <a:lnTo>
                <a:pt x="2173006" y="724786"/>
              </a:lnTo>
            </a:path>
          </a:pathLst>
        </a:custGeom>
        <a:noFill/>
        <a:ln w="42500" cap="flat" cmpd="sng" algn="ctr">
          <a:solidFill>
            <a:schemeClr val="accent6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C6BCC501-FAAF-466D-BC44-8FBC466CA4CF}">
      <dsp:nvSpPr>
        <dsp:cNvPr id="0" name=""/>
        <dsp:cNvSpPr/>
      </dsp:nvSpPr>
      <dsp:spPr>
        <a:xfrm>
          <a:off x="1978579" y="821467"/>
          <a:ext cx="2381809" cy="754431"/>
        </a:xfrm>
        <a:custGeom>
          <a:avLst/>
          <a:gdLst/>
          <a:ahLst/>
          <a:cxnLst/>
          <a:rect l="0" t="0" r="0" b="0"/>
          <a:pathLst>
            <a:path>
              <a:moveTo>
                <a:pt x="2381809" y="0"/>
              </a:moveTo>
              <a:lnTo>
                <a:pt x="2381809" y="560497"/>
              </a:lnTo>
              <a:lnTo>
                <a:pt x="0" y="560497"/>
              </a:lnTo>
              <a:lnTo>
                <a:pt x="0" y="754431"/>
              </a:lnTo>
            </a:path>
          </a:pathLst>
        </a:custGeom>
        <a:noFill/>
        <a:ln w="42500" cap="flat" cmpd="sng" algn="ctr">
          <a:solidFill>
            <a:schemeClr val="accent6"/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2">
          <a:schemeClr val="accent6"/>
        </a:lnRef>
        <a:fillRef idx="0">
          <a:schemeClr val="accent6"/>
        </a:fillRef>
        <a:effectRef idx="1">
          <a:schemeClr val="accent6"/>
        </a:effectRef>
        <a:fontRef idx="minor">
          <a:schemeClr val="tx1"/>
        </a:fontRef>
      </dsp:style>
    </dsp:sp>
    <dsp:sp modelId="{005A0989-F7D7-4380-A84F-003B02D02917}">
      <dsp:nvSpPr>
        <dsp:cNvPr id="0" name=""/>
        <dsp:cNvSpPr/>
      </dsp:nvSpPr>
      <dsp:spPr>
        <a:xfrm>
          <a:off x="2322095" y="416727"/>
          <a:ext cx="4076586" cy="404740"/>
        </a:xfrm>
        <a:prstGeom prst="rect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8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3">
                  <a:lumMod val="75000"/>
                </a:schemeClr>
              </a:solidFill>
            </a:rPr>
            <a:t>Базы данных</a:t>
          </a:r>
          <a:endParaRPr lang="ru-RU" sz="24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2322095" y="416727"/>
        <a:ext cx="4076586" cy="404740"/>
      </dsp:txXfrm>
    </dsp:sp>
    <dsp:sp modelId="{34FE0D19-BC31-45DE-A7A4-9BBC7D4F5EE1}">
      <dsp:nvSpPr>
        <dsp:cNvPr id="0" name=""/>
        <dsp:cNvSpPr/>
      </dsp:nvSpPr>
      <dsp:spPr>
        <a:xfrm>
          <a:off x="0" y="1575899"/>
          <a:ext cx="3957159" cy="2171313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7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Централизованные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3">
                  <a:lumMod val="75000"/>
                </a:schemeClr>
              </a:solidFill>
            </a:rPr>
            <a:t>Вся информация хранится на одном компьютере. Это может быть автономный ПК или сервер сети, к которому имеют доступ пользователи-клиенты.</a:t>
          </a:r>
          <a:endParaRPr lang="ru-RU" sz="1600" b="1" kern="1200" dirty="0">
            <a:solidFill>
              <a:schemeClr val="accent3">
                <a:lumMod val="75000"/>
              </a:schemeClr>
            </a:solidFill>
          </a:endParaRPr>
        </a:p>
      </dsp:txBody>
      <dsp:txXfrm>
        <a:off x="0" y="1575899"/>
        <a:ext cx="3957159" cy="2171313"/>
      </dsp:txXfrm>
    </dsp:sp>
    <dsp:sp modelId="{544D47A5-47D3-4652-BE8F-131C9E1534A0}">
      <dsp:nvSpPr>
        <dsp:cNvPr id="0" name=""/>
        <dsp:cNvSpPr/>
      </dsp:nvSpPr>
      <dsp:spPr>
        <a:xfrm>
          <a:off x="4346013" y="1546254"/>
          <a:ext cx="4374764" cy="2200098"/>
        </a:xfrm>
        <a:prstGeom prst="rect">
          <a:avLst/>
        </a:prstGeom>
        <a:gradFill rotWithShape="0">
          <a:gsLst>
            <a:gs pos="0">
              <a:schemeClr val="accent6">
                <a:alpha val="70000"/>
                <a:hueOff val="0"/>
                <a:satOff val="0"/>
                <a:lumOff val="0"/>
                <a:alphaOff val="0"/>
                <a:shade val="45000"/>
                <a:satMod val="155000"/>
              </a:schemeClr>
            </a:gs>
            <a:gs pos="60000">
              <a:schemeClr val="accent6">
                <a:alpha val="70000"/>
                <a:hueOff val="0"/>
                <a:satOff val="0"/>
                <a:lumOff val="0"/>
                <a:alphaOff val="0"/>
                <a:shade val="95000"/>
                <a:satMod val="150000"/>
              </a:schemeClr>
            </a:gs>
            <a:gs pos="100000">
              <a:schemeClr val="accent6">
                <a:alpha val="70000"/>
                <a:hueOff val="0"/>
                <a:satOff val="0"/>
                <a:lumOff val="0"/>
                <a:alphaOff val="0"/>
                <a:tint val="87000"/>
                <a:satMod val="250000"/>
              </a:schemeClr>
            </a:gs>
          </a:gsLst>
          <a:lin ang="16200000" scaled="0"/>
        </a:gra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cap="none" spc="0" dirty="0" smtClean="0">
              <a:ln w="10160">
                <a:solidFill>
                  <a:schemeClr val="accent1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rPr>
            <a:t>Распределенные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accent3">
                  <a:lumMod val="75000"/>
                </a:schemeClr>
              </a:solidFill>
            </a:rPr>
            <a:t>Используются в локальных и глобальных компьютерных сетях. Разные части базы данных  хранятся на разных компьютерах.</a:t>
          </a:r>
          <a:endParaRPr lang="ru-RU" sz="2000" b="1" kern="1200" dirty="0" smtClean="0">
            <a:solidFill>
              <a:schemeClr val="accent3">
                <a:lumMod val="75000"/>
              </a:schemeClr>
            </a:solidFill>
          </a:endParaRPr>
        </a:p>
      </dsp:txBody>
      <dsp:txXfrm>
        <a:off x="4346013" y="1546254"/>
        <a:ext cx="4374764" cy="22000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2C2A-E267-401A-B937-9C4675BA647E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0484A-D26D-437E-BE24-9A23CD0C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319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448DEE-AB60-47A4-9C69-8A8AE57B923F}" type="slidenum">
              <a:rPr lang="ru-RU" b="0" smtClean="0"/>
              <a:pPr eaLnBrk="1" hangingPunct="1"/>
              <a:t>4</a:t>
            </a:fld>
            <a:endParaRPr lang="ru-RU" b="0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5D0D50-0865-4296-A955-BFA8E7222D58}" type="slidenum">
              <a:rPr lang="ru-RU" b="0" smtClean="0"/>
              <a:pPr eaLnBrk="1" hangingPunct="1"/>
              <a:t>17</a:t>
            </a:fld>
            <a:endParaRPr lang="ru-RU" b="0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CC66FC-457A-4B31-97F1-AA99B9943C59}" type="slidenum">
              <a:rPr lang="ru-RU" b="0" smtClean="0"/>
              <a:pPr eaLnBrk="1" hangingPunct="1"/>
              <a:t>18</a:t>
            </a:fld>
            <a:endParaRPr lang="ru-RU" b="0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141C2F-E4C9-4C32-9F50-4E7268F51B07}" type="slidenum">
              <a:rPr lang="ru-RU" b="0" smtClean="0"/>
              <a:pPr eaLnBrk="1" hangingPunct="1"/>
              <a:t>28</a:t>
            </a:fld>
            <a:endParaRPr lang="ru-RU" b="0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F516B3-CE37-4FE1-8570-97D0A65AEEC2}" type="slidenum">
              <a:rPr lang="ru-RU" b="0" smtClean="0"/>
              <a:pPr eaLnBrk="1" hangingPunct="1"/>
              <a:t>29</a:t>
            </a:fld>
            <a:endParaRPr lang="ru-RU" b="0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D4996E-E596-454D-B150-35F827B14D22}" type="slidenum">
              <a:rPr lang="ru-RU" b="0" smtClean="0"/>
              <a:pPr eaLnBrk="1" hangingPunct="1"/>
              <a:t>30</a:t>
            </a:fld>
            <a:endParaRPr lang="ru-RU" b="0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1CFF70-32D7-4259-9237-C26B7F7EB536}" type="slidenum">
              <a:rPr lang="ru-RU" b="0" smtClean="0"/>
              <a:pPr eaLnBrk="1" hangingPunct="1"/>
              <a:t>31</a:t>
            </a:fld>
            <a:endParaRPr lang="ru-RU" b="0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58129C-83AB-4438-87EA-26B93A7D07E1}" type="slidenum">
              <a:rPr lang="ru-RU" b="0" smtClean="0"/>
              <a:pPr eaLnBrk="1" hangingPunct="1"/>
              <a:t>7</a:t>
            </a:fld>
            <a:endParaRPr lang="ru-RU" b="0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E99B27-9A5E-4185-95CD-6B2ABCE05CB4}" type="slidenum">
              <a:rPr lang="ru-RU" b="0" smtClean="0"/>
              <a:pPr eaLnBrk="1" hangingPunct="1"/>
              <a:t>8</a:t>
            </a:fld>
            <a:endParaRPr lang="ru-RU" b="0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3E009B-4E91-4785-AE1B-2ADB52F32491}" type="slidenum">
              <a:rPr lang="ru-RU" b="0" smtClean="0"/>
              <a:pPr eaLnBrk="1" hangingPunct="1"/>
              <a:t>9</a:t>
            </a:fld>
            <a:endParaRPr lang="ru-RU" b="0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6958EB-2490-47A6-B657-80E84A6300DC}" type="slidenum">
              <a:rPr lang="ru-RU" b="0" smtClean="0"/>
              <a:pPr eaLnBrk="1" hangingPunct="1"/>
              <a:t>10</a:t>
            </a:fld>
            <a:endParaRPr lang="ru-RU" b="0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6AE22B-5CF7-4835-A94E-25F586836225}" type="slidenum">
              <a:rPr lang="ru-RU" b="0" smtClean="0"/>
              <a:pPr eaLnBrk="1" hangingPunct="1"/>
              <a:t>12</a:t>
            </a:fld>
            <a:endParaRPr lang="ru-RU" b="0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57FAE4-4621-4E8A-B644-1FE987668A35}" type="slidenum">
              <a:rPr lang="ru-RU" b="0" smtClean="0"/>
              <a:pPr eaLnBrk="1" hangingPunct="1"/>
              <a:t>13</a:t>
            </a:fld>
            <a:endParaRPr lang="ru-RU" b="0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DA214E-8335-4ACA-9C7B-C0BBEEB7D98C}" type="slidenum">
              <a:rPr lang="ru-RU" b="0" smtClean="0"/>
              <a:pPr eaLnBrk="1" hangingPunct="1"/>
              <a:t>15</a:t>
            </a:fld>
            <a:endParaRPr lang="ru-RU" b="0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82898B-92D8-4CD6-90FD-DC6B80F58ACC}" type="slidenum">
              <a:rPr lang="ru-RU" b="0" smtClean="0"/>
              <a:pPr eaLnBrk="1" hangingPunct="1"/>
              <a:t>16</a:t>
            </a:fld>
            <a:endParaRPr lang="ru-RU" b="0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E51C438-3FDC-406D-AEC8-635D36489760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95B5D3-D252-46EA-A78A-79A8EE92CF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hyperlink" Target="https://ru.wikipedia.org/wiki/%D0%98%D0%BD%D1%84%D0%BE%D1%80%D0%BC%D0%B0%D1%82%D0%B8%D0%BA%D0%B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A0%D0%B5%D0%BB%D1%8F%D1%86%D0%B8%D0%BE%D0%BD%D0%BD%D0%B0%D1%8F_%D0%BC%D0%BE%D0%B4%D0%B5%D0%BB%D1%8C_%D0%B4%D0%B0%D0%BD%D0%BD%D1%8B%D1%85" TargetMode="External"/><Relationship Id="rId5" Type="http://schemas.openxmlformats.org/officeDocument/2006/relationships/hyperlink" Target="https://ru.wikipedia.org/wiki/IBM" TargetMode="External"/><Relationship Id="rId4" Type="http://schemas.openxmlformats.org/officeDocument/2006/relationships/hyperlink" Target="https://ru.wikipedia.org/wiki/%D0%A0%D0%B5%D0%BB%D1%8F%D1%86%D0%B8%D0%BE%D0%BD%D0%BD%D0%B0%D1%8F_%D0%B1%D0%B0%D0%B7%D0%B0_%D0%B4%D0%B0%D0%BD%D0%BD%D1%8B%D1%85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7139" y="1261640"/>
            <a:ext cx="7626552" cy="424731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Представление об организации баз данных  и  системах управления базами данных</a:t>
            </a:r>
          </a:p>
        </p:txBody>
      </p:sp>
    </p:spTree>
    <p:extLst>
      <p:ext uri="{BB962C8B-B14F-4D97-AF65-F5344CB8AC3E}">
        <p14:creationId xmlns:p14="http://schemas.microsoft.com/office/powerpoint/2010/main" val="20484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 dirty="0"/>
              <a:t>Иерархическая БД</a:t>
            </a:r>
          </a:p>
        </p:txBody>
      </p:sp>
      <p:sp>
        <p:nvSpPr>
          <p:cNvPr id="285700" name="Rectangle 4"/>
          <p:cNvSpPr>
            <a:spLocks noChangeArrowheads="1"/>
          </p:cNvSpPr>
          <p:nvPr/>
        </p:nvSpPr>
        <p:spPr bwMode="auto">
          <a:xfrm>
            <a:off x="384175" y="881063"/>
            <a:ext cx="84423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Иерархическая БД </a:t>
            </a:r>
            <a:r>
              <a:rPr lang="ru-RU" sz="2400" b="0"/>
              <a:t> </a:t>
            </a:r>
            <a:r>
              <a:rPr lang="ru-RU" sz="2000" b="0"/>
              <a:t>- представляют собой совокупность элементов, расположенных в порядке их подчинения от общего к частному. </a:t>
            </a:r>
            <a:endParaRPr lang="ru-RU" sz="2400" b="0"/>
          </a:p>
          <a:p>
            <a:pPr marL="358775" indent="-358775">
              <a:spcBef>
                <a:spcPct val="50000"/>
              </a:spcBef>
            </a:pPr>
            <a:endParaRPr lang="ru-RU" sz="2400" b="0"/>
          </a:p>
        </p:txBody>
      </p:sp>
      <p:sp>
        <p:nvSpPr>
          <p:cNvPr id="285701" name="Rectangle 5"/>
          <p:cNvSpPr>
            <a:spLocks noChangeArrowheads="1"/>
          </p:cNvSpPr>
          <p:nvPr/>
        </p:nvSpPr>
        <p:spPr bwMode="auto">
          <a:xfrm>
            <a:off x="379413" y="1858963"/>
            <a:ext cx="8442325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Прайс-лист на компьютерную технику компании «Центр» :</a:t>
            </a:r>
            <a:endParaRPr lang="ru-RU" sz="2000" b="0"/>
          </a:p>
        </p:txBody>
      </p:sp>
      <p:sp>
        <p:nvSpPr>
          <p:cNvPr id="285702" name="Rectangle 6"/>
          <p:cNvSpPr>
            <a:spLocks noChangeArrowheads="1"/>
          </p:cNvSpPr>
          <p:nvPr/>
        </p:nvSpPr>
        <p:spPr bwMode="auto">
          <a:xfrm>
            <a:off x="465138" y="2293938"/>
            <a:ext cx="25796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/>
              <a:t>Продавец</a:t>
            </a:r>
            <a:r>
              <a:rPr lang="ru-RU" b="0"/>
              <a:t> (уровень 1)</a:t>
            </a:r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465138" y="3209925"/>
            <a:ext cx="2141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/>
              <a:t>Товар</a:t>
            </a:r>
            <a:r>
              <a:rPr lang="ru-RU" b="0"/>
              <a:t> (уровень 2)</a:t>
            </a:r>
          </a:p>
        </p:txBody>
      </p:sp>
      <p:sp>
        <p:nvSpPr>
          <p:cNvPr id="285704" name="Rectangle 8"/>
          <p:cNvSpPr>
            <a:spLocks noChangeArrowheads="1"/>
          </p:cNvSpPr>
          <p:nvPr/>
        </p:nvSpPr>
        <p:spPr bwMode="auto">
          <a:xfrm>
            <a:off x="465138" y="5043488"/>
            <a:ext cx="2341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/>
              <a:t>Модель</a:t>
            </a:r>
            <a:r>
              <a:rPr lang="ru-RU" b="0"/>
              <a:t> (уровень 4)</a:t>
            </a:r>
          </a:p>
        </p:txBody>
      </p:sp>
      <p:sp>
        <p:nvSpPr>
          <p:cNvPr id="285705" name="Rectangle 9"/>
          <p:cNvSpPr>
            <a:spLocks noChangeArrowheads="1"/>
          </p:cNvSpPr>
          <p:nvPr/>
        </p:nvSpPr>
        <p:spPr bwMode="auto">
          <a:xfrm>
            <a:off x="465138" y="5961063"/>
            <a:ext cx="2012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/>
              <a:t>Цена</a:t>
            </a:r>
            <a:r>
              <a:rPr lang="ru-RU" b="0"/>
              <a:t> (уровень 5)</a:t>
            </a:r>
          </a:p>
        </p:txBody>
      </p:sp>
      <p:sp>
        <p:nvSpPr>
          <p:cNvPr id="285706" name="Rectangle 10"/>
          <p:cNvSpPr>
            <a:spLocks noChangeArrowheads="1"/>
          </p:cNvSpPr>
          <p:nvPr/>
        </p:nvSpPr>
        <p:spPr bwMode="auto">
          <a:xfrm>
            <a:off x="465138" y="4127500"/>
            <a:ext cx="302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/>
              <a:t>Изготовитель</a:t>
            </a:r>
            <a:r>
              <a:rPr lang="ru-RU" b="0"/>
              <a:t> (уровень 3)</a:t>
            </a:r>
          </a:p>
        </p:txBody>
      </p:sp>
      <p:sp>
        <p:nvSpPr>
          <p:cNvPr id="285707" name="Rectangle 11"/>
          <p:cNvSpPr>
            <a:spLocks noChangeArrowheads="1"/>
          </p:cNvSpPr>
          <p:nvPr/>
        </p:nvSpPr>
        <p:spPr bwMode="auto">
          <a:xfrm>
            <a:off x="3789363" y="5938838"/>
            <a:ext cx="763587" cy="385762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</a:rPr>
              <a:t>$</a:t>
            </a:r>
            <a:r>
              <a:rPr lang="ru-RU">
                <a:solidFill>
                  <a:schemeClr val="bg1"/>
                </a:solidFill>
              </a:rPr>
              <a:t>3</a:t>
            </a:r>
            <a:r>
              <a:rPr lang="en-US">
                <a:solidFill>
                  <a:schemeClr val="bg1"/>
                </a:solidFill>
              </a:rPr>
              <a:t>06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5708" name="Rectangle 12"/>
          <p:cNvSpPr>
            <a:spLocks noChangeArrowheads="1"/>
          </p:cNvSpPr>
          <p:nvPr/>
        </p:nvSpPr>
        <p:spPr bwMode="auto">
          <a:xfrm>
            <a:off x="4995863" y="5938838"/>
            <a:ext cx="763587" cy="385762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</a:rPr>
              <a:t>$</a:t>
            </a:r>
            <a:r>
              <a:rPr lang="ru-RU">
                <a:solidFill>
                  <a:schemeClr val="bg1"/>
                </a:solidFill>
              </a:rPr>
              <a:t>312</a:t>
            </a:r>
          </a:p>
        </p:txBody>
      </p:sp>
      <p:sp>
        <p:nvSpPr>
          <p:cNvPr id="285709" name="Rectangle 13"/>
          <p:cNvSpPr>
            <a:spLocks noChangeArrowheads="1"/>
          </p:cNvSpPr>
          <p:nvPr/>
        </p:nvSpPr>
        <p:spPr bwMode="auto">
          <a:xfrm>
            <a:off x="3789363" y="5041900"/>
            <a:ext cx="763587" cy="385763"/>
          </a:xfrm>
          <a:prstGeom prst="rect">
            <a:avLst/>
          </a:prstGeom>
          <a:solidFill>
            <a:srgbClr val="3333FF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</a:rPr>
              <a:t>S93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5710" name="Rectangle 14"/>
          <p:cNvSpPr>
            <a:spLocks noChangeArrowheads="1"/>
          </p:cNvSpPr>
          <p:nvPr/>
        </p:nvSpPr>
        <p:spPr bwMode="auto">
          <a:xfrm>
            <a:off x="4995863" y="5041900"/>
            <a:ext cx="763587" cy="385763"/>
          </a:xfrm>
          <a:prstGeom prst="rect">
            <a:avLst/>
          </a:prstGeom>
          <a:solidFill>
            <a:srgbClr val="3333FF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chemeClr val="bg1"/>
                </a:solidFill>
              </a:rPr>
              <a:t>X93B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285711" name="Rectangle 15"/>
          <p:cNvSpPr>
            <a:spLocks noChangeArrowheads="1"/>
          </p:cNvSpPr>
          <p:nvPr/>
        </p:nvSpPr>
        <p:spPr bwMode="auto">
          <a:xfrm>
            <a:off x="4402138" y="4089400"/>
            <a:ext cx="763587" cy="385763"/>
          </a:xfrm>
          <a:prstGeom prst="rect">
            <a:avLst/>
          </a:prstGeom>
          <a:solidFill>
            <a:srgbClr val="4B76FF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solidFill>
                  <a:schemeClr val="bg1"/>
                </a:solidFill>
              </a:rPr>
              <a:t>Sony</a:t>
            </a:r>
            <a:endParaRPr lang="ru-RU" b="0">
              <a:solidFill>
                <a:schemeClr val="bg1"/>
              </a:solidFill>
            </a:endParaRPr>
          </a:p>
        </p:txBody>
      </p:sp>
      <p:sp>
        <p:nvSpPr>
          <p:cNvPr id="285712" name="Rectangle 16"/>
          <p:cNvSpPr>
            <a:spLocks noChangeArrowheads="1"/>
          </p:cNvSpPr>
          <p:nvPr/>
        </p:nvSpPr>
        <p:spPr bwMode="auto">
          <a:xfrm>
            <a:off x="5838825" y="4089400"/>
            <a:ext cx="1187450" cy="385763"/>
          </a:xfrm>
          <a:prstGeom prst="rect">
            <a:avLst/>
          </a:prstGeom>
          <a:solidFill>
            <a:srgbClr val="4B76FF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solidFill>
                  <a:schemeClr val="bg1"/>
                </a:solidFill>
              </a:rPr>
              <a:t>Phillips</a:t>
            </a:r>
            <a:endParaRPr lang="ru-RU" b="0">
              <a:solidFill>
                <a:schemeClr val="bg1"/>
              </a:solidFill>
            </a:endParaRPr>
          </a:p>
        </p:txBody>
      </p:sp>
      <p:sp>
        <p:nvSpPr>
          <p:cNvPr id="285713" name="Rectangle 17"/>
          <p:cNvSpPr>
            <a:spLocks noChangeArrowheads="1"/>
          </p:cNvSpPr>
          <p:nvPr/>
        </p:nvSpPr>
        <p:spPr bwMode="auto">
          <a:xfrm>
            <a:off x="7699375" y="4089400"/>
            <a:ext cx="1187450" cy="385763"/>
          </a:xfrm>
          <a:prstGeom prst="rect">
            <a:avLst/>
          </a:prstGeom>
          <a:solidFill>
            <a:srgbClr val="4B76FF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b="0">
                <a:solidFill>
                  <a:schemeClr val="bg1"/>
                </a:solidFill>
              </a:rPr>
              <a:t>Samsung</a:t>
            </a:r>
            <a:endParaRPr lang="ru-RU" b="0">
              <a:solidFill>
                <a:schemeClr val="bg1"/>
              </a:solidFill>
            </a:endParaRPr>
          </a:p>
        </p:txBody>
      </p:sp>
      <p:sp>
        <p:nvSpPr>
          <p:cNvPr id="285716" name="Rectangle 20"/>
          <p:cNvSpPr>
            <a:spLocks noChangeArrowheads="1"/>
          </p:cNvSpPr>
          <p:nvPr/>
        </p:nvSpPr>
        <p:spPr bwMode="auto">
          <a:xfrm>
            <a:off x="5627688" y="3201988"/>
            <a:ext cx="1319212" cy="347662"/>
          </a:xfrm>
          <a:prstGeom prst="rect">
            <a:avLst/>
          </a:prstGeom>
          <a:solidFill>
            <a:srgbClr val="99CCFF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0"/>
              <a:t>Мониторы</a:t>
            </a:r>
          </a:p>
        </p:txBody>
      </p:sp>
      <p:sp>
        <p:nvSpPr>
          <p:cNvPr id="285717" name="Rectangle 21"/>
          <p:cNvSpPr>
            <a:spLocks noChangeArrowheads="1"/>
          </p:cNvSpPr>
          <p:nvPr/>
        </p:nvSpPr>
        <p:spPr bwMode="auto">
          <a:xfrm>
            <a:off x="7542213" y="3203575"/>
            <a:ext cx="1319212" cy="347663"/>
          </a:xfrm>
          <a:prstGeom prst="rect">
            <a:avLst/>
          </a:prstGeom>
          <a:solidFill>
            <a:srgbClr val="99CCFF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0"/>
              <a:t>Принтеры</a:t>
            </a:r>
          </a:p>
        </p:txBody>
      </p:sp>
      <p:sp>
        <p:nvSpPr>
          <p:cNvPr id="285718" name="Rectangle 22"/>
          <p:cNvSpPr>
            <a:spLocks noChangeArrowheads="1"/>
          </p:cNvSpPr>
          <p:nvPr/>
        </p:nvSpPr>
        <p:spPr bwMode="auto">
          <a:xfrm>
            <a:off x="6503988" y="2279650"/>
            <a:ext cx="1319212" cy="347663"/>
          </a:xfrm>
          <a:prstGeom prst="rect">
            <a:avLst/>
          </a:prstGeom>
          <a:solidFill>
            <a:srgbClr val="CCECFF"/>
          </a:solidFill>
          <a:ln w="12700">
            <a:noFill/>
            <a:miter lim="800000"/>
            <a:headEnd/>
            <a:tailEnd type="none" w="lg" len="lg"/>
          </a:ln>
          <a:effectLst>
            <a:outerShdw dist="71842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b="0"/>
              <a:t>Кей</a:t>
            </a:r>
          </a:p>
        </p:txBody>
      </p:sp>
      <p:sp>
        <p:nvSpPr>
          <p:cNvPr id="285719" name="Line 23"/>
          <p:cNvSpPr>
            <a:spLocks noChangeShapeType="1"/>
          </p:cNvSpPr>
          <p:nvPr/>
        </p:nvSpPr>
        <p:spPr bwMode="auto">
          <a:xfrm flipH="1">
            <a:off x="6351588" y="2625725"/>
            <a:ext cx="835025" cy="565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0" name="Line 24"/>
          <p:cNvSpPr>
            <a:spLocks noChangeShapeType="1"/>
          </p:cNvSpPr>
          <p:nvPr/>
        </p:nvSpPr>
        <p:spPr bwMode="auto">
          <a:xfrm>
            <a:off x="7191375" y="2628900"/>
            <a:ext cx="952500" cy="5762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1" name="Line 25"/>
          <p:cNvSpPr>
            <a:spLocks noChangeShapeType="1"/>
          </p:cNvSpPr>
          <p:nvPr/>
        </p:nvSpPr>
        <p:spPr bwMode="auto">
          <a:xfrm flipH="1">
            <a:off x="4791075" y="3552825"/>
            <a:ext cx="1438275" cy="538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2" name="Line 26"/>
          <p:cNvSpPr>
            <a:spLocks noChangeShapeType="1"/>
          </p:cNvSpPr>
          <p:nvPr/>
        </p:nvSpPr>
        <p:spPr bwMode="auto">
          <a:xfrm>
            <a:off x="6234113" y="3552825"/>
            <a:ext cx="0" cy="5381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3" name="Line 27"/>
          <p:cNvSpPr>
            <a:spLocks noChangeShapeType="1"/>
          </p:cNvSpPr>
          <p:nvPr/>
        </p:nvSpPr>
        <p:spPr bwMode="auto">
          <a:xfrm>
            <a:off x="6234113" y="3557588"/>
            <a:ext cx="1828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4" name="Line 28"/>
          <p:cNvSpPr>
            <a:spLocks noChangeShapeType="1"/>
          </p:cNvSpPr>
          <p:nvPr/>
        </p:nvSpPr>
        <p:spPr bwMode="auto">
          <a:xfrm flipH="1">
            <a:off x="4157663" y="4481513"/>
            <a:ext cx="604837" cy="561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5" name="Line 29"/>
          <p:cNvSpPr>
            <a:spLocks noChangeShapeType="1"/>
          </p:cNvSpPr>
          <p:nvPr/>
        </p:nvSpPr>
        <p:spPr bwMode="auto">
          <a:xfrm>
            <a:off x="4776788" y="4486275"/>
            <a:ext cx="600075" cy="552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6" name="Line 30"/>
          <p:cNvSpPr>
            <a:spLocks noChangeShapeType="1"/>
          </p:cNvSpPr>
          <p:nvPr/>
        </p:nvSpPr>
        <p:spPr bwMode="auto">
          <a:xfrm>
            <a:off x="5376863" y="5429250"/>
            <a:ext cx="0" cy="509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7" name="Line 31"/>
          <p:cNvSpPr>
            <a:spLocks noChangeShapeType="1"/>
          </p:cNvSpPr>
          <p:nvPr/>
        </p:nvSpPr>
        <p:spPr bwMode="auto">
          <a:xfrm>
            <a:off x="4143375" y="5429250"/>
            <a:ext cx="0" cy="504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8" name="Line 32"/>
          <p:cNvSpPr>
            <a:spLocks noChangeShapeType="1"/>
          </p:cNvSpPr>
          <p:nvPr/>
        </p:nvSpPr>
        <p:spPr bwMode="auto">
          <a:xfrm flipH="1">
            <a:off x="6084888" y="4481513"/>
            <a:ext cx="315912" cy="5476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29" name="Line 33"/>
          <p:cNvSpPr>
            <a:spLocks noChangeShapeType="1"/>
          </p:cNvSpPr>
          <p:nvPr/>
        </p:nvSpPr>
        <p:spPr bwMode="auto">
          <a:xfrm>
            <a:off x="6415088" y="4491038"/>
            <a:ext cx="307975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30" name="Line 34"/>
          <p:cNvSpPr>
            <a:spLocks noChangeShapeType="1"/>
          </p:cNvSpPr>
          <p:nvPr/>
        </p:nvSpPr>
        <p:spPr bwMode="auto">
          <a:xfrm>
            <a:off x="6405563" y="4481513"/>
            <a:ext cx="0" cy="519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34" name="Line 38"/>
          <p:cNvSpPr>
            <a:spLocks noChangeShapeType="1"/>
          </p:cNvSpPr>
          <p:nvPr/>
        </p:nvSpPr>
        <p:spPr bwMode="auto">
          <a:xfrm flipH="1">
            <a:off x="8051800" y="4486275"/>
            <a:ext cx="315913" cy="5476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35" name="Line 39"/>
          <p:cNvSpPr>
            <a:spLocks noChangeShapeType="1"/>
          </p:cNvSpPr>
          <p:nvPr/>
        </p:nvSpPr>
        <p:spPr bwMode="auto">
          <a:xfrm>
            <a:off x="8377238" y="4491038"/>
            <a:ext cx="307975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36" name="Line 40"/>
          <p:cNvSpPr>
            <a:spLocks noChangeShapeType="1"/>
          </p:cNvSpPr>
          <p:nvPr/>
        </p:nvSpPr>
        <p:spPr bwMode="auto">
          <a:xfrm>
            <a:off x="8372475" y="4486275"/>
            <a:ext cx="0" cy="5191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40" name="Line 44"/>
          <p:cNvSpPr>
            <a:spLocks noChangeShapeType="1"/>
          </p:cNvSpPr>
          <p:nvPr/>
        </p:nvSpPr>
        <p:spPr bwMode="auto">
          <a:xfrm>
            <a:off x="8234363" y="3562350"/>
            <a:ext cx="342900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41" name="Line 45"/>
          <p:cNvSpPr>
            <a:spLocks noChangeShapeType="1"/>
          </p:cNvSpPr>
          <p:nvPr/>
        </p:nvSpPr>
        <p:spPr bwMode="auto">
          <a:xfrm>
            <a:off x="8258175" y="3567113"/>
            <a:ext cx="727075" cy="419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42" name="Line 46"/>
          <p:cNvSpPr>
            <a:spLocks noChangeShapeType="1"/>
          </p:cNvSpPr>
          <p:nvPr/>
        </p:nvSpPr>
        <p:spPr bwMode="auto">
          <a:xfrm>
            <a:off x="8291513" y="3567113"/>
            <a:ext cx="709612" cy="190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46" name="Line 50"/>
          <p:cNvSpPr>
            <a:spLocks noChangeShapeType="1"/>
          </p:cNvSpPr>
          <p:nvPr/>
        </p:nvSpPr>
        <p:spPr bwMode="auto">
          <a:xfrm>
            <a:off x="592138" y="2620963"/>
            <a:ext cx="5891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47" name="Line 51"/>
          <p:cNvSpPr>
            <a:spLocks noChangeShapeType="1"/>
          </p:cNvSpPr>
          <p:nvPr/>
        </p:nvSpPr>
        <p:spPr bwMode="auto">
          <a:xfrm>
            <a:off x="582613" y="3554413"/>
            <a:ext cx="496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48" name="Line 52"/>
          <p:cNvSpPr>
            <a:spLocks noChangeShapeType="1"/>
          </p:cNvSpPr>
          <p:nvPr/>
        </p:nvSpPr>
        <p:spPr bwMode="auto">
          <a:xfrm>
            <a:off x="582613" y="4459288"/>
            <a:ext cx="3760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49" name="Line 53"/>
          <p:cNvSpPr>
            <a:spLocks noChangeShapeType="1"/>
          </p:cNvSpPr>
          <p:nvPr/>
        </p:nvSpPr>
        <p:spPr bwMode="auto">
          <a:xfrm>
            <a:off x="554038" y="5400675"/>
            <a:ext cx="314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50" name="Line 54"/>
          <p:cNvSpPr>
            <a:spLocks noChangeShapeType="1"/>
          </p:cNvSpPr>
          <p:nvPr/>
        </p:nvSpPr>
        <p:spPr bwMode="auto">
          <a:xfrm>
            <a:off x="554038" y="6305550"/>
            <a:ext cx="314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16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5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8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8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8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8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85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85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8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85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8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8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8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85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8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85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8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85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8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8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8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8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8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8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8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8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28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285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8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0" grpId="0"/>
      <p:bldP spid="285701" grpId="0"/>
      <p:bldP spid="285702" grpId="0"/>
      <p:bldP spid="285703" grpId="0"/>
      <p:bldP spid="285704" grpId="0"/>
      <p:bldP spid="285705" grpId="0"/>
      <p:bldP spid="285706" grpId="0"/>
      <p:bldP spid="285707" grpId="0" animBg="1"/>
      <p:bldP spid="285708" grpId="0" animBg="1"/>
      <p:bldP spid="285709" grpId="0" animBg="1"/>
      <p:bldP spid="285710" grpId="0" animBg="1"/>
      <p:bldP spid="285711" grpId="0" animBg="1"/>
      <p:bldP spid="285712" grpId="0" animBg="1"/>
      <p:bldP spid="285713" grpId="0" animBg="1"/>
      <p:bldP spid="285716" grpId="0" animBg="1"/>
      <p:bldP spid="285717" grpId="0" animBg="1"/>
      <p:bldP spid="285718" grpId="0" animBg="1"/>
      <p:bldP spid="285719" grpId="0" animBg="1"/>
      <p:bldP spid="285720" grpId="0" animBg="1"/>
      <p:bldP spid="285721" grpId="0" animBg="1"/>
      <p:bldP spid="285722" grpId="0" animBg="1"/>
      <p:bldP spid="285723" grpId="0" animBg="1"/>
      <p:bldP spid="285724" grpId="0" animBg="1"/>
      <p:bldP spid="285725" grpId="0" animBg="1"/>
      <p:bldP spid="285726" grpId="0" animBg="1"/>
      <p:bldP spid="285727" grpId="0" animBg="1"/>
      <p:bldP spid="285728" grpId="0" animBg="1"/>
      <p:bldP spid="285729" grpId="0" animBg="1"/>
      <p:bldP spid="285730" grpId="0" animBg="1"/>
      <p:bldP spid="285734" grpId="0" animBg="1"/>
      <p:bldP spid="285735" grpId="0" animBg="1"/>
      <p:bldP spid="285736" grpId="0" animBg="1"/>
      <p:bldP spid="285740" grpId="0" animBg="1"/>
      <p:bldP spid="285741" grpId="0" animBg="1"/>
      <p:bldP spid="285742" grpId="0" animBg="1"/>
      <p:bldP spid="285746" grpId="0" animBg="1"/>
      <p:bldP spid="285747" grpId="0" animBg="1"/>
      <p:bldP spid="285748" grpId="0" animBg="1"/>
      <p:bldP spid="285749" grpId="0" animBg="1"/>
      <p:bldP spid="2857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AFBBFE-E007-40B5-94EE-6B309B0ABEC2}" type="slidenum">
              <a:rPr lang="ru-RU" smtClean="0"/>
              <a:pPr eaLnBrk="1" hangingPunct="1"/>
              <a:t>11</a:t>
            </a:fld>
            <a:endParaRPr lang="ru-RU" smtClean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"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1821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1B124D-56BF-40D4-A08F-1419844E4F56}" type="slidenum">
              <a:rPr lang="ru-RU" smtClean="0"/>
              <a:pPr eaLnBrk="1" hangingPunct="1"/>
              <a:t>12</a:t>
            </a:fld>
            <a:endParaRPr lang="ru-RU" smtClean="0"/>
          </a:p>
        </p:txBody>
      </p:sp>
      <p:sp>
        <p:nvSpPr>
          <p:cNvPr id="1536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/>
              <a:t>Иерархическая БД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384175" y="957263"/>
            <a:ext cx="84423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ru-RU" sz="2400">
                <a:solidFill>
                  <a:schemeClr val="accent2"/>
                </a:solidFill>
              </a:rPr>
              <a:t>Приведение к табличной форме:</a:t>
            </a:r>
            <a:endParaRPr lang="ru-RU" sz="2400" b="0"/>
          </a:p>
        </p:txBody>
      </p:sp>
      <p:graphicFrame>
        <p:nvGraphicFramePr>
          <p:cNvPr id="287856" name="Group 112"/>
          <p:cNvGraphicFramePr>
            <a:graphicFrameLocks noGrp="1"/>
          </p:cNvGraphicFramePr>
          <p:nvPr/>
        </p:nvGraphicFramePr>
        <p:xfrm>
          <a:off x="633413" y="1670050"/>
          <a:ext cx="8174037" cy="2378076"/>
        </p:xfrm>
        <a:graphic>
          <a:graphicData uri="http://schemas.openxmlformats.org/drawingml/2006/table">
            <a:tbl>
              <a:tblPr/>
              <a:tblGrid>
                <a:gridCol w="1600200"/>
                <a:gridCol w="1484312"/>
                <a:gridCol w="2022475"/>
                <a:gridCol w="2187575"/>
                <a:gridCol w="879475"/>
              </a:tblGrid>
              <a:tr h="396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Продавец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Товар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Изготовитель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Модель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Кей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Монитор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Sony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S93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Кей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Монитор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Sony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X93B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Key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Монитор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Phillips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 B5 CG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$318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Кей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Монитор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Samsung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SyncMaster 193P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$452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01"/>
          <p:cNvGrpSpPr>
            <a:grpSpLocks noChangeAspect="1"/>
          </p:cNvGrpSpPr>
          <p:nvPr/>
        </p:nvGrpSpPr>
        <p:grpSpPr bwMode="auto">
          <a:xfrm>
            <a:off x="427038" y="4505325"/>
            <a:ext cx="395287" cy="395288"/>
            <a:chOff x="552" y="2523"/>
            <a:chExt cx="1728" cy="1728"/>
          </a:xfrm>
        </p:grpSpPr>
        <p:sp>
          <p:nvSpPr>
            <p:cNvPr id="15412" name="Oval 102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413" name="Rectangle 103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87848" name="Rectangle 104"/>
          <p:cNvSpPr>
            <a:spLocks noChangeArrowheads="1"/>
          </p:cNvSpPr>
          <p:nvPr/>
        </p:nvSpPr>
        <p:spPr bwMode="auto">
          <a:xfrm>
            <a:off x="949325" y="4221088"/>
            <a:ext cx="7712075" cy="193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FontTx/>
              <a:buAutoNum type="arabicParenR"/>
            </a:pPr>
            <a:r>
              <a:rPr lang="ru-RU" sz="2400" b="0" dirty="0"/>
              <a:t>дублирование данных</a:t>
            </a:r>
          </a:p>
          <a:p>
            <a:pPr marL="342900" indent="-342900">
              <a:buFontTx/>
              <a:buAutoNum type="arabicParenR"/>
            </a:pPr>
            <a:r>
              <a:rPr lang="ru-RU" sz="2400" b="0" dirty="0"/>
              <a:t>при изменении адреса фирмы надо менять его во всех строках</a:t>
            </a:r>
          </a:p>
          <a:p>
            <a:pPr marL="342900" indent="-342900">
              <a:buFontTx/>
              <a:buAutoNum type="arabicParenR"/>
            </a:pPr>
            <a:r>
              <a:rPr lang="ru-RU" sz="2400" b="0" dirty="0"/>
              <a:t>нет защиты от ошибок ввода оператора </a:t>
            </a:r>
            <a:r>
              <a:rPr lang="en-US" sz="2400" b="0" dirty="0"/>
              <a:t/>
            </a:r>
            <a:br>
              <a:rPr lang="en-US" sz="2400" b="0" dirty="0"/>
            </a:br>
            <a:r>
              <a:rPr lang="ru-RU" sz="2400" b="0" dirty="0"/>
              <a:t>(</a:t>
            </a:r>
            <a:r>
              <a:rPr lang="ru-RU" sz="2400" b="0" i="1" dirty="0"/>
              <a:t>Кей</a:t>
            </a:r>
            <a:r>
              <a:rPr lang="ru-RU" sz="2400" b="0" dirty="0"/>
              <a:t> – </a:t>
            </a:r>
            <a:r>
              <a:rPr lang="en-US" sz="2400" b="0" i="1" dirty="0"/>
              <a:t>Key</a:t>
            </a:r>
            <a:r>
              <a:rPr lang="en-US" sz="2400" b="0" dirty="0"/>
              <a:t>), </a:t>
            </a:r>
            <a:r>
              <a:rPr lang="ru-RU" sz="2400" b="0" dirty="0"/>
              <a:t>лучше было бы выбирать из списка</a:t>
            </a:r>
          </a:p>
        </p:txBody>
      </p:sp>
    </p:spTree>
    <p:extLst>
      <p:ext uri="{BB962C8B-B14F-4D97-AF65-F5344CB8AC3E}">
        <p14:creationId xmlns:p14="http://schemas.microsoft.com/office/powerpoint/2010/main" val="126652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7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7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7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84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D2FD67-B416-44C2-BFFB-9FA456E17C68}" type="slidenum">
              <a:rPr lang="ru-RU" smtClean="0"/>
              <a:pPr eaLnBrk="1" hangingPunct="1"/>
              <a:t>13</a:t>
            </a:fld>
            <a:endParaRPr lang="ru-RU" smtClean="0"/>
          </a:p>
        </p:txBody>
      </p:sp>
      <p:sp>
        <p:nvSpPr>
          <p:cNvPr id="1638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/>
              <a:t>Сетевые БД</a:t>
            </a:r>
          </a:p>
        </p:txBody>
      </p:sp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384175" y="881063"/>
            <a:ext cx="84423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ru-RU" sz="2400" dirty="0">
                <a:solidFill>
                  <a:schemeClr val="accent2"/>
                </a:solidFill>
              </a:rPr>
              <a:t>Сетевая БД </a:t>
            </a:r>
            <a:r>
              <a:rPr lang="ru-RU" sz="2400" b="0" dirty="0"/>
              <a:t>- это набор узлов, в которых каждый может быть связан с каждым.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041525" y="1774825"/>
            <a:ext cx="4387850" cy="2127250"/>
            <a:chOff x="1297" y="1222"/>
            <a:chExt cx="2977" cy="1443"/>
          </a:xfrm>
        </p:grpSpPr>
        <p:grpSp>
          <p:nvGrpSpPr>
            <p:cNvPr id="16405" name="Group 11"/>
            <p:cNvGrpSpPr>
              <a:grpSpLocks/>
            </p:cNvGrpSpPr>
            <p:nvPr/>
          </p:nvGrpSpPr>
          <p:grpSpPr bwMode="auto">
            <a:xfrm>
              <a:off x="1297" y="1725"/>
              <a:ext cx="2977" cy="437"/>
              <a:chOff x="1131" y="1707"/>
              <a:chExt cx="2977" cy="437"/>
            </a:xfrm>
          </p:grpSpPr>
          <p:sp>
            <p:nvSpPr>
              <p:cNvPr id="16415" name="Oval 7"/>
              <p:cNvSpPr>
                <a:spLocks noChangeArrowheads="1"/>
              </p:cNvSpPr>
              <p:nvPr/>
            </p:nvSpPr>
            <p:spPr bwMode="auto">
              <a:xfrm>
                <a:off x="3671" y="1707"/>
                <a:ext cx="437" cy="437"/>
              </a:xfrm>
              <a:prstGeom prst="ellipse">
                <a:avLst/>
              </a:prstGeom>
              <a:solidFill>
                <a:srgbClr val="F3F3F3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/>
              <a:p>
                <a:pPr algn="ctr"/>
                <a:r>
                  <a:rPr lang="ru-RU" sz="3200"/>
                  <a:t>Б</a:t>
                </a:r>
              </a:p>
            </p:txBody>
          </p:sp>
          <p:sp>
            <p:nvSpPr>
              <p:cNvPr id="16416" name="Oval 8"/>
              <p:cNvSpPr>
                <a:spLocks noChangeArrowheads="1"/>
              </p:cNvSpPr>
              <p:nvPr/>
            </p:nvSpPr>
            <p:spPr bwMode="auto">
              <a:xfrm>
                <a:off x="1131" y="1707"/>
                <a:ext cx="437" cy="437"/>
              </a:xfrm>
              <a:prstGeom prst="ellipse">
                <a:avLst/>
              </a:prstGeom>
              <a:solidFill>
                <a:srgbClr val="F3F3F3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/>
              <a:p>
                <a:pPr algn="ctr"/>
                <a:r>
                  <a:rPr lang="ru-RU" sz="3200"/>
                  <a:t>Г</a:t>
                </a:r>
              </a:p>
            </p:txBody>
          </p:sp>
        </p:grpSp>
        <p:grpSp>
          <p:nvGrpSpPr>
            <p:cNvPr id="16406" name="Group 10"/>
            <p:cNvGrpSpPr>
              <a:grpSpLocks/>
            </p:cNvGrpSpPr>
            <p:nvPr/>
          </p:nvGrpSpPr>
          <p:grpSpPr bwMode="auto">
            <a:xfrm>
              <a:off x="2566" y="1222"/>
              <a:ext cx="438" cy="1443"/>
              <a:chOff x="2380" y="1263"/>
              <a:chExt cx="438" cy="1443"/>
            </a:xfrm>
          </p:grpSpPr>
          <p:sp>
            <p:nvSpPr>
              <p:cNvPr id="16413" name="Oval 6"/>
              <p:cNvSpPr>
                <a:spLocks noChangeArrowheads="1"/>
              </p:cNvSpPr>
              <p:nvPr/>
            </p:nvSpPr>
            <p:spPr bwMode="auto">
              <a:xfrm>
                <a:off x="2380" y="1263"/>
                <a:ext cx="437" cy="437"/>
              </a:xfrm>
              <a:prstGeom prst="ellipse">
                <a:avLst/>
              </a:prstGeom>
              <a:solidFill>
                <a:srgbClr val="F3F3F3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/>
              <a:p>
                <a:pPr algn="ctr"/>
                <a:r>
                  <a:rPr lang="ru-RU" sz="3200"/>
                  <a:t>А</a:t>
                </a:r>
              </a:p>
            </p:txBody>
          </p:sp>
          <p:sp>
            <p:nvSpPr>
              <p:cNvPr id="16414" name="Oval 9"/>
              <p:cNvSpPr>
                <a:spLocks noChangeArrowheads="1"/>
              </p:cNvSpPr>
              <p:nvPr/>
            </p:nvSpPr>
            <p:spPr bwMode="auto">
              <a:xfrm>
                <a:off x="2381" y="2269"/>
                <a:ext cx="437" cy="437"/>
              </a:xfrm>
              <a:prstGeom prst="ellipse">
                <a:avLst/>
              </a:prstGeom>
              <a:solidFill>
                <a:srgbClr val="F3F3F3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/>
              <a:lstStyle/>
              <a:p>
                <a:pPr algn="ctr"/>
                <a:r>
                  <a:rPr lang="ru-RU" sz="3200"/>
                  <a:t>В</a:t>
                </a:r>
              </a:p>
            </p:txBody>
          </p:sp>
        </p:grpSp>
        <p:sp>
          <p:nvSpPr>
            <p:cNvPr id="16407" name="Line 12"/>
            <p:cNvSpPr>
              <a:spLocks noChangeShapeType="1"/>
            </p:cNvSpPr>
            <p:nvPr/>
          </p:nvSpPr>
          <p:spPr bwMode="auto">
            <a:xfrm flipV="1">
              <a:off x="1707" y="1520"/>
              <a:ext cx="861" cy="3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8" name="Line 13"/>
            <p:cNvSpPr>
              <a:spLocks noChangeShapeType="1"/>
            </p:cNvSpPr>
            <p:nvPr/>
          </p:nvSpPr>
          <p:spPr bwMode="auto">
            <a:xfrm>
              <a:off x="1711" y="2031"/>
              <a:ext cx="869" cy="38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09" name="Line 14"/>
            <p:cNvSpPr>
              <a:spLocks noChangeShapeType="1"/>
            </p:cNvSpPr>
            <p:nvPr/>
          </p:nvSpPr>
          <p:spPr bwMode="auto">
            <a:xfrm>
              <a:off x="1739" y="1951"/>
              <a:ext cx="2093" cy="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0" name="Line 17"/>
            <p:cNvSpPr>
              <a:spLocks noChangeShapeType="1"/>
            </p:cNvSpPr>
            <p:nvPr/>
          </p:nvSpPr>
          <p:spPr bwMode="auto">
            <a:xfrm flipH="1" flipV="1">
              <a:off x="2784" y="1660"/>
              <a:ext cx="3" cy="5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1" name="Line 18"/>
            <p:cNvSpPr>
              <a:spLocks noChangeShapeType="1"/>
            </p:cNvSpPr>
            <p:nvPr/>
          </p:nvSpPr>
          <p:spPr bwMode="auto">
            <a:xfrm flipV="1">
              <a:off x="2999" y="2088"/>
              <a:ext cx="897" cy="31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6412" name="Line 19"/>
            <p:cNvSpPr>
              <a:spLocks noChangeShapeType="1"/>
            </p:cNvSpPr>
            <p:nvPr/>
          </p:nvSpPr>
          <p:spPr bwMode="auto">
            <a:xfrm flipH="1" flipV="1">
              <a:off x="2984" y="1532"/>
              <a:ext cx="863" cy="3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0"/>
          <p:cNvGrpSpPr>
            <a:grpSpLocks noChangeAspect="1"/>
          </p:cNvGrpSpPr>
          <p:nvPr/>
        </p:nvGrpSpPr>
        <p:grpSpPr bwMode="auto">
          <a:xfrm>
            <a:off x="833438" y="4075113"/>
            <a:ext cx="385762" cy="385762"/>
            <a:chOff x="2816" y="2458"/>
            <a:chExt cx="1728" cy="1728"/>
          </a:xfrm>
        </p:grpSpPr>
        <p:sp>
          <p:nvSpPr>
            <p:cNvPr id="16400" name="Oval 21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401" name="Group 22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16403" name="Rectangle 23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6404" name="Rectangle 24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6402" name="Freeform 25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26"/>
          <p:cNvGrpSpPr>
            <a:grpSpLocks noChangeAspect="1"/>
          </p:cNvGrpSpPr>
          <p:nvPr/>
        </p:nvGrpSpPr>
        <p:grpSpPr bwMode="auto">
          <a:xfrm>
            <a:off x="834590" y="4910931"/>
            <a:ext cx="395287" cy="395287"/>
            <a:chOff x="552" y="2523"/>
            <a:chExt cx="1728" cy="1728"/>
          </a:xfrm>
        </p:grpSpPr>
        <p:sp>
          <p:nvSpPr>
            <p:cNvPr id="16398" name="Oval 27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9" name="Rectangle 28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79581" name="Rectangle 29"/>
          <p:cNvSpPr>
            <a:spLocks noChangeArrowheads="1"/>
          </p:cNvSpPr>
          <p:nvPr/>
        </p:nvSpPr>
        <p:spPr bwMode="auto">
          <a:xfrm>
            <a:off x="1379538" y="3871912"/>
            <a:ext cx="726122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z="2000" b="0" dirty="0"/>
              <a:t>наиболее полно отражает структуру некоторых задач</a:t>
            </a:r>
            <a:r>
              <a:rPr lang="en-US" sz="2000" b="0" dirty="0"/>
              <a:t> (</a:t>
            </a:r>
            <a:r>
              <a:rPr lang="ru-RU" sz="2000" b="0" dirty="0"/>
              <a:t>например, сетевое планирование в экономике)</a:t>
            </a:r>
          </a:p>
        </p:txBody>
      </p:sp>
      <p:sp>
        <p:nvSpPr>
          <p:cNvPr id="279582" name="Rectangle 30"/>
          <p:cNvSpPr>
            <a:spLocks noChangeArrowheads="1"/>
          </p:cNvSpPr>
          <p:nvPr/>
        </p:nvSpPr>
        <p:spPr bwMode="auto">
          <a:xfrm>
            <a:off x="1365250" y="4718051"/>
            <a:ext cx="7129463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buFontTx/>
              <a:buAutoNum type="arabicParenR"/>
            </a:pPr>
            <a:r>
              <a:rPr lang="ru-RU" sz="2000" b="0" dirty="0"/>
              <a:t>сложно хранить и искать информацию о всех связях</a:t>
            </a:r>
          </a:p>
          <a:p>
            <a:pPr marL="342900" indent="-342900">
              <a:buFontTx/>
              <a:buAutoNum type="arabicParenR"/>
            </a:pPr>
            <a:r>
              <a:rPr lang="ru-RU" sz="2000" b="0" dirty="0"/>
              <a:t>запутанность структуры</a:t>
            </a:r>
          </a:p>
        </p:txBody>
      </p: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730250" y="5619750"/>
            <a:ext cx="7793038" cy="928688"/>
            <a:chOff x="448" y="3616"/>
            <a:chExt cx="4909" cy="585"/>
          </a:xfrm>
        </p:grpSpPr>
        <p:sp>
          <p:nvSpPr>
            <p:cNvPr id="12300" name="Text Box 32"/>
            <p:cNvSpPr txBox="1">
              <a:spLocks noChangeArrowheads="1"/>
            </p:cNvSpPr>
            <p:nvPr/>
          </p:nvSpPr>
          <p:spPr bwMode="auto">
            <a:xfrm>
              <a:off x="742" y="3683"/>
              <a:ext cx="4615" cy="518"/>
            </a:xfrm>
            <a:prstGeom prst="rect">
              <a:avLst/>
            </a:prstGeom>
            <a:solidFill>
              <a:srgbClr val="D1D1FF"/>
            </a:solidFill>
            <a:ln w="25400">
              <a:noFill/>
              <a:miter lim="800000"/>
              <a:headEnd/>
              <a:tailEnd/>
            </a:ln>
            <a:effectLst>
              <a:outerShdw dist="85194" dir="1593903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ru-RU" sz="2400" dirty="0"/>
                <a:t>    Можно хранить в виде таблицы, но с </a:t>
              </a:r>
              <a:br>
                <a:rPr lang="ru-RU" sz="2400" dirty="0"/>
              </a:br>
              <a:r>
                <a:rPr lang="ru-RU" sz="2400" dirty="0"/>
                <a:t>    дублированием данных!</a:t>
              </a:r>
            </a:p>
          </p:txBody>
        </p:sp>
        <p:sp>
          <p:nvSpPr>
            <p:cNvPr id="12301" name="Oval 33"/>
            <p:cNvSpPr>
              <a:spLocks noChangeArrowheads="1"/>
            </p:cNvSpPr>
            <p:nvPr/>
          </p:nvSpPr>
          <p:spPr bwMode="auto">
            <a:xfrm>
              <a:off x="448" y="361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616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9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9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7" grpId="0"/>
      <p:bldP spid="279581" grpId="0"/>
      <p:bldP spid="27958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56B4FF-26E6-4D2A-A418-C60C095FBE87}" type="slidenum">
              <a:rPr lang="ru-RU" smtClean="0"/>
              <a:pPr eaLnBrk="1" hangingPunct="1"/>
              <a:t>14</a:t>
            </a:fld>
            <a:endParaRPr lang="ru-RU" smtClean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1"/>
          <a:stretch>
            <a:fillRect/>
          </a:stretch>
        </p:blipFill>
        <p:spPr bwMode="auto">
          <a:xfrm>
            <a:off x="0" y="328613"/>
            <a:ext cx="9144000" cy="668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0400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95288" y="252731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 dirty="0"/>
              <a:t>Реляционные БД</a:t>
            </a:r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3438525" y="1498600"/>
            <a:ext cx="5164138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/>
          <a:p>
            <a:pPr marL="263525" indent="-263525" algn="just"/>
            <a:endParaRPr lang="ru-RU" sz="2000" b="0"/>
          </a:p>
        </p:txBody>
      </p:sp>
      <p:pic>
        <p:nvPicPr>
          <p:cNvPr id="18437" name="Picture 2" descr="http://upload.wikimedia.org/wikipedia/ru/thumb/5/58/Edgar_F_Codd.jpg/200px-Edgar_F_Cod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181100"/>
            <a:ext cx="2714625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Прямоугольник 21"/>
          <p:cNvSpPr>
            <a:spLocks noChangeArrowheads="1"/>
          </p:cNvSpPr>
          <p:nvPr/>
        </p:nvSpPr>
        <p:spPr bwMode="auto">
          <a:xfrm>
            <a:off x="3617913" y="2398713"/>
            <a:ext cx="4572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ru-RU" dirty="0"/>
              <a:t>Эдгар Франк «Тед» Кодд</a:t>
            </a:r>
            <a:r>
              <a:rPr lang="ru-RU" b="0" dirty="0"/>
              <a:t> (англ. </a:t>
            </a:r>
            <a:r>
              <a:rPr lang="ru-RU" b="0" i="1" dirty="0" err="1"/>
              <a:t>Edgar</a:t>
            </a:r>
            <a:r>
              <a:rPr lang="ru-RU" b="0" i="1" dirty="0"/>
              <a:t> </a:t>
            </a:r>
            <a:r>
              <a:rPr lang="ru-RU" b="0" i="1" dirty="0" err="1"/>
              <a:t>Frank</a:t>
            </a:r>
            <a:r>
              <a:rPr lang="ru-RU" b="0" i="1" dirty="0"/>
              <a:t> </a:t>
            </a:r>
            <a:r>
              <a:rPr lang="ru-RU" b="0" i="1" dirty="0" err="1"/>
              <a:t>Codd</a:t>
            </a:r>
            <a:r>
              <a:rPr lang="ru-RU" b="0" dirty="0"/>
              <a:t>; — британский учёный, работы которого заложили основы теории 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hlinkClick r:id="rId4" tooltip="Реляционная база данных"/>
              </a:rPr>
              <a:t>реляционных баз данных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b="0" dirty="0"/>
              <a:t>Работая в компании </a:t>
            </a:r>
            <a:r>
              <a:rPr lang="ru-RU" b="1" dirty="0">
                <a:hlinkClick r:id="rId5" tooltip="IBM"/>
              </a:rPr>
              <a:t>IBM</a:t>
            </a:r>
            <a:r>
              <a:rPr lang="ru-RU" b="0" dirty="0"/>
              <a:t>, он создал </a:t>
            </a:r>
            <a:r>
              <a:rPr lang="ru-RU" b="1" dirty="0">
                <a:hlinkClick r:id="rId6" tooltip="Реляционная модель данных"/>
              </a:rPr>
              <a:t>реляционную модель данных</a:t>
            </a:r>
            <a:r>
              <a:rPr lang="ru-RU" b="1" dirty="0"/>
              <a:t>.</a:t>
            </a:r>
            <a:r>
              <a:rPr lang="ru-RU" b="0" dirty="0"/>
              <a:t> Он также внёс существенный вклад в другие области </a:t>
            </a:r>
            <a:r>
              <a:rPr lang="ru-RU" b="1" dirty="0">
                <a:hlinkClick r:id="rId7" tooltip="Информатика"/>
              </a:rPr>
              <a:t>информатики</a:t>
            </a:r>
            <a:r>
              <a:rPr lang="ru-RU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564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909" name="Freeform 117"/>
          <p:cNvSpPr>
            <a:spLocks/>
          </p:cNvSpPr>
          <p:nvPr/>
        </p:nvSpPr>
        <p:spPr bwMode="auto">
          <a:xfrm>
            <a:off x="6446838" y="2827338"/>
            <a:ext cx="2257425" cy="3392487"/>
          </a:xfrm>
          <a:custGeom>
            <a:avLst/>
            <a:gdLst>
              <a:gd name="T0" fmla="*/ 2147483647 w 1422"/>
              <a:gd name="T1" fmla="*/ 0 h 2137"/>
              <a:gd name="T2" fmla="*/ 2147483647 w 1422"/>
              <a:gd name="T3" fmla="*/ 2147483647 h 2137"/>
              <a:gd name="T4" fmla="*/ 2147483647 w 1422"/>
              <a:gd name="T5" fmla="*/ 2147483647 h 2137"/>
              <a:gd name="T6" fmla="*/ 2147483647 w 1422"/>
              <a:gd name="T7" fmla="*/ 2147483647 h 2137"/>
              <a:gd name="T8" fmla="*/ 2147483647 w 1422"/>
              <a:gd name="T9" fmla="*/ 2147483647 h 2137"/>
              <a:gd name="T10" fmla="*/ 2147483647 w 1422"/>
              <a:gd name="T11" fmla="*/ 2147483647 h 2137"/>
              <a:gd name="T12" fmla="*/ 2147483647 w 1422"/>
              <a:gd name="T13" fmla="*/ 2147483647 h 2137"/>
              <a:gd name="T14" fmla="*/ 2147483647 w 1422"/>
              <a:gd name="T15" fmla="*/ 2147483647 h 2137"/>
              <a:gd name="T16" fmla="*/ 2147483647 w 1422"/>
              <a:gd name="T17" fmla="*/ 2147483647 h 2137"/>
              <a:gd name="T18" fmla="*/ 2147483647 w 1422"/>
              <a:gd name="T19" fmla="*/ 2147483647 h 213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22"/>
              <a:gd name="T31" fmla="*/ 0 h 2137"/>
              <a:gd name="T32" fmla="*/ 1422 w 1422"/>
              <a:gd name="T33" fmla="*/ 2137 h 2137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22" h="2137">
                <a:moveTo>
                  <a:pt x="321" y="0"/>
                </a:moveTo>
                <a:cubicBezTo>
                  <a:pt x="250" y="14"/>
                  <a:pt x="184" y="29"/>
                  <a:pt x="137" y="60"/>
                </a:cubicBezTo>
                <a:cubicBezTo>
                  <a:pt x="90" y="91"/>
                  <a:pt x="50" y="92"/>
                  <a:pt x="36" y="185"/>
                </a:cubicBezTo>
                <a:cubicBezTo>
                  <a:pt x="22" y="278"/>
                  <a:pt x="0" y="489"/>
                  <a:pt x="54" y="618"/>
                </a:cubicBezTo>
                <a:cubicBezTo>
                  <a:pt x="108" y="747"/>
                  <a:pt x="230" y="886"/>
                  <a:pt x="363" y="962"/>
                </a:cubicBezTo>
                <a:cubicBezTo>
                  <a:pt x="496" y="1038"/>
                  <a:pt x="684" y="1046"/>
                  <a:pt x="850" y="1075"/>
                </a:cubicBezTo>
                <a:cubicBezTo>
                  <a:pt x="1016" y="1104"/>
                  <a:pt x="1240" y="1136"/>
                  <a:pt x="1331" y="1277"/>
                </a:cubicBezTo>
                <a:cubicBezTo>
                  <a:pt x="1422" y="1418"/>
                  <a:pt x="1417" y="1786"/>
                  <a:pt x="1396" y="1924"/>
                </a:cubicBezTo>
                <a:cubicBezTo>
                  <a:pt x="1375" y="2062"/>
                  <a:pt x="1289" y="2085"/>
                  <a:pt x="1206" y="2108"/>
                </a:cubicBezTo>
                <a:cubicBezTo>
                  <a:pt x="1123" y="2131"/>
                  <a:pt x="1072" y="2137"/>
                  <a:pt x="1004" y="213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45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 dirty="0"/>
              <a:t>Реляционные БД</a:t>
            </a:r>
          </a:p>
        </p:txBody>
      </p:sp>
      <p:sp>
        <p:nvSpPr>
          <p:cNvPr id="289796" name="Rectangle 4"/>
          <p:cNvSpPr>
            <a:spLocks noChangeArrowheads="1"/>
          </p:cNvSpPr>
          <p:nvPr/>
        </p:nvSpPr>
        <p:spPr bwMode="auto">
          <a:xfrm>
            <a:off x="293688" y="879475"/>
            <a:ext cx="84804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/>
          <a:p>
            <a:pPr marL="263525" indent="-263525" algn="just">
              <a:spcBef>
                <a:spcPct val="50000"/>
              </a:spcBef>
            </a:pPr>
            <a:r>
              <a:rPr lang="ru-RU" sz="2000" dirty="0">
                <a:solidFill>
                  <a:schemeClr val="accent2"/>
                </a:solidFill>
              </a:rPr>
              <a:t>Реляционная база данных</a:t>
            </a:r>
            <a:r>
              <a:rPr lang="ru-RU" sz="2000" b="0" dirty="0"/>
              <a:t> – это набор простых таблиц, между которыми установлены связи </a:t>
            </a:r>
            <a:r>
              <a:rPr lang="en-US" sz="2000" b="0" dirty="0"/>
              <a:t>(</a:t>
            </a:r>
            <a:r>
              <a:rPr lang="ru-RU" sz="2000" b="0" dirty="0"/>
              <a:t>отношения</a:t>
            </a:r>
            <a:r>
              <a:rPr lang="en-US" sz="2000" b="0" dirty="0"/>
              <a:t>) </a:t>
            </a:r>
            <a:r>
              <a:rPr lang="ru-RU" sz="2000" b="0" dirty="0"/>
              <a:t>с помощью числовых кодов.</a:t>
            </a:r>
          </a:p>
          <a:p>
            <a:pPr marL="263525" indent="-263525" algn="just">
              <a:spcBef>
                <a:spcPct val="50000"/>
              </a:spcBef>
            </a:pPr>
            <a:endParaRPr lang="ru-RU" sz="2000" b="0" dirty="0"/>
          </a:p>
          <a:p>
            <a:pPr marL="263525" indent="-263525" algn="just"/>
            <a:endParaRPr lang="ru-RU" sz="2000" b="0" dirty="0"/>
          </a:p>
        </p:txBody>
      </p:sp>
      <p:pic>
        <p:nvPicPr>
          <p:cNvPr id="2897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841625"/>
            <a:ext cx="2206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89910" name="Group 118"/>
          <p:cNvGraphicFramePr>
            <a:graphicFrameLocks noGrp="1"/>
          </p:cNvGraphicFramePr>
          <p:nvPr/>
        </p:nvGraphicFramePr>
        <p:xfrm>
          <a:off x="1052513" y="2565400"/>
          <a:ext cx="1241425" cy="1828800"/>
        </p:xfrm>
        <a:graphic>
          <a:graphicData uri="http://schemas.openxmlformats.org/drawingml/2006/table">
            <a:tbl>
              <a:tblPr/>
              <a:tblGrid>
                <a:gridCol w="1241425"/>
              </a:tblGrid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Продавцы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Адрес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Телефон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Сайт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9912" name="Group 120"/>
          <p:cNvGraphicFramePr>
            <a:graphicFrameLocks noGrp="1"/>
          </p:cNvGraphicFramePr>
          <p:nvPr/>
        </p:nvGraphicFramePr>
        <p:xfrm>
          <a:off x="6972300" y="2376488"/>
          <a:ext cx="1552575" cy="1524000"/>
        </p:xfrm>
        <a:graphic>
          <a:graphicData uri="http://schemas.openxmlformats.org/drawingml/2006/table">
            <a:tbl>
              <a:tblPr/>
              <a:tblGrid>
                <a:gridCol w="1552575"/>
              </a:tblGrid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Изготовители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Страна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Сайт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9913" name="Group 121"/>
          <p:cNvGraphicFramePr>
            <a:graphicFrameLocks noGrp="1"/>
          </p:cNvGraphicFramePr>
          <p:nvPr/>
        </p:nvGraphicFramePr>
        <p:xfrm>
          <a:off x="6365875" y="5129213"/>
          <a:ext cx="1676400" cy="1219200"/>
        </p:xfrm>
        <a:graphic>
          <a:graphicData uri="http://schemas.openxmlformats.org/drawingml/2006/table">
            <a:tbl>
              <a:tblPr/>
              <a:tblGrid>
                <a:gridCol w="1676400"/>
              </a:tblGrid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Модели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изготовителя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9914" name="Group 122"/>
          <p:cNvGraphicFramePr>
            <a:graphicFrameLocks noGrp="1"/>
          </p:cNvGraphicFramePr>
          <p:nvPr/>
        </p:nvGraphicFramePr>
        <p:xfrm>
          <a:off x="1389063" y="5213350"/>
          <a:ext cx="1177925" cy="914400"/>
        </p:xfrm>
        <a:graphic>
          <a:graphicData uri="http://schemas.openxmlformats.org/drawingml/2006/table">
            <a:tbl>
              <a:tblPr/>
              <a:tblGrid>
                <a:gridCol w="1177925"/>
              </a:tblGrid>
              <a:tr h="15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Товары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9911" name="Group 119"/>
          <p:cNvGraphicFramePr>
            <a:graphicFrameLocks noGrp="1"/>
          </p:cNvGraphicFramePr>
          <p:nvPr/>
        </p:nvGraphicFramePr>
        <p:xfrm>
          <a:off x="3671888" y="2762250"/>
          <a:ext cx="2127250" cy="2133600"/>
        </p:xfrm>
        <a:graphic>
          <a:graphicData uri="http://schemas.openxmlformats.org/drawingml/2006/table">
            <a:tbl>
              <a:tblPr/>
              <a:tblGrid>
                <a:gridCol w="2127250"/>
              </a:tblGrid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Прайс-лист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записи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продавца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изготовителя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товара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модели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89899" name="Picture 1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238" y="5481638"/>
            <a:ext cx="2206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9900" name="Picture 1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8" y="3030538"/>
            <a:ext cx="2206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9905" name="Freeform 113"/>
          <p:cNvSpPr>
            <a:spLocks/>
          </p:cNvSpPr>
          <p:nvPr/>
        </p:nvSpPr>
        <p:spPr bwMode="auto">
          <a:xfrm>
            <a:off x="2290763" y="2854325"/>
            <a:ext cx="1376362" cy="703263"/>
          </a:xfrm>
          <a:custGeom>
            <a:avLst/>
            <a:gdLst>
              <a:gd name="T0" fmla="*/ 0 w 867"/>
              <a:gd name="T1" fmla="*/ 2147483647 h 443"/>
              <a:gd name="T2" fmla="*/ 2147483647 w 867"/>
              <a:gd name="T3" fmla="*/ 2147483647 h 443"/>
              <a:gd name="T4" fmla="*/ 2147483647 w 867"/>
              <a:gd name="T5" fmla="*/ 2147483647 h 443"/>
              <a:gd name="T6" fmla="*/ 2147483647 w 867"/>
              <a:gd name="T7" fmla="*/ 2147483647 h 443"/>
              <a:gd name="T8" fmla="*/ 0 60000 65536"/>
              <a:gd name="T9" fmla="*/ 0 60000 65536"/>
              <a:gd name="T10" fmla="*/ 0 60000 65536"/>
              <a:gd name="T11" fmla="*/ 0 60000 65536"/>
              <a:gd name="T12" fmla="*/ 0 w 867"/>
              <a:gd name="T13" fmla="*/ 0 h 443"/>
              <a:gd name="T14" fmla="*/ 867 w 867"/>
              <a:gd name="T15" fmla="*/ 443 h 4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67" h="443">
                <a:moveTo>
                  <a:pt x="0" y="120"/>
                </a:moveTo>
                <a:cubicBezTo>
                  <a:pt x="126" y="71"/>
                  <a:pt x="263" y="0"/>
                  <a:pt x="356" y="43"/>
                </a:cubicBezTo>
                <a:cubicBezTo>
                  <a:pt x="449" y="86"/>
                  <a:pt x="473" y="319"/>
                  <a:pt x="558" y="381"/>
                </a:cubicBezTo>
                <a:cubicBezTo>
                  <a:pt x="643" y="443"/>
                  <a:pt x="803" y="410"/>
                  <a:pt x="867" y="417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9906" name="Freeform 114"/>
          <p:cNvSpPr>
            <a:spLocks/>
          </p:cNvSpPr>
          <p:nvPr/>
        </p:nvSpPr>
        <p:spPr bwMode="auto">
          <a:xfrm>
            <a:off x="2554288" y="4005263"/>
            <a:ext cx="1122362" cy="1670050"/>
          </a:xfrm>
          <a:custGeom>
            <a:avLst/>
            <a:gdLst>
              <a:gd name="T0" fmla="*/ 0 w 707"/>
              <a:gd name="T1" fmla="*/ 2147483647 h 1052"/>
              <a:gd name="T2" fmla="*/ 2147483647 w 707"/>
              <a:gd name="T3" fmla="*/ 2147483647 h 1052"/>
              <a:gd name="T4" fmla="*/ 2147483647 w 707"/>
              <a:gd name="T5" fmla="*/ 2147483647 h 1052"/>
              <a:gd name="T6" fmla="*/ 2147483647 w 707"/>
              <a:gd name="T7" fmla="*/ 2147483647 h 1052"/>
              <a:gd name="T8" fmla="*/ 0 60000 65536"/>
              <a:gd name="T9" fmla="*/ 0 60000 65536"/>
              <a:gd name="T10" fmla="*/ 0 60000 65536"/>
              <a:gd name="T11" fmla="*/ 0 60000 65536"/>
              <a:gd name="T12" fmla="*/ 0 w 707"/>
              <a:gd name="T13" fmla="*/ 0 h 1052"/>
              <a:gd name="T14" fmla="*/ 707 w 707"/>
              <a:gd name="T15" fmla="*/ 1052 h 10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07" h="1052">
                <a:moveTo>
                  <a:pt x="0" y="1052"/>
                </a:moveTo>
                <a:cubicBezTo>
                  <a:pt x="113" y="1026"/>
                  <a:pt x="227" y="997"/>
                  <a:pt x="297" y="844"/>
                </a:cubicBezTo>
                <a:cubicBezTo>
                  <a:pt x="367" y="691"/>
                  <a:pt x="354" y="262"/>
                  <a:pt x="422" y="131"/>
                </a:cubicBezTo>
                <a:cubicBezTo>
                  <a:pt x="490" y="0"/>
                  <a:pt x="648" y="75"/>
                  <a:pt x="707" y="6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9907" name="Freeform 115"/>
          <p:cNvSpPr>
            <a:spLocks/>
          </p:cNvSpPr>
          <p:nvPr/>
        </p:nvSpPr>
        <p:spPr bwMode="auto">
          <a:xfrm>
            <a:off x="5797550" y="2789238"/>
            <a:ext cx="1158875" cy="1128712"/>
          </a:xfrm>
          <a:custGeom>
            <a:avLst/>
            <a:gdLst>
              <a:gd name="T0" fmla="*/ 2147483647 w 730"/>
              <a:gd name="T1" fmla="*/ 2147483647 h 711"/>
              <a:gd name="T2" fmla="*/ 2147483647 w 730"/>
              <a:gd name="T3" fmla="*/ 2147483647 h 711"/>
              <a:gd name="T4" fmla="*/ 2147483647 w 730"/>
              <a:gd name="T5" fmla="*/ 2147483647 h 711"/>
              <a:gd name="T6" fmla="*/ 0 w 730"/>
              <a:gd name="T7" fmla="*/ 2147483647 h 711"/>
              <a:gd name="T8" fmla="*/ 0 60000 65536"/>
              <a:gd name="T9" fmla="*/ 0 60000 65536"/>
              <a:gd name="T10" fmla="*/ 0 60000 65536"/>
              <a:gd name="T11" fmla="*/ 0 60000 65536"/>
              <a:gd name="T12" fmla="*/ 0 w 730"/>
              <a:gd name="T13" fmla="*/ 0 h 711"/>
              <a:gd name="T14" fmla="*/ 730 w 730"/>
              <a:gd name="T15" fmla="*/ 711 h 7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0" h="711">
                <a:moveTo>
                  <a:pt x="730" y="36"/>
                </a:moveTo>
                <a:cubicBezTo>
                  <a:pt x="607" y="18"/>
                  <a:pt x="485" y="0"/>
                  <a:pt x="404" y="96"/>
                </a:cubicBezTo>
                <a:cubicBezTo>
                  <a:pt x="323" y="192"/>
                  <a:pt x="310" y="513"/>
                  <a:pt x="243" y="612"/>
                </a:cubicBezTo>
                <a:cubicBezTo>
                  <a:pt x="176" y="711"/>
                  <a:pt x="88" y="700"/>
                  <a:pt x="0" y="69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9908" name="Freeform 116"/>
          <p:cNvSpPr>
            <a:spLocks/>
          </p:cNvSpPr>
          <p:nvPr/>
        </p:nvSpPr>
        <p:spPr bwMode="auto">
          <a:xfrm>
            <a:off x="5797550" y="4421188"/>
            <a:ext cx="584200" cy="1268412"/>
          </a:xfrm>
          <a:custGeom>
            <a:avLst/>
            <a:gdLst>
              <a:gd name="T0" fmla="*/ 0 w 368"/>
              <a:gd name="T1" fmla="*/ 2147483647 h 799"/>
              <a:gd name="T2" fmla="*/ 2147483647 w 368"/>
              <a:gd name="T3" fmla="*/ 2147483647 h 799"/>
              <a:gd name="T4" fmla="*/ 2147483647 w 368"/>
              <a:gd name="T5" fmla="*/ 2147483647 h 799"/>
              <a:gd name="T6" fmla="*/ 2147483647 w 368"/>
              <a:gd name="T7" fmla="*/ 2147483647 h 799"/>
              <a:gd name="T8" fmla="*/ 0 60000 65536"/>
              <a:gd name="T9" fmla="*/ 0 60000 65536"/>
              <a:gd name="T10" fmla="*/ 0 60000 65536"/>
              <a:gd name="T11" fmla="*/ 0 60000 65536"/>
              <a:gd name="T12" fmla="*/ 0 w 368"/>
              <a:gd name="T13" fmla="*/ 0 h 799"/>
              <a:gd name="T14" fmla="*/ 368 w 368"/>
              <a:gd name="T15" fmla="*/ 799 h 7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8" h="799">
                <a:moveTo>
                  <a:pt x="0" y="12"/>
                </a:moveTo>
                <a:cubicBezTo>
                  <a:pt x="52" y="3"/>
                  <a:pt x="94" y="0"/>
                  <a:pt x="137" y="113"/>
                </a:cubicBezTo>
                <a:cubicBezTo>
                  <a:pt x="180" y="226"/>
                  <a:pt x="216" y="579"/>
                  <a:pt x="255" y="689"/>
                </a:cubicBezTo>
                <a:cubicBezTo>
                  <a:pt x="294" y="799"/>
                  <a:pt x="344" y="755"/>
                  <a:pt x="368" y="77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89901" name="Picture 1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63" y="2662238"/>
            <a:ext cx="22066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9902" name="Picture 1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25" y="5424488"/>
            <a:ext cx="2206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098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9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8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8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8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89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89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89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9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89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9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89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909" grpId="0" animBg="1"/>
      <p:bldP spid="289796" grpId="0" build="p"/>
      <p:bldP spid="289905" grpId="0" animBg="1"/>
      <p:bldP spid="289906" grpId="0" animBg="1"/>
      <p:bldP spid="289907" grpId="0" animBg="1"/>
      <p:bldP spid="28990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/>
              <a:t>Реляционные БД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974725" y="950913"/>
            <a:ext cx="76850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AutoNum type="arabicParenR"/>
            </a:pPr>
            <a:r>
              <a:rPr lang="ru-RU" sz="2200" b="0"/>
              <a:t>данные представляются в простой форме – в виде таблиц;</a:t>
            </a:r>
          </a:p>
          <a:p>
            <a:pPr marL="342900" indent="-342900">
              <a:spcBef>
                <a:spcPct val="20000"/>
              </a:spcBef>
              <a:buFontTx/>
              <a:buAutoNum type="arabicParenR"/>
            </a:pPr>
            <a:r>
              <a:rPr lang="ru-RU" sz="2200" b="0"/>
              <a:t>нет дублирования данных; </a:t>
            </a:r>
          </a:p>
          <a:p>
            <a:pPr marL="342900" indent="-342900">
              <a:spcBef>
                <a:spcPct val="20000"/>
              </a:spcBef>
              <a:buFontTx/>
              <a:buAutoNum type="arabicParenR"/>
            </a:pPr>
            <a:r>
              <a:rPr lang="ru-RU" sz="2200" b="0"/>
              <a:t>автоматически поддерживается целостность базы данных с блокировкой удаления данных, нарушающей связи таблиц любые изменения вносятся в базу только тогда, когда они полностью завершены.</a:t>
            </a:r>
          </a:p>
        </p:txBody>
      </p:sp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427038" y="982663"/>
            <a:ext cx="385762" cy="385762"/>
            <a:chOff x="2816" y="2458"/>
            <a:chExt cx="1728" cy="1728"/>
          </a:xfrm>
        </p:grpSpPr>
        <p:sp>
          <p:nvSpPr>
            <p:cNvPr id="20490" name="Oval 6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0491" name="Group 7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20493" name="Rectangle 8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0494" name="Rectangle 9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0492" name="Freeform 10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1"/>
          <p:cNvGrpSpPr>
            <a:grpSpLocks noChangeAspect="1"/>
          </p:cNvGrpSpPr>
          <p:nvPr/>
        </p:nvGrpSpPr>
        <p:grpSpPr bwMode="auto">
          <a:xfrm>
            <a:off x="539750" y="4027488"/>
            <a:ext cx="395288" cy="395287"/>
            <a:chOff x="552" y="2523"/>
            <a:chExt cx="1728" cy="1728"/>
          </a:xfrm>
        </p:grpSpPr>
        <p:sp>
          <p:nvSpPr>
            <p:cNvPr id="20488" name="Oval 12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9" name="Rectangle 13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91854" name="Rectangle 14"/>
          <p:cNvSpPr>
            <a:spLocks noChangeArrowheads="1"/>
          </p:cNvSpPr>
          <p:nvPr/>
        </p:nvSpPr>
        <p:spPr bwMode="auto">
          <a:xfrm>
            <a:off x="1011238" y="4043363"/>
            <a:ext cx="7685087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AutoNum type="arabicParenR"/>
            </a:pPr>
            <a:r>
              <a:rPr lang="ru-RU" sz="2200" b="0"/>
              <a:t>при поиске надо обращаться к нескольким таблицам;</a:t>
            </a:r>
          </a:p>
          <a:p>
            <a:pPr marL="342900" indent="-342900">
              <a:spcBef>
                <a:spcPct val="20000"/>
              </a:spcBef>
              <a:buFontTx/>
              <a:buAutoNum type="arabicParenR"/>
            </a:pPr>
            <a:r>
              <a:rPr lang="ru-RU" sz="2200" b="0"/>
              <a:t>невозможность представить данные сложной структуры, например, для систем автоматизированного проектирования.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259429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1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1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1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18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18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 build="p"/>
      <p:bldP spid="29185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376238" y="892175"/>
            <a:ext cx="8453437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0850" indent="-450850" algn="just" eaLnBrk="0" hangingPunct="0">
              <a:spcBef>
                <a:spcPct val="50000"/>
              </a:spcBef>
              <a:defRPr/>
            </a:pPr>
            <a:endParaRPr lang="ru-RU" sz="2000" i="1" dirty="0"/>
          </a:p>
          <a:p>
            <a:pPr marL="450850" indent="-450850" algn="just" eaLnBrk="0" hangingPunct="0">
              <a:spcBef>
                <a:spcPct val="50000"/>
              </a:spcBef>
              <a:defRPr/>
            </a:pPr>
            <a:endParaRPr lang="ru-RU" sz="2000" i="1" dirty="0"/>
          </a:p>
          <a:p>
            <a:pPr marL="450850" indent="-450850" algn="just" eaLnBrk="0" hangingPunct="0">
              <a:spcBef>
                <a:spcPct val="50000"/>
              </a:spcBef>
              <a:defRPr/>
            </a:pPr>
            <a:endParaRPr lang="ru-RU" sz="2000" i="1" dirty="0"/>
          </a:p>
          <a:p>
            <a:pPr marL="450850" indent="-450850" algn="just" eaLnBrk="0" hangingPunct="0">
              <a:spcBef>
                <a:spcPct val="50000"/>
              </a:spcBef>
              <a:defRPr/>
            </a:pPr>
            <a:endParaRPr lang="ru-RU" sz="2000" i="1" dirty="0"/>
          </a:p>
          <a:p>
            <a:pPr>
              <a:defRPr/>
            </a:pPr>
            <a:r>
              <a:rPr lang="ru-RU" sz="2800" dirty="0"/>
              <a:t>Примеры СУБД</a:t>
            </a:r>
          </a:p>
          <a:p>
            <a:pPr>
              <a:defRPr/>
            </a:pPr>
            <a:endParaRPr lang="ru-RU" sz="2000" dirty="0"/>
          </a:p>
          <a:p>
            <a:pPr>
              <a:buFont typeface="Wingdings" pitchFamily="2" charset="2"/>
              <a:buChar char="q"/>
              <a:defRPr/>
            </a:pPr>
            <a:r>
              <a:rPr lang="ru-RU" sz="2800" b="0" dirty="0"/>
              <a:t>    </a:t>
            </a:r>
            <a:r>
              <a:rPr lang="en-US" sz="2800" b="0" dirty="0"/>
              <a:t>MS </a:t>
            </a:r>
            <a:r>
              <a:rPr lang="ru-RU" sz="2800" b="0" dirty="0" err="1"/>
              <a:t>Access</a:t>
            </a:r>
            <a:endParaRPr lang="ru-RU" sz="2800" b="0" dirty="0"/>
          </a:p>
          <a:p>
            <a:pPr>
              <a:buFont typeface="Wingdings" pitchFamily="2" charset="2"/>
              <a:buChar char="q"/>
              <a:defRPr/>
            </a:pPr>
            <a:r>
              <a:rPr lang="ru-RU" sz="2800" b="0" dirty="0"/>
              <a:t>    </a:t>
            </a:r>
            <a:r>
              <a:rPr lang="ru-RU" sz="2800" b="0" dirty="0" err="1"/>
              <a:t>FoxPro</a:t>
            </a:r>
            <a:r>
              <a:rPr lang="ru-RU" sz="2800" b="0" dirty="0"/>
              <a:t>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800" b="0" dirty="0"/>
              <a:t>    </a:t>
            </a:r>
            <a:r>
              <a:rPr lang="ru-RU" sz="2800" b="0" dirty="0" err="1"/>
              <a:t>Paradox</a:t>
            </a:r>
            <a:endParaRPr lang="ru-RU" sz="2800" b="0" dirty="0"/>
          </a:p>
          <a:p>
            <a:pPr>
              <a:defRPr/>
            </a:pPr>
            <a:endParaRPr lang="ru-RU" sz="2000" b="0" dirty="0"/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2000" b="0" dirty="0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06004" y="884238"/>
            <a:ext cx="8370452" cy="13493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Система управления базами данных (СУБД)- </a:t>
            </a:r>
            <a:r>
              <a:rPr lang="ru-RU" sz="2000" b="0" dirty="0"/>
              <a:t>комплекс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программ  и  </a:t>
            </a:r>
            <a:r>
              <a:rPr lang="ru-RU" sz="2000" b="0" dirty="0"/>
              <a:t>языковых средств для создания баз данных,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хранения</a:t>
            </a:r>
            <a:r>
              <a:rPr lang="ru-RU" sz="2000" b="0" dirty="0"/>
              <a:t>, </a:t>
            </a:r>
            <a:r>
              <a:rPr lang="ru-RU" sz="2000" b="0" dirty="0" smtClean="0"/>
              <a:t>поиска </a:t>
            </a:r>
            <a:r>
              <a:rPr lang="ru-RU" sz="2000" b="0" dirty="0"/>
              <a:t>в </a:t>
            </a:r>
            <a:r>
              <a:rPr lang="ru-RU" sz="2000" b="0" dirty="0" smtClean="0"/>
              <a:t>них  </a:t>
            </a:r>
            <a:r>
              <a:rPr lang="ru-RU" sz="2000" b="0" dirty="0"/>
              <a:t>необходимой информации</a:t>
            </a:r>
            <a:r>
              <a:rPr lang="ru-RU" sz="2000" dirty="0"/>
              <a:t>.</a:t>
            </a: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398547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2149" y="377220"/>
            <a:ext cx="7626552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СУБД </a:t>
            </a:r>
            <a:r>
              <a:rPr lang="en-US" sz="36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MS ACCESS</a:t>
            </a:r>
            <a:endParaRPr lang="ru-RU" sz="36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509588" y="1412875"/>
            <a:ext cx="8029113" cy="2592189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СУБД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Access </a:t>
            </a:r>
            <a:r>
              <a:rPr lang="ru-RU" sz="2400" dirty="0" smtClean="0"/>
              <a:t>позволяет создавать реляционные базы данных. </a:t>
            </a:r>
            <a:r>
              <a:rPr lang="en-US" sz="2400" dirty="0" smtClean="0"/>
              <a:t>Access</a:t>
            </a:r>
            <a:r>
              <a:rPr lang="ru-RU" sz="2400" dirty="0" smtClean="0"/>
              <a:t> обеспечивает рассылку информации по электронной почте, а также позволяет создавать и редактировать базы данных большого объема.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1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В современном мире сложность информации постоянно возрастает. Для автоматизации хранения и поиска необходимой информации создаются и используются базы данных. Технология работы с базами данных является одной из перспективных компьютерных технологий.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Например, телефонный справочник является базой данных, в которой хранится информация об организациях (адрес, телефон и т. д.). Библиотечный каталог является базой данных, которая хранит информацию о книгах (название, автор, год издания и т. д.).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340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2529554" y="1998273"/>
            <a:ext cx="4716477" cy="803276"/>
          </a:xfrm>
          <a:prstGeom prst="roundRect">
            <a:avLst/>
          </a:prstGeom>
          <a:solidFill>
            <a:srgbClr val="2D2D8A">
              <a:lumMod val="60000"/>
              <a:lumOff val="40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entury Gothic"/>
              </a:defRPr>
            </a:lvl9pPr>
          </a:lstStyle>
          <a:p>
            <a:pPr algn="ctr">
              <a:defRPr/>
            </a:pPr>
            <a:r>
              <a:rPr lang="ru-RU" sz="26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Объекты базы </a:t>
            </a:r>
            <a:r>
              <a:rPr lang="ru-RU" sz="26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данных</a:t>
            </a:r>
            <a:r>
              <a:rPr lang="en-US" sz="26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en-US" sz="26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n-US" sz="26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MS Access</a:t>
            </a:r>
            <a:endParaRPr lang="ru-RU" sz="26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57918" y="3355595"/>
            <a:ext cx="1656000" cy="504000"/>
          </a:xfrm>
          <a:prstGeom prst="roundRect">
            <a:avLst/>
          </a:prstGeom>
          <a:solidFill>
            <a:srgbClr val="2D2D8A">
              <a:lumMod val="60000"/>
              <a:lumOff val="4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9pPr>
          </a:lstStyle>
          <a:p>
            <a:pPr algn="ctr">
              <a:defRPr/>
            </a:pPr>
            <a:r>
              <a:rPr lang="ru-RU" sz="24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Таблицы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01256" y="3355595"/>
            <a:ext cx="1656000" cy="504000"/>
          </a:xfrm>
          <a:prstGeom prst="roundRect">
            <a:avLst/>
          </a:prstGeom>
          <a:solidFill>
            <a:srgbClr val="2D2D8A">
              <a:lumMod val="60000"/>
              <a:lumOff val="4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9pPr>
          </a:lstStyle>
          <a:p>
            <a:pPr algn="ctr">
              <a:defRPr/>
            </a:pPr>
            <a:r>
              <a:rPr lang="ru-RU" sz="24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Формы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72298" y="4355727"/>
            <a:ext cx="1656000" cy="504000"/>
          </a:xfrm>
          <a:prstGeom prst="roundRect">
            <a:avLst/>
          </a:prstGeom>
          <a:solidFill>
            <a:srgbClr val="2D2D8A">
              <a:lumMod val="60000"/>
              <a:lumOff val="4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9pPr>
          </a:lstStyle>
          <a:p>
            <a:pPr algn="ctr">
              <a:defRPr/>
            </a:pPr>
            <a:r>
              <a:rPr lang="ru-RU" sz="24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Модули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886744" y="3355595"/>
            <a:ext cx="1656000" cy="504000"/>
          </a:xfrm>
          <a:prstGeom prst="roundRect">
            <a:avLst/>
          </a:prstGeom>
          <a:solidFill>
            <a:srgbClr val="2D2D8A">
              <a:lumMod val="60000"/>
              <a:lumOff val="4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9pPr>
          </a:lstStyle>
          <a:p>
            <a:pPr algn="ctr">
              <a:defRPr/>
            </a:pPr>
            <a:r>
              <a:rPr lang="ru-RU" sz="24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Отчеты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744264" y="4355727"/>
            <a:ext cx="1656000" cy="504000"/>
          </a:xfrm>
          <a:prstGeom prst="roundRect">
            <a:avLst/>
          </a:prstGeom>
          <a:solidFill>
            <a:srgbClr val="2D2D8A">
              <a:lumMod val="60000"/>
              <a:lumOff val="4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9pPr>
          </a:lstStyle>
          <a:p>
            <a:pPr algn="ctr">
              <a:defRPr/>
            </a:pPr>
            <a:r>
              <a:rPr lang="ru-RU" sz="24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Макросы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530082" y="3355595"/>
            <a:ext cx="1656000" cy="504000"/>
          </a:xfrm>
          <a:prstGeom prst="roundRect">
            <a:avLst/>
          </a:prstGeom>
          <a:solidFill>
            <a:srgbClr val="2D2D8A">
              <a:lumMod val="60000"/>
              <a:lumOff val="40000"/>
            </a:srgbClr>
          </a:solidFill>
          <a:ln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FFFFFF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FFFFFF"/>
                </a:solidFill>
                <a:latin typeface="Century Gothic"/>
              </a:defRPr>
            </a:lvl9pPr>
          </a:lstStyle>
          <a:p>
            <a:pPr algn="ctr">
              <a:defRPr/>
            </a:pPr>
            <a:r>
              <a:rPr lang="ru-RU" sz="2400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Запросы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1957388" y="2784475"/>
            <a:ext cx="790575" cy="571500"/>
          </a:xfrm>
          <a:prstGeom prst="line">
            <a:avLst/>
          </a:prstGeom>
          <a:noFill/>
          <a:ln w="57150" cap="flat" cmpd="sng" algn="ctr">
            <a:solidFill>
              <a:srgbClr val="2D2D8A">
                <a:lumMod val="60000"/>
                <a:lumOff val="40000"/>
              </a:srgbClr>
            </a:solidFill>
            <a:prstDash val="solid"/>
            <a:headEnd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2528888" y="2784475"/>
            <a:ext cx="428625" cy="1571625"/>
          </a:xfrm>
          <a:prstGeom prst="line">
            <a:avLst/>
          </a:prstGeom>
          <a:noFill/>
          <a:ln w="57150" cap="flat" cmpd="sng" algn="ctr">
            <a:solidFill>
              <a:srgbClr val="2D2D8A">
                <a:lumMod val="60000"/>
                <a:lumOff val="40000"/>
              </a:srgbClr>
            </a:solidFill>
            <a:prstDash val="solid"/>
            <a:headEnd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6100763" y="2784475"/>
            <a:ext cx="571500" cy="1571625"/>
          </a:xfrm>
          <a:prstGeom prst="line">
            <a:avLst/>
          </a:prstGeom>
          <a:noFill/>
          <a:ln w="57150" cap="flat" cmpd="sng" algn="ctr">
            <a:solidFill>
              <a:srgbClr val="2D2D8A">
                <a:lumMod val="60000"/>
                <a:lumOff val="40000"/>
              </a:srgbClr>
            </a:solidFill>
            <a:prstDash val="solid"/>
            <a:headEnd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3671888" y="2784475"/>
            <a:ext cx="219075" cy="571500"/>
          </a:xfrm>
          <a:prstGeom prst="line">
            <a:avLst/>
          </a:prstGeom>
          <a:noFill/>
          <a:ln w="57150" cap="flat" cmpd="sng" algn="ctr">
            <a:solidFill>
              <a:srgbClr val="2D2D8A">
                <a:lumMod val="60000"/>
                <a:lumOff val="40000"/>
              </a:srgbClr>
            </a:solidFill>
            <a:prstDash val="solid"/>
            <a:headEnd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6886575" y="2784475"/>
            <a:ext cx="500063" cy="571500"/>
          </a:xfrm>
          <a:prstGeom prst="line">
            <a:avLst/>
          </a:prstGeom>
          <a:noFill/>
          <a:ln w="57150" cap="flat" cmpd="sng" algn="ctr">
            <a:solidFill>
              <a:srgbClr val="2D2D8A">
                <a:lumMod val="60000"/>
                <a:lumOff val="40000"/>
              </a:srgbClr>
            </a:solidFill>
            <a:prstDash val="solid"/>
            <a:headEnd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5243513" y="2713038"/>
            <a:ext cx="142875" cy="642937"/>
          </a:xfrm>
          <a:prstGeom prst="line">
            <a:avLst/>
          </a:prstGeom>
          <a:noFill/>
          <a:ln w="57150" cap="flat" cmpd="sng" algn="ctr">
            <a:solidFill>
              <a:srgbClr val="2D2D8A">
                <a:lumMod val="60000"/>
                <a:lumOff val="40000"/>
              </a:srgbClr>
            </a:solidFill>
            <a:prstDash val="solid"/>
            <a:headEnd/>
            <a:tailEnd type="triangl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CC3300"/>
                </a:solidFill>
                <a:latin typeface="Century Gothic"/>
              </a:defRPr>
            </a:lvl5pPr>
            <a:lvl6pPr marL="22860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6pPr>
            <a:lvl7pPr marL="27432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7pPr>
            <a:lvl8pPr marL="32004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8pPr>
            <a:lvl9pPr marL="3657600" algn="l" defTabSz="914400" rtl="0" eaLnBrk="1" latinLnBrk="0" hangingPunct="1">
              <a:defRPr kern="1200">
                <a:solidFill>
                  <a:srgbClr val="CC3300"/>
                </a:solidFill>
                <a:latin typeface="Century Gothic"/>
              </a:defRPr>
            </a:lvl9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5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427038" y="1270000"/>
            <a:ext cx="8229600" cy="1773238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ru-RU" sz="1600" smtClean="0"/>
              <a:t>Как правило, база данных состоит из нескольких связанных между собой таблиц. В </a:t>
            </a:r>
            <a:r>
              <a:rPr lang="en-US" sz="1600" smtClean="0"/>
              <a:t>MS</a:t>
            </a:r>
            <a:r>
              <a:rPr lang="ru-RU" sz="1600" smtClean="0"/>
              <a:t> </a:t>
            </a:r>
            <a:r>
              <a:rPr lang="en-US" sz="1600" smtClean="0"/>
              <a:t>Access</a:t>
            </a:r>
            <a:r>
              <a:rPr lang="ru-RU" sz="1600" smtClean="0"/>
              <a:t> каждую строку таблицы называют </a:t>
            </a:r>
            <a:r>
              <a:rPr lang="ru-RU" sz="1600" b="1" i="1" smtClean="0"/>
              <a:t>записью</a:t>
            </a:r>
            <a:r>
              <a:rPr lang="ru-RU" sz="1600" smtClean="0"/>
              <a:t>, а столбец – </a:t>
            </a:r>
            <a:r>
              <a:rPr lang="ru-RU" sz="1600" b="1" i="1" smtClean="0"/>
              <a:t>полем</a:t>
            </a:r>
            <a:r>
              <a:rPr lang="ru-RU" sz="1600" smtClean="0"/>
              <a:t>. Каждая запись должна отличаться от другой значением хотя бы одного поля, которое называется ключом. </a:t>
            </a:r>
            <a:r>
              <a:rPr lang="ru-RU" sz="1600" b="1" i="1" smtClean="0"/>
              <a:t>Ключевое поле</a:t>
            </a:r>
            <a:r>
              <a:rPr lang="ru-RU" sz="1600" smtClean="0"/>
              <a:t> – это поле или группа полей, которые однозначно определяют запись. Например, табельный номер сотрудника, код студента, номер автомобиля.</a:t>
            </a:r>
          </a:p>
          <a:p>
            <a:endParaRPr lang="ru-RU" sz="1600" smtClean="0"/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252413" y="330200"/>
            <a:ext cx="8321675" cy="82391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Таблицы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0" dirty="0"/>
              <a:t>– объекты базы данных, предназначенные для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Хранения  </a:t>
            </a:r>
            <a:r>
              <a:rPr lang="ru-RU" sz="2000" b="0" dirty="0"/>
              <a:t>информации о предметной области.</a:t>
            </a: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3284538"/>
            <a:ext cx="8910638" cy="263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04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327025" y="71438"/>
            <a:ext cx="8321675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Формы </a:t>
            </a:r>
            <a:r>
              <a:rPr lang="ru-RU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0" dirty="0"/>
              <a:t>называют окнами базы данных, которые </a:t>
            </a:r>
            <a:endParaRPr lang="ru-RU" sz="2000" b="0" dirty="0" smtClean="0"/>
          </a:p>
          <a:p>
            <a:pPr>
              <a:defRPr/>
            </a:pPr>
            <a:r>
              <a:rPr lang="ru-RU" sz="2000" b="0" dirty="0" smtClean="0"/>
              <a:t>используются </a:t>
            </a:r>
            <a:r>
              <a:rPr lang="ru-RU" sz="2000" b="0" dirty="0"/>
              <a:t>для </a:t>
            </a:r>
            <a:r>
              <a:rPr lang="ru-RU" sz="2000" b="0" dirty="0" smtClean="0"/>
              <a:t>просмотра</a:t>
            </a:r>
            <a:r>
              <a:rPr lang="ru-RU" sz="2000" b="0" dirty="0"/>
              <a:t>, ввода и редактирования </a:t>
            </a:r>
            <a:endParaRPr lang="ru-RU" sz="2000" b="0" dirty="0" smtClean="0"/>
          </a:p>
          <a:p>
            <a:pPr>
              <a:defRPr/>
            </a:pPr>
            <a:r>
              <a:rPr lang="ru-RU" sz="2000" b="0" dirty="0" smtClean="0"/>
              <a:t>данных</a:t>
            </a:r>
            <a:r>
              <a:rPr lang="ru-RU" sz="2000" b="0" dirty="0"/>
              <a:t>,  </a:t>
            </a:r>
            <a:r>
              <a:rPr lang="ru-RU" sz="2000" b="0" dirty="0" smtClean="0"/>
              <a:t>организации пользовательского </a:t>
            </a:r>
            <a:r>
              <a:rPr lang="ru-RU" sz="2000" b="0" dirty="0"/>
              <a:t>интерфейса. </a:t>
            </a:r>
          </a:p>
          <a:p>
            <a:pPr>
              <a:defRPr/>
            </a:pPr>
            <a:r>
              <a:rPr lang="ru-RU" sz="2000" b="0" dirty="0"/>
              <a:t>Они могут содержать кнопки для выполнения различных </a:t>
            </a:r>
            <a:endParaRPr lang="ru-RU" sz="2000" b="0" dirty="0" smtClean="0"/>
          </a:p>
          <a:p>
            <a:pPr>
              <a:defRPr/>
            </a:pPr>
            <a:r>
              <a:rPr lang="ru-RU" sz="2000" b="0" dirty="0" smtClean="0"/>
              <a:t>команд</a:t>
            </a:r>
            <a:r>
              <a:rPr lang="ru-RU" sz="2000" b="0" dirty="0"/>
              <a:t>. </a:t>
            </a:r>
          </a:p>
        </p:txBody>
      </p:sp>
      <p:pic>
        <p:nvPicPr>
          <p:cNvPr id="29699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2"/>
          <a:stretch>
            <a:fillRect/>
          </a:stretch>
        </p:blipFill>
        <p:spPr bwMode="auto">
          <a:xfrm>
            <a:off x="820738" y="1595438"/>
            <a:ext cx="7394575" cy="507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300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266700" y="209550"/>
            <a:ext cx="8323263" cy="1244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Запросы</a:t>
            </a:r>
            <a:r>
              <a:rPr lang="ru-RU" sz="2000" i="1" dirty="0"/>
              <a:t> </a:t>
            </a:r>
            <a:r>
              <a:rPr lang="ru-RU" sz="2000" b="0" dirty="0"/>
              <a:t>предназначены для извлечения информации,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dirty="0"/>
              <a:t>х</a:t>
            </a:r>
            <a:r>
              <a:rPr lang="ru-RU" sz="2000" b="0" dirty="0" smtClean="0"/>
              <a:t>ранящейся в </a:t>
            </a:r>
            <a:r>
              <a:rPr lang="ru-RU" sz="2000" b="0" dirty="0"/>
              <a:t>одной или нескольких таблиц. </a:t>
            </a:r>
          </a:p>
          <a:p>
            <a:pPr algn="just">
              <a:defRPr/>
            </a:pPr>
            <a:r>
              <a:rPr lang="ru-RU" sz="2000" b="0" dirty="0"/>
              <a:t>С помощью запросов можно, задав ряд условий,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отфильтровать </a:t>
            </a:r>
            <a:r>
              <a:rPr lang="ru-RU" sz="2000" b="0" dirty="0"/>
              <a:t>и </a:t>
            </a:r>
            <a:r>
              <a:rPr lang="ru-RU" sz="2000" b="0" dirty="0" smtClean="0"/>
              <a:t>отобразить </a:t>
            </a:r>
            <a:r>
              <a:rPr lang="ru-RU" sz="2000" b="0" dirty="0"/>
              <a:t>только нужные записи.</a:t>
            </a:r>
          </a:p>
        </p:txBody>
      </p:sp>
      <p:pic>
        <p:nvPicPr>
          <p:cNvPr id="30723" name="Рисунок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3" b="-72"/>
          <a:stretch>
            <a:fillRect/>
          </a:stretch>
        </p:blipFill>
        <p:spPr bwMode="auto">
          <a:xfrm>
            <a:off x="889000" y="2116138"/>
            <a:ext cx="7191375" cy="454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25" name="Rectangle 6"/>
          <p:cNvSpPr>
            <a:spLocks noChangeArrowheads="1"/>
          </p:cNvSpPr>
          <p:nvPr/>
        </p:nvSpPr>
        <p:spPr bwMode="auto">
          <a:xfrm>
            <a:off x="1109663" y="1566863"/>
            <a:ext cx="7224712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200">
                <a:cs typeface="Times New Roman" pitchFamily="18" charset="0"/>
              </a:rPr>
              <a:t/>
            </a:r>
            <a:br>
              <a:rPr lang="ru-RU" sz="1200">
                <a:cs typeface="Times New Roman" pitchFamily="18" charset="0"/>
              </a:rPr>
            </a:br>
            <a:r>
              <a:rPr lang="ru-RU">
                <a:solidFill>
                  <a:srgbClr val="000000"/>
                </a:solidFill>
                <a:cs typeface="Times New Roman" pitchFamily="18" charset="0"/>
              </a:rPr>
              <a:t>Пример з</a:t>
            </a:r>
            <a:r>
              <a:rPr lang="ru-RU" sz="1600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апроса на выборку отчеств, начинающихся на букву «П»</a:t>
            </a:r>
            <a:endParaRPr lang="ru-RU" sz="2800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11152" y="209550"/>
            <a:ext cx="8323263" cy="1244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Запросы</a:t>
            </a:r>
            <a:r>
              <a:rPr lang="ru-RU" sz="2000" i="1" dirty="0"/>
              <a:t> </a:t>
            </a:r>
            <a:r>
              <a:rPr lang="ru-RU" sz="2000" b="0" dirty="0"/>
              <a:t>предназначены для извлечения информации,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dirty="0"/>
              <a:t>х</a:t>
            </a:r>
            <a:r>
              <a:rPr lang="ru-RU" sz="2000" b="0" dirty="0" smtClean="0"/>
              <a:t>ранящейся в </a:t>
            </a:r>
            <a:r>
              <a:rPr lang="ru-RU" sz="2000" b="0" dirty="0"/>
              <a:t>одной или нескольких таблиц. </a:t>
            </a:r>
          </a:p>
          <a:p>
            <a:pPr algn="just">
              <a:defRPr/>
            </a:pPr>
            <a:r>
              <a:rPr lang="ru-RU" sz="2000" b="0" dirty="0"/>
              <a:t>С помощью запросов можно, задав ряд условий,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отфильтровать </a:t>
            </a:r>
            <a:r>
              <a:rPr lang="ru-RU" sz="2000" b="0" dirty="0"/>
              <a:t>и </a:t>
            </a:r>
            <a:r>
              <a:rPr lang="ru-RU" sz="2000" b="0" dirty="0" smtClean="0"/>
              <a:t>отобразить </a:t>
            </a:r>
            <a:r>
              <a:rPr lang="ru-RU" sz="2000" b="0" dirty="0"/>
              <a:t>только нужные записи.</a:t>
            </a:r>
          </a:p>
        </p:txBody>
      </p:sp>
    </p:spTree>
    <p:extLst>
      <p:ext uri="{BB962C8B-B14F-4D97-AF65-F5344CB8AC3E}">
        <p14:creationId xmlns:p14="http://schemas.microsoft.com/office/powerpoint/2010/main" val="409243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252413" y="330200"/>
            <a:ext cx="8321675" cy="124301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Запросы</a:t>
            </a:r>
            <a:r>
              <a:rPr lang="ru-RU" sz="2000" i="1" dirty="0"/>
              <a:t> </a:t>
            </a:r>
            <a:r>
              <a:rPr lang="ru-RU" sz="2000" b="0" dirty="0"/>
              <a:t>предназначены для извлечения информации,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dirty="0"/>
              <a:t>х</a:t>
            </a:r>
            <a:r>
              <a:rPr lang="ru-RU" sz="2000" b="0" dirty="0" smtClean="0"/>
              <a:t>ранящейся в </a:t>
            </a:r>
            <a:r>
              <a:rPr lang="ru-RU" sz="2000" b="0" dirty="0"/>
              <a:t>одной или нескольких таблиц. </a:t>
            </a:r>
          </a:p>
          <a:p>
            <a:pPr algn="just">
              <a:defRPr/>
            </a:pPr>
            <a:r>
              <a:rPr lang="ru-RU" sz="2000" b="0" dirty="0"/>
              <a:t>С помощью запросов можно, задав ряд условий,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отфильтровать </a:t>
            </a:r>
            <a:r>
              <a:rPr lang="ru-RU" sz="2000" b="0" dirty="0"/>
              <a:t>и </a:t>
            </a:r>
            <a:r>
              <a:rPr lang="ru-RU" sz="2000" b="0" dirty="0" smtClean="0"/>
              <a:t>отобразить </a:t>
            </a:r>
            <a:r>
              <a:rPr lang="ru-RU" sz="2000" b="0" dirty="0"/>
              <a:t>только нужные записи.</a:t>
            </a:r>
          </a:p>
        </p:txBody>
      </p:sp>
      <p:pic>
        <p:nvPicPr>
          <p:cNvPr id="31747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6" b="314"/>
          <a:stretch>
            <a:fillRect/>
          </a:stretch>
        </p:blipFill>
        <p:spPr bwMode="auto">
          <a:xfrm>
            <a:off x="1239838" y="2614613"/>
            <a:ext cx="6615112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70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79388" y="330200"/>
            <a:ext cx="8893175" cy="124301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Отчеты</a:t>
            </a:r>
            <a:r>
              <a:rPr lang="ru-RU" sz="2000" i="1" dirty="0"/>
              <a:t> </a:t>
            </a:r>
            <a:r>
              <a:rPr lang="ru-RU" sz="2000" b="0" dirty="0"/>
              <a:t>служат для представления и печати информации,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хранящейся в </a:t>
            </a:r>
            <a:r>
              <a:rPr lang="ru-RU" sz="2000" b="0" dirty="0"/>
              <a:t>таблицах и формируемой запросами базы данных</a:t>
            </a:r>
            <a:r>
              <a:rPr lang="ru-RU" sz="2000" b="0" dirty="0" smtClean="0"/>
              <a:t>.</a:t>
            </a:r>
          </a:p>
          <a:p>
            <a:pPr algn="just">
              <a:defRPr/>
            </a:pPr>
            <a:r>
              <a:rPr lang="ru-RU" sz="2000" b="0" dirty="0" smtClean="0"/>
              <a:t> </a:t>
            </a:r>
            <a:r>
              <a:rPr lang="ru-RU" sz="2000" b="0" dirty="0"/>
              <a:t>С помощью </a:t>
            </a:r>
            <a:r>
              <a:rPr lang="ru-RU" sz="2000" b="0" dirty="0" smtClean="0"/>
              <a:t>отчетов  </a:t>
            </a:r>
            <a:r>
              <a:rPr lang="ru-RU" sz="2000" b="0" dirty="0"/>
              <a:t>можно просматривать и печатать нужные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сведения </a:t>
            </a:r>
            <a:r>
              <a:rPr lang="ru-RU" sz="2000" b="0" dirty="0"/>
              <a:t>в виде </a:t>
            </a:r>
            <a:r>
              <a:rPr lang="ru-RU" sz="2000" b="0" dirty="0" smtClean="0"/>
              <a:t>документов  </a:t>
            </a:r>
            <a:r>
              <a:rPr lang="ru-RU" sz="2000" b="0" dirty="0"/>
              <a:t>установленного образца.</a:t>
            </a:r>
          </a:p>
        </p:txBody>
      </p:sp>
      <p:pic>
        <p:nvPicPr>
          <p:cNvPr id="32771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" b="35"/>
          <a:stretch>
            <a:fillRect/>
          </a:stretch>
        </p:blipFill>
        <p:spPr bwMode="auto">
          <a:xfrm>
            <a:off x="71438" y="2414588"/>
            <a:ext cx="8934450" cy="344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656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179388" y="330200"/>
            <a:ext cx="8893175" cy="26225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Макросы – </a:t>
            </a:r>
            <a:r>
              <a:rPr lang="ru-RU" sz="2000" b="0" dirty="0"/>
              <a:t>это программы, составленные из макрокоманд.</a:t>
            </a:r>
          </a:p>
          <a:p>
            <a:pPr>
              <a:defRPr/>
            </a:pPr>
            <a:r>
              <a:rPr lang="ru-RU" sz="2000" b="0" dirty="0"/>
              <a:t>Набор макрокоманд </a:t>
            </a:r>
            <a:r>
              <a:rPr lang="en-US" sz="2000" b="0" dirty="0"/>
              <a:t>Access</a:t>
            </a:r>
            <a:r>
              <a:rPr lang="ru-RU" sz="2000" b="0" dirty="0"/>
              <a:t> представляет собой упрощенный </a:t>
            </a:r>
            <a:endParaRPr lang="ru-RU" sz="2000" b="0" dirty="0" smtClean="0"/>
          </a:p>
          <a:p>
            <a:pPr>
              <a:defRPr/>
            </a:pPr>
            <a:r>
              <a:rPr lang="ru-RU" sz="2000" b="0" dirty="0" smtClean="0"/>
              <a:t>язык программирования </a:t>
            </a:r>
            <a:r>
              <a:rPr lang="ru-RU" sz="2000" b="0" dirty="0"/>
              <a:t>и содержит несколько десятков команд. </a:t>
            </a:r>
          </a:p>
          <a:p>
            <a:pPr>
              <a:defRPr/>
            </a:pPr>
            <a:r>
              <a:rPr lang="ru-RU" sz="2000" b="0" dirty="0"/>
              <a:t>Каждая макрокоманда задает  определенное действие над </a:t>
            </a:r>
            <a:endParaRPr lang="ru-RU" sz="2000" b="0" dirty="0" smtClean="0"/>
          </a:p>
          <a:p>
            <a:pPr>
              <a:defRPr/>
            </a:pPr>
            <a:r>
              <a:rPr lang="ru-RU" sz="2000" b="0" dirty="0" smtClean="0"/>
              <a:t>каким-либо объектом </a:t>
            </a:r>
            <a:r>
              <a:rPr lang="ru-RU" sz="2000" b="0" dirty="0"/>
              <a:t>базы данных. Макросы чаще всего  </a:t>
            </a:r>
            <a:endParaRPr lang="ru-RU" sz="2000" b="0" dirty="0" smtClean="0"/>
          </a:p>
          <a:p>
            <a:pPr>
              <a:defRPr/>
            </a:pPr>
            <a:r>
              <a:rPr lang="ru-RU" sz="2000" b="0" dirty="0" smtClean="0"/>
              <a:t>запускаются </a:t>
            </a:r>
            <a:r>
              <a:rPr lang="ru-RU" sz="2000" b="0" dirty="0"/>
              <a:t>при </a:t>
            </a:r>
            <a:r>
              <a:rPr lang="ru-RU" sz="2000" b="0" dirty="0" smtClean="0"/>
              <a:t>наступлении </a:t>
            </a:r>
            <a:r>
              <a:rPr lang="ru-RU" sz="2000" b="0" dirty="0"/>
              <a:t>определенных событий. </a:t>
            </a:r>
            <a:endParaRPr lang="ru-RU" sz="2000" b="0" dirty="0" smtClean="0"/>
          </a:p>
          <a:p>
            <a:pPr>
              <a:defRPr/>
            </a:pPr>
            <a:r>
              <a:rPr lang="ru-RU" sz="2000" b="0" dirty="0" smtClean="0"/>
              <a:t> </a:t>
            </a:r>
            <a:r>
              <a:rPr lang="ru-RU" sz="2000" b="0" dirty="0"/>
              <a:t>Например, когда </a:t>
            </a:r>
            <a:r>
              <a:rPr lang="ru-RU" sz="2000" b="0" dirty="0" err="1" smtClean="0"/>
              <a:t>открываетсяпустой</a:t>
            </a:r>
            <a:r>
              <a:rPr lang="ru-RU" sz="2000" b="0" dirty="0" smtClean="0"/>
              <a:t> </a:t>
            </a:r>
            <a:r>
              <a:rPr lang="ru-RU" sz="2000" b="0" dirty="0"/>
              <a:t>отчет.</a:t>
            </a:r>
          </a:p>
        </p:txBody>
      </p:sp>
      <p:sp>
        <p:nvSpPr>
          <p:cNvPr id="4" name="AutoShape 11"/>
          <p:cNvSpPr>
            <a:spLocks noChangeArrowheads="1"/>
          </p:cNvSpPr>
          <p:nvPr/>
        </p:nvSpPr>
        <p:spPr bwMode="auto">
          <a:xfrm>
            <a:off x="0" y="3327400"/>
            <a:ext cx="8891588" cy="1874838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ru-RU" sz="2000" i="1" dirty="0"/>
              <a:t>Модули </a:t>
            </a:r>
            <a:r>
              <a:rPr lang="ru-RU" sz="2000" dirty="0"/>
              <a:t>(</a:t>
            </a:r>
            <a:r>
              <a:rPr lang="ru-RU" sz="2000" dirty="0" err="1"/>
              <a:t>модули</a:t>
            </a:r>
            <a:r>
              <a:rPr lang="ru-RU" sz="2000" dirty="0"/>
              <a:t>  </a:t>
            </a:r>
            <a:r>
              <a:rPr lang="en-US" sz="2000" dirty="0"/>
              <a:t>VBA</a:t>
            </a:r>
            <a:r>
              <a:rPr lang="ru-RU" sz="2000" b="0" dirty="0"/>
              <a:t>), как и макросы, являются программами. </a:t>
            </a:r>
          </a:p>
          <a:p>
            <a:pPr>
              <a:defRPr/>
            </a:pPr>
            <a:r>
              <a:rPr lang="ru-RU" sz="2000" b="0" dirty="0"/>
              <a:t>Они пишутся на языке программирования </a:t>
            </a:r>
            <a:r>
              <a:rPr lang="en-US" sz="2000" b="0" dirty="0" err="1"/>
              <a:t>Visua</a:t>
            </a:r>
            <a:r>
              <a:rPr lang="ru-RU" sz="2000" b="0" dirty="0"/>
              <a:t> </a:t>
            </a:r>
            <a:r>
              <a:rPr lang="en-US" sz="2000" b="0" dirty="0" err="1"/>
              <a:t>lBasic</a:t>
            </a:r>
            <a:r>
              <a:rPr lang="ru-RU" sz="2000" b="0" dirty="0"/>
              <a:t> для </a:t>
            </a:r>
            <a:endParaRPr lang="ru-RU" sz="2000" b="0" dirty="0" smtClean="0"/>
          </a:p>
          <a:p>
            <a:pPr>
              <a:defRPr/>
            </a:pPr>
            <a:r>
              <a:rPr lang="ru-RU" sz="2000" b="0" dirty="0" smtClean="0"/>
              <a:t>Приложения (</a:t>
            </a:r>
            <a:r>
              <a:rPr lang="en-US" sz="2000" b="0" dirty="0"/>
              <a:t>VBA</a:t>
            </a:r>
            <a:r>
              <a:rPr lang="ru-RU" sz="2000" b="0" dirty="0"/>
              <a:t>).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4826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" b="171"/>
          <a:stretch>
            <a:fillRect/>
          </a:stretch>
        </p:blipFill>
        <p:spPr bwMode="auto">
          <a:xfrm>
            <a:off x="842963" y="798513"/>
            <a:ext cx="7146925" cy="422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72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 dirty="0"/>
              <a:t>Табличные БД</a:t>
            </a:r>
          </a:p>
        </p:txBody>
      </p:sp>
      <p:sp>
        <p:nvSpPr>
          <p:cNvPr id="281604" name="Rectangle 4"/>
          <p:cNvSpPr>
            <a:spLocks noChangeArrowheads="1"/>
          </p:cNvSpPr>
          <p:nvPr/>
        </p:nvSpPr>
        <p:spPr bwMode="auto">
          <a:xfrm>
            <a:off x="398463" y="895350"/>
            <a:ext cx="8308975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263525" indent="-263525">
              <a:spcBef>
                <a:spcPct val="20000"/>
              </a:spcBef>
              <a:buFontTx/>
              <a:buAutoNum type="arabicPeriod"/>
            </a:pPr>
            <a:r>
              <a:rPr lang="ru-RU"/>
              <a:t>Количество полей определяется разработчиком</a:t>
            </a:r>
            <a:r>
              <a:rPr lang="ru-RU" b="0"/>
              <a:t> и не может изменяться пользователем.</a:t>
            </a:r>
          </a:p>
          <a:p>
            <a:pPr marL="263525" indent="-263525">
              <a:spcBef>
                <a:spcPct val="20000"/>
              </a:spcBef>
              <a:buFontTx/>
              <a:buAutoNum type="arabicPeriod"/>
            </a:pPr>
            <a:r>
              <a:rPr lang="ru-RU"/>
              <a:t>Любое поле должно иметь уникальное имя</a:t>
            </a:r>
            <a:r>
              <a:rPr lang="ru-RU" b="0"/>
              <a:t>.</a:t>
            </a:r>
          </a:p>
          <a:p>
            <a:pPr marL="263525" indent="-263525">
              <a:spcBef>
                <a:spcPct val="50000"/>
              </a:spcBef>
              <a:buFontTx/>
              <a:buAutoNum type="arabicPeriod"/>
            </a:pPr>
            <a:r>
              <a:rPr lang="ru-RU"/>
              <a:t>Поля могут иметь различный тип</a:t>
            </a:r>
            <a:r>
              <a:rPr lang="ru-RU" b="0"/>
              <a:t>: </a:t>
            </a:r>
          </a:p>
          <a:p>
            <a:pPr marL="715963" lvl="1" indent="-177800">
              <a:spcBef>
                <a:spcPct val="20000"/>
              </a:spcBef>
              <a:buFontTx/>
              <a:buChar char="•"/>
            </a:pPr>
            <a:r>
              <a:rPr lang="ru-RU" b="0"/>
              <a:t>строка символов (длиной до 255 символов) </a:t>
            </a:r>
          </a:p>
          <a:p>
            <a:pPr marL="715963" lvl="1" indent="-177800">
              <a:spcBef>
                <a:spcPct val="20000"/>
              </a:spcBef>
              <a:buFontTx/>
              <a:buChar char="•"/>
            </a:pPr>
            <a:r>
              <a:rPr lang="ru-RU" b="0"/>
              <a:t>вещественное число (с дробной частью) </a:t>
            </a:r>
          </a:p>
          <a:p>
            <a:pPr marL="715963" lvl="1" indent="-177800">
              <a:spcBef>
                <a:spcPct val="20000"/>
              </a:spcBef>
              <a:buFontTx/>
              <a:buChar char="•"/>
            </a:pPr>
            <a:r>
              <a:rPr lang="ru-RU" b="0"/>
              <a:t>целое число </a:t>
            </a:r>
          </a:p>
          <a:p>
            <a:pPr marL="715963" lvl="1" indent="-177800">
              <a:spcBef>
                <a:spcPct val="20000"/>
              </a:spcBef>
              <a:buFontTx/>
              <a:buChar char="•"/>
            </a:pPr>
            <a:r>
              <a:rPr lang="ru-RU" b="0"/>
              <a:t>денежная сумма </a:t>
            </a:r>
          </a:p>
          <a:p>
            <a:pPr marL="715963" lvl="1" indent="-177800">
              <a:spcBef>
                <a:spcPct val="20000"/>
              </a:spcBef>
              <a:buFontTx/>
              <a:buChar char="•"/>
            </a:pPr>
            <a:r>
              <a:rPr lang="ru-RU" b="0"/>
              <a:t>дата, время, дата и время </a:t>
            </a:r>
          </a:p>
          <a:p>
            <a:pPr marL="715963" lvl="1" indent="-177800">
              <a:spcBef>
                <a:spcPct val="20000"/>
              </a:spcBef>
              <a:buFontTx/>
              <a:buChar char="•"/>
            </a:pPr>
            <a:r>
              <a:rPr lang="ru-RU" b="0"/>
              <a:t>логическое поле (истина или ложь, да или нет) </a:t>
            </a:r>
          </a:p>
          <a:p>
            <a:pPr marL="715963" lvl="1" indent="-177800">
              <a:spcBef>
                <a:spcPct val="20000"/>
              </a:spcBef>
              <a:buFontTx/>
              <a:buChar char="•"/>
            </a:pPr>
            <a:r>
              <a:rPr lang="ru-RU" b="0"/>
              <a:t>многострочный текст (МЕМО)</a:t>
            </a:r>
          </a:p>
          <a:p>
            <a:pPr marL="715963" lvl="1" indent="-177800">
              <a:spcBef>
                <a:spcPct val="20000"/>
              </a:spcBef>
              <a:buFontTx/>
              <a:buChar char="•"/>
            </a:pPr>
            <a:r>
              <a:rPr lang="ru-RU" b="0"/>
              <a:t>рисунок, звук или другой объект (объект </a:t>
            </a:r>
            <a:r>
              <a:rPr lang="en-US" b="0"/>
              <a:t>OLE</a:t>
            </a:r>
            <a:r>
              <a:rPr lang="ru-RU" b="0"/>
              <a:t>)</a:t>
            </a:r>
          </a:p>
          <a:p>
            <a:pPr marL="263525" indent="-263525">
              <a:spcBef>
                <a:spcPct val="50000"/>
              </a:spcBef>
              <a:buFontTx/>
              <a:buAutoNum type="arabicPeriod"/>
            </a:pPr>
            <a:r>
              <a:rPr lang="ru-RU"/>
              <a:t>Поля могут быть обязательными для заполнения или нет.</a:t>
            </a:r>
          </a:p>
          <a:p>
            <a:pPr marL="263525" indent="-263525">
              <a:spcBef>
                <a:spcPct val="50000"/>
              </a:spcBef>
              <a:buFontTx/>
              <a:buAutoNum type="arabicPeriod"/>
            </a:pPr>
            <a:r>
              <a:rPr lang="ru-RU"/>
              <a:t>Таблица может содержать сколько угодно записей</a:t>
            </a:r>
            <a:r>
              <a:rPr lang="ru-RU" b="0"/>
              <a:t> (это количество ограничено только объемом диска); записи можно добавлять, удалять, редактировать, сортировать, искать. </a:t>
            </a:r>
          </a:p>
        </p:txBody>
      </p:sp>
    </p:spTree>
    <p:extLst>
      <p:ext uri="{BB962C8B-B14F-4D97-AF65-F5344CB8AC3E}">
        <p14:creationId xmlns:p14="http://schemas.microsoft.com/office/powerpoint/2010/main" val="14899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1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1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1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1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81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1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81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81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1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81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81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8160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8160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/>
              <a:t>Ключевое поле (ключ таблицы)</a:t>
            </a:r>
          </a:p>
        </p:txBody>
      </p:sp>
      <p:sp>
        <p:nvSpPr>
          <p:cNvPr id="283652" name="Rectangle 4"/>
          <p:cNvSpPr>
            <a:spLocks noChangeArrowheads="1"/>
          </p:cNvSpPr>
          <p:nvPr/>
        </p:nvSpPr>
        <p:spPr bwMode="auto">
          <a:xfrm>
            <a:off x="398463" y="895350"/>
            <a:ext cx="8308975" cy="171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263525" indent="-263525">
              <a:spcBef>
                <a:spcPct val="20000"/>
              </a:spcBef>
            </a:pPr>
            <a:r>
              <a:rPr lang="ru-RU" sz="2400" dirty="0">
                <a:solidFill>
                  <a:schemeClr val="accent2"/>
                </a:solidFill>
              </a:rPr>
              <a:t>Ключевое поле (ключ)</a:t>
            </a:r>
            <a:r>
              <a:rPr lang="ru-RU" sz="2400" b="0" dirty="0"/>
              <a:t> – это поле (или комбинация полей), которое однозначно определяет запись.</a:t>
            </a:r>
            <a:endParaRPr lang="en-US" sz="2400" b="0" dirty="0"/>
          </a:p>
          <a:p>
            <a:pPr marL="263525" indent="-263525">
              <a:spcBef>
                <a:spcPct val="20000"/>
              </a:spcBef>
            </a:pPr>
            <a:r>
              <a:rPr lang="en-US" sz="2400" b="0" dirty="0"/>
              <a:t>   </a:t>
            </a:r>
            <a:r>
              <a:rPr lang="ru-RU" sz="2400" b="0" dirty="0"/>
              <a:t>В таблице не может быть двух записей с одинаковым значением ключа.</a:t>
            </a:r>
          </a:p>
        </p:txBody>
      </p:sp>
      <p:sp>
        <p:nvSpPr>
          <p:cNvPr id="283653" name="Rectangle 5"/>
          <p:cNvSpPr>
            <a:spLocks noChangeArrowheads="1"/>
          </p:cNvSpPr>
          <p:nvPr/>
        </p:nvSpPr>
        <p:spPr bwMode="auto">
          <a:xfrm>
            <a:off x="331788" y="2852937"/>
            <a:ext cx="8529637" cy="3338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2400" dirty="0">
                <a:solidFill>
                  <a:schemeClr val="accent2"/>
                </a:solidFill>
              </a:rPr>
              <a:t>Могут ли эти данные быть ключом?</a:t>
            </a:r>
            <a:endParaRPr lang="en-US" sz="2400" dirty="0">
              <a:solidFill>
                <a:schemeClr val="accent2"/>
              </a:solidFill>
            </a:endParaRP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/>
              <a:t>фамилия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/>
              <a:t>имя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/>
              <a:t>номер паспорта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/>
              <a:t>номер дома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/>
              <a:t>регистрационный номер автомобиля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/>
              <a:t>город проживания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/>
              <a:t>дата выполнения работы</a:t>
            </a:r>
          </a:p>
          <a:p>
            <a:pPr marL="452438" lvl="1" indent="-273050">
              <a:spcBef>
                <a:spcPct val="20000"/>
              </a:spcBef>
              <a:buFontTx/>
              <a:buChar char="•"/>
            </a:pPr>
            <a:r>
              <a:rPr lang="ru-RU" sz="2400" b="0" dirty="0"/>
              <a:t>марка стиральной машины</a:t>
            </a:r>
          </a:p>
        </p:txBody>
      </p:sp>
      <p:sp>
        <p:nvSpPr>
          <p:cNvPr id="283654" name="Line 6"/>
          <p:cNvSpPr>
            <a:spLocks noChangeShapeType="1"/>
          </p:cNvSpPr>
          <p:nvPr/>
        </p:nvSpPr>
        <p:spPr bwMode="auto">
          <a:xfrm>
            <a:off x="793750" y="3327400"/>
            <a:ext cx="15192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3655" name="Line 7"/>
          <p:cNvSpPr>
            <a:spLocks noChangeShapeType="1"/>
          </p:cNvSpPr>
          <p:nvPr/>
        </p:nvSpPr>
        <p:spPr bwMode="auto">
          <a:xfrm>
            <a:off x="815975" y="3746500"/>
            <a:ext cx="69373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3656" name="Line 8"/>
          <p:cNvSpPr>
            <a:spLocks noChangeShapeType="1"/>
          </p:cNvSpPr>
          <p:nvPr/>
        </p:nvSpPr>
        <p:spPr bwMode="auto">
          <a:xfrm>
            <a:off x="849313" y="4638675"/>
            <a:ext cx="18272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3657" name="Line 9"/>
          <p:cNvSpPr>
            <a:spLocks noChangeShapeType="1"/>
          </p:cNvSpPr>
          <p:nvPr/>
        </p:nvSpPr>
        <p:spPr bwMode="auto">
          <a:xfrm>
            <a:off x="827088" y="5519738"/>
            <a:ext cx="27082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3658" name="Line 10"/>
          <p:cNvSpPr>
            <a:spLocks noChangeShapeType="1"/>
          </p:cNvSpPr>
          <p:nvPr/>
        </p:nvSpPr>
        <p:spPr bwMode="auto">
          <a:xfrm>
            <a:off x="804863" y="5969000"/>
            <a:ext cx="373221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3659" name="Oval 11"/>
          <p:cNvSpPr>
            <a:spLocks noChangeArrowheads="1"/>
          </p:cNvSpPr>
          <p:nvPr/>
        </p:nvSpPr>
        <p:spPr bwMode="auto">
          <a:xfrm>
            <a:off x="7619478" y="4077073"/>
            <a:ext cx="624929" cy="754484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 type="none" w="med" len="lg"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?</a:t>
            </a:r>
            <a:endParaRPr lang="ru-RU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15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3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3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36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3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836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83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36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836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83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36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836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83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836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83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836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83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2" grpId="0"/>
      <p:bldP spid="283653" grpId="0" build="p" bldLvl="2"/>
      <p:bldP spid="283654" grpId="0" animBg="1"/>
      <p:bldP spid="283655" grpId="0" animBg="1"/>
      <p:bldP spid="283656" grpId="0" animBg="1"/>
      <p:bldP spid="283657" grpId="0" animBg="1"/>
      <p:bldP spid="283658" grpId="0" animBg="1"/>
      <p:bldP spid="2836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Следует четко различать БД, которые представляют собой структурированные и упорядоченные особым образом данные, и СУБД  -  программы, управляющие обработкой и хранением данных.</a:t>
            </a:r>
          </a:p>
          <a:p>
            <a:r>
              <a:rPr lang="ru-RU" dirty="0"/>
              <a:t>В настоящее время специалистами разработаны около сотни разных СУБД.  Все они могут быть разделены на две большие группы: </a:t>
            </a:r>
            <a:r>
              <a:rPr lang="ru-RU" i="1" dirty="0"/>
              <a:t>настольные и серверные. </a:t>
            </a:r>
            <a:endParaRPr lang="ru-RU" dirty="0"/>
          </a:p>
          <a:p>
            <a:r>
              <a:rPr lang="ru-RU" dirty="0"/>
              <a:t>Настольные СУБД ориентированы на обслуживание одного пользователя, работающего на определенном компьютере с базами данных в каждый реальный момент времени. К настольным СУБД относятся: </a:t>
            </a:r>
            <a:r>
              <a:rPr lang="en-US" dirty="0"/>
              <a:t>Microsoft Access</a:t>
            </a:r>
            <a:r>
              <a:rPr lang="ru-RU" dirty="0"/>
              <a:t>, </a:t>
            </a:r>
            <a:r>
              <a:rPr lang="en-US" dirty="0"/>
              <a:t>Paradox</a:t>
            </a:r>
            <a:r>
              <a:rPr lang="ru-RU" dirty="0"/>
              <a:t>, </a:t>
            </a:r>
            <a:r>
              <a:rPr lang="en-US" dirty="0"/>
              <a:t>dBase</a:t>
            </a:r>
            <a:r>
              <a:rPr lang="ru-RU" dirty="0"/>
              <a:t>.</a:t>
            </a:r>
          </a:p>
          <a:p>
            <a:r>
              <a:rPr lang="ru-RU" dirty="0"/>
              <a:t> Серверные СУБД используют принцип централизованного хранения и обработки данных, который  основан на архитектуре «клиент-сервер». </a:t>
            </a:r>
            <a:endParaRPr lang="ru-RU" dirty="0" smtClean="0"/>
          </a:p>
          <a:p>
            <a:r>
              <a:rPr lang="ru-RU" dirty="0" smtClean="0"/>
              <a:t>Мы </a:t>
            </a:r>
            <a:r>
              <a:rPr lang="ru-RU" dirty="0"/>
              <a:t>будем рассматривать СУБД </a:t>
            </a:r>
            <a:r>
              <a:rPr lang="en-US" dirty="0"/>
              <a:t>Microsoft Access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6167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 dirty="0"/>
              <a:t>Связи между таблицами</a:t>
            </a:r>
          </a:p>
        </p:txBody>
      </p:sp>
      <p:sp>
        <p:nvSpPr>
          <p:cNvPr id="293892" name="Rectangle 4"/>
          <p:cNvSpPr>
            <a:spLocks noChangeArrowheads="1"/>
          </p:cNvSpPr>
          <p:nvPr/>
        </p:nvSpPr>
        <p:spPr bwMode="auto">
          <a:xfrm>
            <a:off x="384175" y="881063"/>
            <a:ext cx="8480425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Один к одному («1-1») </a:t>
            </a:r>
            <a:r>
              <a:rPr lang="ru-RU" sz="2000" b="0"/>
              <a:t>– одной записи в первой таблице соответствует ровно одна записи во второй.</a:t>
            </a:r>
            <a:br>
              <a:rPr lang="ru-RU" sz="2000" b="0"/>
            </a:br>
            <a:r>
              <a:rPr lang="ru-RU" sz="2000" b="0"/>
              <a:t>Применение: выделение часто используемых данных.</a:t>
            </a:r>
          </a:p>
        </p:txBody>
      </p:sp>
      <p:graphicFrame>
        <p:nvGraphicFramePr>
          <p:cNvPr id="294045" name="Group 157"/>
          <p:cNvGraphicFramePr>
            <a:graphicFrameLocks noGrp="1"/>
          </p:cNvGraphicFramePr>
          <p:nvPr/>
        </p:nvGraphicFramePr>
        <p:xfrm>
          <a:off x="538163" y="2239963"/>
          <a:ext cx="2797175" cy="1219200"/>
        </p:xfrm>
        <a:graphic>
          <a:graphicData uri="http://schemas.openxmlformats.org/drawingml/2006/table">
            <a:tbl>
              <a:tblPr/>
              <a:tblGrid>
                <a:gridCol w="549275"/>
                <a:gridCol w="1096962"/>
                <a:gridCol w="1150938"/>
              </a:tblGrid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Фамилия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Иванов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Кузьма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Петров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Василий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4050" name="Group 162"/>
          <p:cNvGraphicFramePr>
            <a:graphicFrameLocks noGrp="1"/>
          </p:cNvGraphicFramePr>
          <p:nvPr/>
        </p:nvGraphicFramePr>
        <p:xfrm>
          <a:off x="3827463" y="2238375"/>
          <a:ext cx="5011737" cy="1219200"/>
        </p:xfrm>
        <a:graphic>
          <a:graphicData uri="http://schemas.openxmlformats.org/drawingml/2006/table">
            <a:tbl>
              <a:tblPr/>
              <a:tblGrid>
                <a:gridCol w="590550"/>
                <a:gridCol w="1462087"/>
                <a:gridCol w="2959100"/>
              </a:tblGrid>
              <a:tr h="209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Год рождения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Адрес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Суворовский, д.20, кв.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Кирочная ул., д. 30, кв 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4051" name="Freeform 163"/>
          <p:cNvSpPr>
            <a:spLocks/>
          </p:cNvSpPr>
          <p:nvPr/>
        </p:nvSpPr>
        <p:spPr bwMode="auto">
          <a:xfrm>
            <a:off x="701675" y="1920875"/>
            <a:ext cx="3543300" cy="323850"/>
          </a:xfrm>
          <a:custGeom>
            <a:avLst/>
            <a:gdLst>
              <a:gd name="T0" fmla="*/ 2147483647 w 2232"/>
              <a:gd name="T1" fmla="*/ 2147483647 h 204"/>
              <a:gd name="T2" fmla="*/ 2147483647 w 2232"/>
              <a:gd name="T3" fmla="*/ 2147483647 h 204"/>
              <a:gd name="T4" fmla="*/ 2147483647 w 2232"/>
              <a:gd name="T5" fmla="*/ 2147483647 h 204"/>
              <a:gd name="T6" fmla="*/ 2147483647 w 2232"/>
              <a:gd name="T7" fmla="*/ 2147483647 h 204"/>
              <a:gd name="T8" fmla="*/ 0 60000 65536"/>
              <a:gd name="T9" fmla="*/ 0 60000 65536"/>
              <a:gd name="T10" fmla="*/ 0 60000 65536"/>
              <a:gd name="T11" fmla="*/ 0 60000 65536"/>
              <a:gd name="T12" fmla="*/ 0 w 2232"/>
              <a:gd name="T13" fmla="*/ 0 h 204"/>
              <a:gd name="T14" fmla="*/ 2232 w 2232"/>
              <a:gd name="T15" fmla="*/ 204 h 2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32" h="204">
                <a:moveTo>
                  <a:pt x="67" y="204"/>
                </a:moveTo>
                <a:cubicBezTo>
                  <a:pt x="107" y="175"/>
                  <a:pt x="0" y="56"/>
                  <a:pt x="309" y="28"/>
                </a:cubicBezTo>
                <a:cubicBezTo>
                  <a:pt x="618" y="0"/>
                  <a:pt x="1614" y="5"/>
                  <a:pt x="1923" y="34"/>
                </a:cubicBezTo>
                <a:cubicBezTo>
                  <a:pt x="2232" y="63"/>
                  <a:pt x="2113" y="169"/>
                  <a:pt x="2163" y="20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4052" name="Rectangle 164"/>
          <p:cNvSpPr>
            <a:spLocks noChangeArrowheads="1"/>
          </p:cNvSpPr>
          <p:nvPr/>
        </p:nvSpPr>
        <p:spPr bwMode="auto">
          <a:xfrm>
            <a:off x="488950" y="1917700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>
                <a:solidFill>
                  <a:srgbClr val="4040C0"/>
                </a:solidFill>
              </a:rPr>
              <a:t>1</a:t>
            </a:r>
          </a:p>
        </p:txBody>
      </p:sp>
      <p:sp>
        <p:nvSpPr>
          <p:cNvPr id="294053" name="Rectangle 165"/>
          <p:cNvSpPr>
            <a:spLocks noChangeArrowheads="1"/>
          </p:cNvSpPr>
          <p:nvPr/>
        </p:nvSpPr>
        <p:spPr bwMode="auto">
          <a:xfrm>
            <a:off x="4095750" y="1924050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>
                <a:solidFill>
                  <a:srgbClr val="4040C0"/>
                </a:solidFill>
              </a:rPr>
              <a:t>1</a:t>
            </a:r>
          </a:p>
        </p:txBody>
      </p:sp>
      <p:sp>
        <p:nvSpPr>
          <p:cNvPr id="294054" name="Rectangle 166"/>
          <p:cNvSpPr>
            <a:spLocks noChangeArrowheads="1"/>
          </p:cNvSpPr>
          <p:nvPr/>
        </p:nvSpPr>
        <p:spPr bwMode="auto">
          <a:xfrm>
            <a:off x="346075" y="3614738"/>
            <a:ext cx="848042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Один ко многим («1- </a:t>
            </a:r>
            <a:r>
              <a:rPr lang="ru-RU" sz="2400">
                <a:solidFill>
                  <a:schemeClr val="accent2"/>
                </a:solidFill>
                <a:sym typeface="Symbol" pitchFamily="18" charset="2"/>
              </a:rPr>
              <a:t></a:t>
            </a:r>
            <a:r>
              <a:rPr lang="ru-RU" sz="2000">
                <a:solidFill>
                  <a:schemeClr val="accent2"/>
                </a:solidFill>
              </a:rPr>
              <a:t>») </a:t>
            </a:r>
            <a:r>
              <a:rPr lang="ru-RU" sz="2000" b="0"/>
              <a:t>– одной записи в первой таблице соответствует сколько угодно записей во второй.</a:t>
            </a:r>
          </a:p>
        </p:txBody>
      </p:sp>
      <p:graphicFrame>
        <p:nvGraphicFramePr>
          <p:cNvPr id="294077" name="Group 189"/>
          <p:cNvGraphicFramePr>
            <a:graphicFrameLocks noGrp="1"/>
          </p:cNvGraphicFramePr>
          <p:nvPr/>
        </p:nvGraphicFramePr>
        <p:xfrm>
          <a:off x="1489075" y="4849813"/>
          <a:ext cx="1646238" cy="1219200"/>
        </p:xfrm>
        <a:graphic>
          <a:graphicData uri="http://schemas.openxmlformats.org/drawingml/2006/table">
            <a:tbl>
              <a:tblPr/>
              <a:tblGrid>
                <a:gridCol w="549275"/>
                <a:gridCol w="1096963"/>
              </a:tblGrid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Монитор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Винчестер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4115" name="Group 227"/>
          <p:cNvGraphicFramePr>
            <a:graphicFrameLocks noGrp="1"/>
          </p:cNvGraphicFramePr>
          <p:nvPr/>
        </p:nvGraphicFramePr>
        <p:xfrm>
          <a:off x="4694238" y="4849813"/>
          <a:ext cx="2709862" cy="1260476"/>
        </p:xfrm>
        <a:graphic>
          <a:graphicData uri="http://schemas.openxmlformats.org/drawingml/2006/table">
            <a:tbl>
              <a:tblPr/>
              <a:tblGrid>
                <a:gridCol w="622300"/>
                <a:gridCol w="1347787"/>
                <a:gridCol w="739775"/>
              </a:tblGrid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товара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Цена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11 999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4117" name="Freeform 229"/>
          <p:cNvSpPr>
            <a:spLocks/>
          </p:cNvSpPr>
          <p:nvPr/>
        </p:nvSpPr>
        <p:spPr bwMode="auto">
          <a:xfrm>
            <a:off x="1738313" y="4559300"/>
            <a:ext cx="4281487" cy="293688"/>
          </a:xfrm>
          <a:custGeom>
            <a:avLst/>
            <a:gdLst>
              <a:gd name="T0" fmla="*/ 2147483647 w 2697"/>
              <a:gd name="T1" fmla="*/ 2147483647 h 244"/>
              <a:gd name="T2" fmla="*/ 2147483647 w 2697"/>
              <a:gd name="T3" fmla="*/ 2147483647 h 244"/>
              <a:gd name="T4" fmla="*/ 2147483647 w 2697"/>
              <a:gd name="T5" fmla="*/ 2147483647 h 244"/>
              <a:gd name="T6" fmla="*/ 2147483647 w 2697"/>
              <a:gd name="T7" fmla="*/ 2147483647 h 244"/>
              <a:gd name="T8" fmla="*/ 2147483647 w 2697"/>
              <a:gd name="T9" fmla="*/ 2147483647 h 244"/>
              <a:gd name="T10" fmla="*/ 2147483647 w 2697"/>
              <a:gd name="T11" fmla="*/ 2147483647 h 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97"/>
              <a:gd name="T19" fmla="*/ 0 h 244"/>
              <a:gd name="T20" fmla="*/ 2697 w 2697"/>
              <a:gd name="T21" fmla="*/ 244 h 2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97" h="244">
                <a:moveTo>
                  <a:pt x="12" y="244"/>
                </a:moveTo>
                <a:lnTo>
                  <a:pt x="12" y="163"/>
                </a:lnTo>
                <a:cubicBezTo>
                  <a:pt x="25" y="126"/>
                  <a:pt x="0" y="52"/>
                  <a:pt x="93" y="23"/>
                </a:cubicBezTo>
                <a:cubicBezTo>
                  <a:pt x="521" y="0"/>
                  <a:pt x="2463" y="1"/>
                  <a:pt x="2580" y="23"/>
                </a:cubicBezTo>
                <a:cubicBezTo>
                  <a:pt x="2697" y="45"/>
                  <a:pt x="2675" y="101"/>
                  <a:pt x="2694" y="137"/>
                </a:cubicBezTo>
                <a:lnTo>
                  <a:pt x="2694" y="241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4118" name="Rectangle 230"/>
          <p:cNvSpPr>
            <a:spLocks noChangeArrowheads="1"/>
          </p:cNvSpPr>
          <p:nvPr/>
        </p:nvSpPr>
        <p:spPr bwMode="auto">
          <a:xfrm>
            <a:off x="1393825" y="4500563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>
                <a:solidFill>
                  <a:srgbClr val="4040C0"/>
                </a:solidFill>
              </a:rPr>
              <a:t>1</a:t>
            </a:r>
          </a:p>
        </p:txBody>
      </p:sp>
      <p:sp>
        <p:nvSpPr>
          <p:cNvPr id="294119" name="Rectangle 231"/>
          <p:cNvSpPr>
            <a:spLocks noChangeArrowheads="1"/>
          </p:cNvSpPr>
          <p:nvPr/>
        </p:nvSpPr>
        <p:spPr bwMode="auto">
          <a:xfrm>
            <a:off x="6061075" y="4510088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 sz="2800">
                <a:solidFill>
                  <a:srgbClr val="4040C0"/>
                </a:solidFill>
                <a:sym typeface="Symbol" pitchFamily="18" charset="2"/>
              </a:rPr>
              <a:t></a:t>
            </a:r>
          </a:p>
        </p:txBody>
      </p:sp>
      <p:sp>
        <p:nvSpPr>
          <p:cNvPr id="294124" name="AutoShape 236"/>
          <p:cNvSpPr>
            <a:spLocks noChangeArrowheads="1"/>
          </p:cNvSpPr>
          <p:nvPr/>
        </p:nvSpPr>
        <p:spPr bwMode="auto">
          <a:xfrm>
            <a:off x="160338" y="4364038"/>
            <a:ext cx="1198562" cy="415925"/>
          </a:xfrm>
          <a:prstGeom prst="wedgeRoundRectCallout">
            <a:avLst>
              <a:gd name="adj1" fmla="val 62319"/>
              <a:gd name="adj2" fmla="val 160306"/>
              <a:gd name="adj3" fmla="val 16667"/>
            </a:avLst>
          </a:prstGeom>
          <a:solidFill>
            <a:srgbClr val="FFFFCC"/>
          </a:solidFill>
          <a:ln w="25400">
            <a:noFill/>
            <a:miter lim="800000"/>
            <a:headEnd/>
            <a:tailEnd type="none" w="med" len="lg"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товары</a:t>
            </a:r>
          </a:p>
        </p:txBody>
      </p:sp>
      <p:sp>
        <p:nvSpPr>
          <p:cNvPr id="294125" name="AutoShape 237"/>
          <p:cNvSpPr>
            <a:spLocks noChangeArrowheads="1"/>
          </p:cNvSpPr>
          <p:nvPr/>
        </p:nvSpPr>
        <p:spPr bwMode="auto">
          <a:xfrm>
            <a:off x="7523163" y="4251325"/>
            <a:ext cx="1198562" cy="700088"/>
          </a:xfrm>
          <a:prstGeom prst="wedgeRoundRectCallout">
            <a:avLst>
              <a:gd name="adj1" fmla="val -60463"/>
              <a:gd name="adj2" fmla="val 94898"/>
              <a:gd name="adj3" fmla="val 16667"/>
            </a:avLst>
          </a:prstGeom>
          <a:solidFill>
            <a:srgbClr val="FFFFCC"/>
          </a:solidFill>
          <a:ln w="25400">
            <a:noFill/>
            <a:miter lim="800000"/>
            <a:headEnd/>
            <a:tailEnd type="none" w="med" len="lg"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прайс-лист</a:t>
            </a:r>
          </a:p>
        </p:txBody>
      </p:sp>
    </p:spTree>
    <p:extLst>
      <p:ext uri="{BB962C8B-B14F-4D97-AF65-F5344CB8AC3E}">
        <p14:creationId xmlns:p14="http://schemas.microsoft.com/office/powerpoint/2010/main" val="155688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3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94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9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9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9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9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2" grpId="0"/>
      <p:bldP spid="294051" grpId="0" animBg="1"/>
      <p:bldP spid="294052" grpId="0"/>
      <p:bldP spid="294053" grpId="0"/>
      <p:bldP spid="294054" grpId="0"/>
      <p:bldP spid="294117" grpId="0" animBg="1"/>
      <p:bldP spid="294118" grpId="0"/>
      <p:bldP spid="294119" grpId="0"/>
      <p:bldP spid="294124" grpId="0" animBg="1"/>
      <p:bldP spid="29412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3000"/>
              <a:t>Связи между таблицами</a:t>
            </a:r>
          </a:p>
        </p:txBody>
      </p:sp>
      <p:sp>
        <p:nvSpPr>
          <p:cNvPr id="295940" name="Rectangle 4"/>
          <p:cNvSpPr>
            <a:spLocks noChangeArrowheads="1"/>
          </p:cNvSpPr>
          <p:nvPr/>
        </p:nvSpPr>
        <p:spPr bwMode="auto">
          <a:xfrm>
            <a:off x="355600" y="852488"/>
            <a:ext cx="8480425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Многие ко многим («</a:t>
            </a:r>
            <a:r>
              <a:rPr lang="ru-RU" sz="2400">
                <a:solidFill>
                  <a:schemeClr val="accent2"/>
                </a:solidFill>
                <a:sym typeface="Symbol" pitchFamily="18" charset="2"/>
              </a:rPr>
              <a:t></a:t>
            </a:r>
            <a:r>
              <a:rPr lang="ru-RU" sz="2000">
                <a:solidFill>
                  <a:schemeClr val="accent2"/>
                </a:solidFill>
              </a:rPr>
              <a:t> - </a:t>
            </a:r>
            <a:r>
              <a:rPr lang="ru-RU" sz="2400">
                <a:solidFill>
                  <a:schemeClr val="accent2"/>
                </a:solidFill>
                <a:sym typeface="Symbol" pitchFamily="18" charset="2"/>
              </a:rPr>
              <a:t></a:t>
            </a:r>
            <a:r>
              <a:rPr lang="ru-RU" sz="2000">
                <a:solidFill>
                  <a:schemeClr val="accent2"/>
                </a:solidFill>
              </a:rPr>
              <a:t>») </a:t>
            </a:r>
            <a:r>
              <a:rPr lang="ru-RU" sz="2000" b="0"/>
              <a:t>– одной записи в первой таблице соответствует сколько угодно записей во второй, </a:t>
            </a:r>
            <a:r>
              <a:rPr lang="ru-RU" sz="2000"/>
              <a:t>и наоборот</a:t>
            </a:r>
            <a:r>
              <a:rPr lang="ru-RU" sz="2000" b="0"/>
              <a:t>.</a:t>
            </a:r>
          </a:p>
        </p:txBody>
      </p:sp>
      <p:graphicFrame>
        <p:nvGraphicFramePr>
          <p:cNvPr id="295941" name="Group 5"/>
          <p:cNvGraphicFramePr>
            <a:graphicFrameLocks noGrp="1"/>
          </p:cNvGraphicFramePr>
          <p:nvPr/>
        </p:nvGraphicFramePr>
        <p:xfrm>
          <a:off x="1922463" y="2097088"/>
          <a:ext cx="1646237" cy="1219200"/>
        </p:xfrm>
        <a:graphic>
          <a:graphicData uri="http://schemas.openxmlformats.org/drawingml/2006/table">
            <a:tbl>
              <a:tblPr/>
              <a:tblGrid>
                <a:gridCol w="549275"/>
                <a:gridCol w="1096962"/>
              </a:tblGrid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Фамилия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Иванов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Петров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986" name="Group 50"/>
          <p:cNvGraphicFramePr>
            <a:graphicFrameLocks noGrp="1"/>
          </p:cNvGraphicFramePr>
          <p:nvPr/>
        </p:nvGraphicFramePr>
        <p:xfrm>
          <a:off x="4665663" y="2060575"/>
          <a:ext cx="1646237" cy="1524000"/>
        </p:xfrm>
        <a:graphic>
          <a:graphicData uri="http://schemas.openxmlformats.org/drawingml/2006/table">
            <a:tbl>
              <a:tblPr/>
              <a:tblGrid>
                <a:gridCol w="549275"/>
                <a:gridCol w="1096962"/>
              </a:tblGrid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История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География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Биология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5987" name="Line 51"/>
          <p:cNvSpPr>
            <a:spLocks noChangeShapeType="1"/>
          </p:cNvSpPr>
          <p:nvPr/>
        </p:nvSpPr>
        <p:spPr bwMode="auto">
          <a:xfrm>
            <a:off x="3471863" y="2552700"/>
            <a:ext cx="1309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5988" name="Line 52"/>
          <p:cNvSpPr>
            <a:spLocks noChangeShapeType="1"/>
          </p:cNvSpPr>
          <p:nvPr/>
        </p:nvSpPr>
        <p:spPr bwMode="auto">
          <a:xfrm>
            <a:off x="3476625" y="2547938"/>
            <a:ext cx="1314450" cy="2714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5989" name="Line 53"/>
          <p:cNvSpPr>
            <a:spLocks noChangeShapeType="1"/>
          </p:cNvSpPr>
          <p:nvPr/>
        </p:nvSpPr>
        <p:spPr bwMode="auto">
          <a:xfrm>
            <a:off x="3481388" y="2819400"/>
            <a:ext cx="1309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5990" name="Line 54"/>
          <p:cNvSpPr>
            <a:spLocks noChangeShapeType="1"/>
          </p:cNvSpPr>
          <p:nvPr/>
        </p:nvSpPr>
        <p:spPr bwMode="auto">
          <a:xfrm>
            <a:off x="3481388" y="2819400"/>
            <a:ext cx="1309687" cy="309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5991" name="Rectangle 55"/>
          <p:cNvSpPr>
            <a:spLocks noChangeArrowheads="1"/>
          </p:cNvSpPr>
          <p:nvPr/>
        </p:nvSpPr>
        <p:spPr bwMode="auto">
          <a:xfrm>
            <a:off x="346075" y="3568700"/>
            <a:ext cx="7124700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/>
          <a:lstStyle/>
          <a:p>
            <a:pPr marL="358775" indent="-358775">
              <a:spcBef>
                <a:spcPct val="50000"/>
              </a:spcBef>
            </a:pPr>
            <a:r>
              <a:rPr lang="ru-RU" sz="2000">
                <a:solidFill>
                  <a:schemeClr val="accent2"/>
                </a:solidFill>
              </a:rPr>
              <a:t>Реализация </a:t>
            </a:r>
            <a:r>
              <a:rPr lang="ru-RU" sz="2000" b="0"/>
              <a:t>– через третью таблицу и две связи «1-</a:t>
            </a:r>
            <a:r>
              <a:rPr lang="ru-RU" sz="2800" b="0">
                <a:sym typeface="Symbol" pitchFamily="18" charset="2"/>
              </a:rPr>
              <a:t></a:t>
            </a:r>
            <a:r>
              <a:rPr lang="ru-RU" sz="2000" b="0"/>
              <a:t>».</a:t>
            </a:r>
          </a:p>
        </p:txBody>
      </p:sp>
      <p:graphicFrame>
        <p:nvGraphicFramePr>
          <p:cNvPr id="295992" name="Group 56"/>
          <p:cNvGraphicFramePr>
            <a:graphicFrameLocks noGrp="1"/>
          </p:cNvGraphicFramePr>
          <p:nvPr/>
        </p:nvGraphicFramePr>
        <p:xfrm>
          <a:off x="763588" y="4868863"/>
          <a:ext cx="1646237" cy="1219200"/>
        </p:xfrm>
        <a:graphic>
          <a:graphicData uri="http://schemas.openxmlformats.org/drawingml/2006/table">
            <a:tbl>
              <a:tblPr/>
              <a:tblGrid>
                <a:gridCol w="549275"/>
                <a:gridCol w="1096962"/>
              </a:tblGrid>
              <a:tr h="236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Фамилия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Иванов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Петров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6120" name="Group 184"/>
          <p:cNvGraphicFramePr>
            <a:graphicFrameLocks noGrp="1"/>
          </p:cNvGraphicFramePr>
          <p:nvPr/>
        </p:nvGraphicFramePr>
        <p:xfrm>
          <a:off x="7124700" y="4883150"/>
          <a:ext cx="1646238" cy="1524000"/>
        </p:xfrm>
        <a:graphic>
          <a:graphicData uri="http://schemas.openxmlformats.org/drawingml/2006/table">
            <a:tbl>
              <a:tblPr/>
              <a:tblGrid>
                <a:gridCol w="549275"/>
                <a:gridCol w="1096963"/>
              </a:tblGrid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История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География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Биология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6135" name="Group 199"/>
          <p:cNvGraphicFramePr>
            <a:graphicFrameLocks noGrp="1"/>
          </p:cNvGraphicFramePr>
          <p:nvPr/>
        </p:nvGraphicFramePr>
        <p:xfrm>
          <a:off x="3016250" y="4878388"/>
          <a:ext cx="3609975" cy="1736980"/>
        </p:xfrm>
        <a:graphic>
          <a:graphicData uri="http://schemas.openxmlformats.org/drawingml/2006/table">
            <a:tbl>
              <a:tblPr/>
              <a:tblGrid>
                <a:gridCol w="519113"/>
                <a:gridCol w="998537"/>
                <a:gridCol w="1074738"/>
                <a:gridCol w="1017587"/>
              </a:tblGrid>
              <a:tr h="5179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</a:t>
                      </a:r>
                    </a:p>
                  </a:txBody>
                  <a:tcPr marT="45682" marB="456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учителя</a:t>
                      </a:r>
                    </a:p>
                  </a:txBody>
                  <a:tcPr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Код предмета</a:t>
                      </a:r>
                    </a:p>
                  </a:txBody>
                  <a:tcPr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</a:t>
                      </a:r>
                    </a:p>
                  </a:txBody>
                  <a:tcPr marT="45682" marB="456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4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82" marB="456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9-А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82" marB="456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8-Б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82" marB="456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7-В</a:t>
                      </a: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6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2" marB="4568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82" marB="4568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6121" name="Freeform 185"/>
          <p:cNvSpPr>
            <a:spLocks/>
          </p:cNvSpPr>
          <p:nvPr/>
        </p:nvSpPr>
        <p:spPr bwMode="auto">
          <a:xfrm>
            <a:off x="993775" y="4568825"/>
            <a:ext cx="3017838" cy="293688"/>
          </a:xfrm>
          <a:custGeom>
            <a:avLst/>
            <a:gdLst>
              <a:gd name="T0" fmla="*/ 2147483647 w 2697"/>
              <a:gd name="T1" fmla="*/ 2147483647 h 244"/>
              <a:gd name="T2" fmla="*/ 2147483647 w 2697"/>
              <a:gd name="T3" fmla="*/ 2147483647 h 244"/>
              <a:gd name="T4" fmla="*/ 2147483647 w 2697"/>
              <a:gd name="T5" fmla="*/ 2147483647 h 244"/>
              <a:gd name="T6" fmla="*/ 2147483647 w 2697"/>
              <a:gd name="T7" fmla="*/ 2147483647 h 244"/>
              <a:gd name="T8" fmla="*/ 2147483647 w 2697"/>
              <a:gd name="T9" fmla="*/ 2147483647 h 244"/>
              <a:gd name="T10" fmla="*/ 2147483647 w 2697"/>
              <a:gd name="T11" fmla="*/ 2147483647 h 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97"/>
              <a:gd name="T19" fmla="*/ 0 h 244"/>
              <a:gd name="T20" fmla="*/ 2697 w 2697"/>
              <a:gd name="T21" fmla="*/ 244 h 2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97" h="244">
                <a:moveTo>
                  <a:pt x="12" y="244"/>
                </a:moveTo>
                <a:lnTo>
                  <a:pt x="12" y="163"/>
                </a:lnTo>
                <a:cubicBezTo>
                  <a:pt x="25" y="126"/>
                  <a:pt x="0" y="52"/>
                  <a:pt x="93" y="23"/>
                </a:cubicBezTo>
                <a:cubicBezTo>
                  <a:pt x="521" y="0"/>
                  <a:pt x="2463" y="1"/>
                  <a:pt x="2580" y="23"/>
                </a:cubicBezTo>
                <a:cubicBezTo>
                  <a:pt x="2697" y="45"/>
                  <a:pt x="2675" y="101"/>
                  <a:pt x="2694" y="137"/>
                </a:cubicBezTo>
                <a:lnTo>
                  <a:pt x="2694" y="241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6122" name="Freeform 186"/>
          <p:cNvSpPr>
            <a:spLocks/>
          </p:cNvSpPr>
          <p:nvPr/>
        </p:nvSpPr>
        <p:spPr bwMode="auto">
          <a:xfrm>
            <a:off x="4989513" y="4587875"/>
            <a:ext cx="2359025" cy="293688"/>
          </a:xfrm>
          <a:custGeom>
            <a:avLst/>
            <a:gdLst>
              <a:gd name="T0" fmla="*/ 2147483647 w 2697"/>
              <a:gd name="T1" fmla="*/ 2147483647 h 244"/>
              <a:gd name="T2" fmla="*/ 2147483647 w 2697"/>
              <a:gd name="T3" fmla="*/ 2147483647 h 244"/>
              <a:gd name="T4" fmla="*/ 2147483647 w 2697"/>
              <a:gd name="T5" fmla="*/ 2147483647 h 244"/>
              <a:gd name="T6" fmla="*/ 2147483647 w 2697"/>
              <a:gd name="T7" fmla="*/ 2147483647 h 244"/>
              <a:gd name="T8" fmla="*/ 2147483647 w 2697"/>
              <a:gd name="T9" fmla="*/ 2147483647 h 244"/>
              <a:gd name="T10" fmla="*/ 2147483647 w 2697"/>
              <a:gd name="T11" fmla="*/ 2147483647 h 2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97"/>
              <a:gd name="T19" fmla="*/ 0 h 244"/>
              <a:gd name="T20" fmla="*/ 2697 w 2697"/>
              <a:gd name="T21" fmla="*/ 244 h 24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97" h="244">
                <a:moveTo>
                  <a:pt x="12" y="244"/>
                </a:moveTo>
                <a:lnTo>
                  <a:pt x="12" y="163"/>
                </a:lnTo>
                <a:cubicBezTo>
                  <a:pt x="25" y="126"/>
                  <a:pt x="0" y="52"/>
                  <a:pt x="93" y="23"/>
                </a:cubicBezTo>
                <a:cubicBezTo>
                  <a:pt x="521" y="0"/>
                  <a:pt x="2463" y="1"/>
                  <a:pt x="2580" y="23"/>
                </a:cubicBezTo>
                <a:cubicBezTo>
                  <a:pt x="2697" y="45"/>
                  <a:pt x="2675" y="101"/>
                  <a:pt x="2694" y="137"/>
                </a:cubicBezTo>
                <a:lnTo>
                  <a:pt x="2694" y="241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6124" name="AutoShape 188"/>
          <p:cNvSpPr>
            <a:spLocks noChangeArrowheads="1"/>
          </p:cNvSpPr>
          <p:nvPr/>
        </p:nvSpPr>
        <p:spPr bwMode="auto">
          <a:xfrm>
            <a:off x="3659188" y="4071938"/>
            <a:ext cx="1771650" cy="415925"/>
          </a:xfrm>
          <a:prstGeom prst="wedgeRoundRectCallout">
            <a:avLst>
              <a:gd name="adj1" fmla="val -4931"/>
              <a:gd name="adj2" fmla="val 146944"/>
              <a:gd name="adj3" fmla="val 16667"/>
            </a:avLst>
          </a:prstGeom>
          <a:solidFill>
            <a:srgbClr val="FFFFCC"/>
          </a:solidFill>
          <a:ln w="25400">
            <a:noFill/>
            <a:miter lim="800000"/>
            <a:headEnd/>
            <a:tailEnd type="none" w="med" len="lg"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расписание</a:t>
            </a:r>
          </a:p>
        </p:txBody>
      </p:sp>
      <p:sp>
        <p:nvSpPr>
          <p:cNvPr id="296125" name="AutoShape 189"/>
          <p:cNvSpPr>
            <a:spLocks noChangeArrowheads="1"/>
          </p:cNvSpPr>
          <p:nvPr/>
        </p:nvSpPr>
        <p:spPr bwMode="auto">
          <a:xfrm>
            <a:off x="471488" y="1725613"/>
            <a:ext cx="1263650" cy="415925"/>
          </a:xfrm>
          <a:prstGeom prst="wedgeRoundRectCallout">
            <a:avLst>
              <a:gd name="adj1" fmla="val 64699"/>
              <a:gd name="adj2" fmla="val 119468"/>
              <a:gd name="adj3" fmla="val 16667"/>
            </a:avLst>
          </a:prstGeom>
          <a:solidFill>
            <a:srgbClr val="FFFFCC"/>
          </a:solidFill>
          <a:ln w="25400">
            <a:noFill/>
            <a:miter lim="800000"/>
            <a:headEnd/>
            <a:tailEnd type="none" w="med" len="lg"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учителя</a:t>
            </a:r>
          </a:p>
        </p:txBody>
      </p:sp>
      <p:sp>
        <p:nvSpPr>
          <p:cNvPr id="296126" name="AutoShape 190"/>
          <p:cNvSpPr>
            <a:spLocks noChangeArrowheads="1"/>
          </p:cNvSpPr>
          <p:nvPr/>
        </p:nvSpPr>
        <p:spPr bwMode="auto">
          <a:xfrm>
            <a:off x="6710363" y="1790700"/>
            <a:ext cx="1509712" cy="415925"/>
          </a:xfrm>
          <a:prstGeom prst="wedgeRoundRectCallout">
            <a:avLst>
              <a:gd name="adj1" fmla="val -76394"/>
              <a:gd name="adj2" fmla="val 117176"/>
              <a:gd name="adj3" fmla="val 16667"/>
            </a:avLst>
          </a:prstGeom>
          <a:solidFill>
            <a:srgbClr val="FFFFCC"/>
          </a:solidFill>
          <a:ln w="25400">
            <a:noFill/>
            <a:miter lim="800000"/>
            <a:headEnd/>
            <a:tailEnd type="none" w="med" len="lg"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предметы</a:t>
            </a:r>
          </a:p>
        </p:txBody>
      </p:sp>
      <p:sp>
        <p:nvSpPr>
          <p:cNvPr id="296136" name="Rectangle 200"/>
          <p:cNvSpPr>
            <a:spLocks noChangeArrowheads="1"/>
          </p:cNvSpPr>
          <p:nvPr/>
        </p:nvSpPr>
        <p:spPr bwMode="auto">
          <a:xfrm>
            <a:off x="4646613" y="4548188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 sz="2800">
                <a:solidFill>
                  <a:srgbClr val="4040C0"/>
                </a:solidFill>
                <a:sym typeface="Symbol" pitchFamily="18" charset="2"/>
              </a:rPr>
              <a:t></a:t>
            </a:r>
          </a:p>
        </p:txBody>
      </p:sp>
      <p:sp>
        <p:nvSpPr>
          <p:cNvPr id="296138" name="Rectangle 202"/>
          <p:cNvSpPr>
            <a:spLocks noChangeArrowheads="1"/>
          </p:cNvSpPr>
          <p:nvPr/>
        </p:nvSpPr>
        <p:spPr bwMode="auto">
          <a:xfrm>
            <a:off x="3602038" y="4556125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 sz="2800">
                <a:solidFill>
                  <a:srgbClr val="4040C0"/>
                </a:solidFill>
                <a:sym typeface="Symbol" pitchFamily="18" charset="2"/>
              </a:rPr>
              <a:t></a:t>
            </a:r>
          </a:p>
        </p:txBody>
      </p:sp>
      <p:sp>
        <p:nvSpPr>
          <p:cNvPr id="296139" name="Rectangle 203"/>
          <p:cNvSpPr>
            <a:spLocks noChangeArrowheads="1"/>
          </p:cNvSpPr>
          <p:nvPr/>
        </p:nvSpPr>
        <p:spPr bwMode="auto">
          <a:xfrm>
            <a:off x="3592513" y="2238375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 sz="2800">
                <a:solidFill>
                  <a:srgbClr val="4040C0"/>
                </a:solidFill>
                <a:sym typeface="Symbol" pitchFamily="18" charset="2"/>
              </a:rPr>
              <a:t></a:t>
            </a:r>
          </a:p>
        </p:txBody>
      </p:sp>
      <p:sp>
        <p:nvSpPr>
          <p:cNvPr id="296140" name="Rectangle 204"/>
          <p:cNvSpPr>
            <a:spLocks noChangeArrowheads="1"/>
          </p:cNvSpPr>
          <p:nvPr/>
        </p:nvSpPr>
        <p:spPr bwMode="auto">
          <a:xfrm>
            <a:off x="4318000" y="2238375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 sz="2800">
                <a:solidFill>
                  <a:srgbClr val="4040C0"/>
                </a:solidFill>
                <a:sym typeface="Symbol" pitchFamily="18" charset="2"/>
              </a:rPr>
              <a:t></a:t>
            </a:r>
          </a:p>
        </p:txBody>
      </p:sp>
      <p:sp>
        <p:nvSpPr>
          <p:cNvPr id="296142" name="Rectangle 206"/>
          <p:cNvSpPr>
            <a:spLocks noChangeArrowheads="1"/>
          </p:cNvSpPr>
          <p:nvPr/>
        </p:nvSpPr>
        <p:spPr bwMode="auto">
          <a:xfrm>
            <a:off x="658813" y="4557713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>
                <a:solidFill>
                  <a:srgbClr val="4040C0"/>
                </a:solidFill>
              </a:rPr>
              <a:t>1</a:t>
            </a:r>
          </a:p>
        </p:txBody>
      </p:sp>
      <p:sp>
        <p:nvSpPr>
          <p:cNvPr id="296143" name="Rectangle 207"/>
          <p:cNvSpPr>
            <a:spLocks noChangeArrowheads="1"/>
          </p:cNvSpPr>
          <p:nvPr/>
        </p:nvSpPr>
        <p:spPr bwMode="auto">
          <a:xfrm>
            <a:off x="7380288" y="4576763"/>
            <a:ext cx="31115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lIns="0" tIns="0" rIns="0" bIns="0" anchor="ctr"/>
          <a:lstStyle/>
          <a:p>
            <a:pPr algn="ctr"/>
            <a:r>
              <a:rPr lang="ru-RU">
                <a:solidFill>
                  <a:srgbClr val="404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94448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5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9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6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9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9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9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96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9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9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9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9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29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0" grpId="0"/>
      <p:bldP spid="295987" grpId="0" animBg="1"/>
      <p:bldP spid="295988" grpId="0" animBg="1"/>
      <p:bldP spid="295989" grpId="0" animBg="1"/>
      <p:bldP spid="295990" grpId="0" animBg="1"/>
      <p:bldP spid="295991" grpId="0"/>
      <p:bldP spid="296121" grpId="0" animBg="1"/>
      <p:bldP spid="296122" grpId="0" animBg="1"/>
      <p:bldP spid="296124" grpId="0" animBg="1"/>
      <p:bldP spid="296125" grpId="0" animBg="1"/>
      <p:bldP spid="296126" grpId="0" animBg="1"/>
      <p:bldP spid="296136" grpId="0"/>
      <p:bldP spid="296138" grpId="0"/>
      <p:bldP spid="296139" grpId="0"/>
      <p:bldP spid="296140" grpId="0"/>
      <p:bldP spid="296142" grpId="0"/>
      <p:bldP spid="29614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338310"/>
            <a:ext cx="8139859" cy="70788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Задание 1</a:t>
            </a:r>
            <a:endParaRPr lang="ru-RU" sz="40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9001" y="1046196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Сделать в тетради конспект:</a:t>
            </a:r>
          </a:p>
          <a:p>
            <a:endParaRPr lang="ru-RU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База данных (БД)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Информационная система (ИС)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баз данных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Иерархическая БД (плюсы и минусы)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Сетевая БД (плюсы и минусы)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Реляционная база данных (плюсы и минусы)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управления базами данных (СУБД)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Объекты базы данных: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Таблицы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Запросы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Макросы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создания базы данных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Табличные БД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Ключевое поле (ключ)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Связи между таблицами</a:t>
            </a: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945" y="4939992"/>
            <a:ext cx="2741843" cy="864096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5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8310"/>
            <a:ext cx="8139859" cy="92333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Задание 2 </a:t>
            </a:r>
            <a:endParaRPr lang="ru-RU" sz="54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Разгадайте ребусы:</a:t>
            </a:r>
            <a:endParaRPr lang="ru-RU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97189"/>
            <a:ext cx="3456384" cy="133341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248" y="1897189"/>
            <a:ext cx="3435300" cy="138567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7257" y="3971986"/>
            <a:ext cx="3290688" cy="1514430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15148" y="3971986"/>
            <a:ext cx="3600400" cy="143979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4683100" y="3971986"/>
            <a:ext cx="432048" cy="37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80336" y="3971986"/>
            <a:ext cx="432048" cy="37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280248" y="2871932"/>
            <a:ext cx="432048" cy="37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64312" y="1859747"/>
            <a:ext cx="432048" cy="379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1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8120" name="Text Box 8"/>
          <p:cNvSpPr txBox="1">
            <a:spLocks noChangeArrowheads="1"/>
          </p:cNvSpPr>
          <p:nvPr/>
        </p:nvSpPr>
        <p:spPr bwMode="auto">
          <a:xfrm>
            <a:off x="179388" y="892175"/>
            <a:ext cx="8650287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indent="-450850" algn="just" eaLnBrk="0" hangingPunct="0">
              <a:spcBef>
                <a:spcPct val="50000"/>
              </a:spcBef>
              <a:defRPr/>
            </a:pPr>
            <a:endParaRPr lang="ru-RU" sz="2000" i="1" dirty="0"/>
          </a:p>
          <a:p>
            <a:pPr marL="450850" indent="-450850" algn="just" eaLnBrk="0" hangingPunct="0">
              <a:spcBef>
                <a:spcPct val="50000"/>
              </a:spcBef>
              <a:defRPr/>
            </a:pPr>
            <a:endParaRPr lang="ru-RU" sz="2000" i="1" dirty="0"/>
          </a:p>
          <a:p>
            <a:pPr marL="450850" indent="-450850" algn="just" eaLnBrk="0" hangingPunct="0">
              <a:spcBef>
                <a:spcPct val="50000"/>
              </a:spcBef>
              <a:defRPr/>
            </a:pPr>
            <a:endParaRPr lang="ru-RU" sz="2000" i="1" dirty="0"/>
          </a:p>
          <a:p>
            <a:pPr marL="450850" indent="-450850" algn="just" eaLnBrk="0" hangingPunct="0">
              <a:spcBef>
                <a:spcPct val="50000"/>
              </a:spcBef>
              <a:defRPr/>
            </a:pPr>
            <a:endParaRPr lang="ru-RU" sz="2000" i="1" dirty="0"/>
          </a:p>
          <a:p>
            <a:pPr marL="450850" indent="-450850" algn="just" eaLnBrk="0" hangingPunct="0">
              <a:spcBef>
                <a:spcPct val="50000"/>
              </a:spcBef>
              <a:defRPr/>
            </a:pPr>
            <a:r>
              <a:rPr lang="ru-RU" sz="2000" i="1" dirty="0"/>
              <a:t>Структурирование данных</a:t>
            </a:r>
            <a:r>
              <a:rPr lang="ru-RU" sz="2000" dirty="0"/>
              <a:t> – </a:t>
            </a:r>
            <a:r>
              <a:rPr lang="ru-RU" sz="2000" b="0" dirty="0"/>
              <a:t>это процесс группировки данных по определенным параметрам.</a:t>
            </a:r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2000" b="0" dirty="0"/>
              <a:t>	</a:t>
            </a:r>
          </a:p>
          <a:p>
            <a:pPr>
              <a:defRPr/>
            </a:pPr>
            <a:r>
              <a:rPr lang="ru-RU" sz="2000" dirty="0"/>
              <a:t>Примеры:</a:t>
            </a:r>
          </a:p>
          <a:p>
            <a:pPr>
              <a:defRPr/>
            </a:pPr>
            <a:r>
              <a:rPr lang="ru-RU" sz="2000" b="0" dirty="0"/>
              <a:t>       - база данных книжного фонда библиотеки;</a:t>
            </a:r>
          </a:p>
          <a:p>
            <a:pPr>
              <a:defRPr/>
            </a:pPr>
            <a:r>
              <a:rPr lang="ru-RU" sz="2000" b="0" dirty="0"/>
              <a:t>       - база данных кадрового состава учреждения;</a:t>
            </a:r>
          </a:p>
          <a:p>
            <a:pPr>
              <a:defRPr/>
            </a:pPr>
            <a:r>
              <a:rPr lang="ru-RU" sz="2000" b="0" dirty="0"/>
              <a:t>       - база данных законодательных актов в области уголовного права;</a:t>
            </a:r>
          </a:p>
          <a:p>
            <a:pPr>
              <a:defRPr/>
            </a:pPr>
            <a:r>
              <a:rPr lang="ru-RU" sz="2000" b="0" dirty="0"/>
              <a:t>       - база данных современной эстрадной песни.</a:t>
            </a:r>
          </a:p>
          <a:p>
            <a:pPr>
              <a:defRPr/>
            </a:pPr>
            <a:endParaRPr lang="ru-RU" sz="2000" b="0" dirty="0"/>
          </a:p>
          <a:p>
            <a:pPr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Основное назначение БД </a:t>
            </a:r>
            <a:r>
              <a:rPr lang="ru-RU" sz="2000" dirty="0"/>
              <a:t>- </a:t>
            </a:r>
            <a:r>
              <a:rPr lang="ru-RU" sz="2000" b="0" dirty="0"/>
              <a:t>хранение больших массивов данных, которыми можно манипулировать.</a:t>
            </a:r>
          </a:p>
          <a:p>
            <a:pPr>
              <a:defRPr/>
            </a:pPr>
            <a:endParaRPr lang="ru-RU" sz="2000" b="0" dirty="0"/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2000" b="0" dirty="0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71438" y="884238"/>
            <a:ext cx="8964612" cy="13493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endParaRPr lang="ru-RU" sz="2000" dirty="0">
              <a:solidFill>
                <a:schemeClr val="accent2"/>
              </a:solidFill>
            </a:endParaRPr>
          </a:p>
          <a:p>
            <a:pPr algn="just">
              <a:defRPr/>
            </a:pPr>
            <a:r>
              <a:rPr lang="ru-RU" sz="2000" b="1" dirty="0">
                <a:solidFill>
                  <a:schemeClr val="accent2"/>
                </a:solidFill>
              </a:rPr>
              <a:t>База данных (БД) </a:t>
            </a:r>
            <a:r>
              <a:rPr lang="ru-RU" sz="2000" b="0" dirty="0"/>
              <a:t>– структурированная совокупность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взаимосвязанных данных </a:t>
            </a:r>
            <a:r>
              <a:rPr lang="ru-RU" sz="2000" b="0" dirty="0"/>
              <a:t>в рамках некоторой  предметной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области</a:t>
            </a:r>
            <a:r>
              <a:rPr lang="ru-RU" sz="2000" b="0" dirty="0"/>
              <a:t>, предназначенная </a:t>
            </a:r>
            <a:r>
              <a:rPr lang="ru-RU" sz="2000" b="0" dirty="0" smtClean="0"/>
              <a:t>для длительного </a:t>
            </a:r>
            <a:r>
              <a:rPr lang="ru-RU" sz="2000" b="0" dirty="0"/>
              <a:t>хранения во 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внешней </a:t>
            </a:r>
            <a:r>
              <a:rPr lang="ru-RU" sz="2000" b="0" dirty="0"/>
              <a:t>памяти компьютера и </a:t>
            </a:r>
            <a:r>
              <a:rPr lang="ru-RU" sz="2000" b="0" dirty="0" smtClean="0"/>
              <a:t>постоянного  </a:t>
            </a:r>
            <a:r>
              <a:rPr lang="ru-RU" sz="2000" b="0" dirty="0"/>
              <a:t>использования.</a:t>
            </a:r>
          </a:p>
          <a:p>
            <a:pPr algn="just">
              <a:defRPr/>
            </a:pP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159248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81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81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81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81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81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81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81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812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20" grpId="0" build="p" bldLvl="2" autoUpdateAnimBg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366712" y="620687"/>
            <a:ext cx="8455025" cy="13509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2700">
            <a:noFill/>
            <a:round/>
            <a:headEnd/>
            <a:tailEnd type="none" w="lg" len="lg"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Информационная система (ИС) </a:t>
            </a:r>
            <a:r>
              <a:rPr lang="ru-RU" sz="2000" b="0" dirty="0"/>
              <a:t>– совокупность БД </a:t>
            </a:r>
            <a:r>
              <a:rPr lang="ru-RU" sz="2000" b="0" dirty="0" smtClean="0"/>
              <a:t>и</a:t>
            </a:r>
          </a:p>
          <a:p>
            <a:pPr algn="just">
              <a:defRPr/>
            </a:pPr>
            <a:r>
              <a:rPr lang="ru-RU" sz="2000" b="0" dirty="0" smtClean="0"/>
              <a:t> </a:t>
            </a:r>
            <a:r>
              <a:rPr lang="ru-RU" sz="2000" b="0" dirty="0"/>
              <a:t>комплекса </a:t>
            </a:r>
            <a:r>
              <a:rPr lang="ru-RU" sz="2000" b="0" dirty="0" err="1" smtClean="0"/>
              <a:t>аппаратно</a:t>
            </a:r>
            <a:r>
              <a:rPr lang="ru-RU" sz="2000" b="0" dirty="0" smtClean="0"/>
              <a:t> </a:t>
            </a:r>
            <a:r>
              <a:rPr lang="ru-RU" sz="2000" b="0" dirty="0"/>
              <a:t>– программных средств для </a:t>
            </a:r>
            <a:r>
              <a:rPr lang="ru-RU" sz="2000" b="0" dirty="0" smtClean="0"/>
              <a:t>ее</a:t>
            </a:r>
          </a:p>
          <a:p>
            <a:pPr algn="just">
              <a:defRPr/>
            </a:pPr>
            <a:r>
              <a:rPr lang="ru-RU" sz="2000" b="0" dirty="0" smtClean="0"/>
              <a:t> </a:t>
            </a:r>
            <a:r>
              <a:rPr lang="ru-RU" sz="2000" b="0" dirty="0"/>
              <a:t>хранения, </a:t>
            </a:r>
            <a:r>
              <a:rPr lang="ru-RU" sz="2000" b="0" dirty="0" smtClean="0"/>
              <a:t>  </a:t>
            </a:r>
            <a:r>
              <a:rPr lang="ru-RU" sz="2000" b="0" dirty="0"/>
              <a:t>изменения </a:t>
            </a:r>
            <a:r>
              <a:rPr lang="ru-RU" sz="2000" b="0" dirty="0" smtClean="0"/>
              <a:t>и поиска </a:t>
            </a:r>
            <a:r>
              <a:rPr lang="ru-RU" sz="2000" b="0" dirty="0"/>
              <a:t>информации, для </a:t>
            </a:r>
            <a:endParaRPr lang="ru-RU" sz="2000" b="0" dirty="0" smtClean="0"/>
          </a:p>
          <a:p>
            <a:pPr algn="just">
              <a:defRPr/>
            </a:pPr>
            <a:r>
              <a:rPr lang="ru-RU" sz="2000" b="0" dirty="0" smtClean="0"/>
              <a:t>взаимодействия </a:t>
            </a:r>
            <a:r>
              <a:rPr lang="ru-RU" sz="2000" b="0" dirty="0"/>
              <a:t>с пользователем. 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69875" y="1971675"/>
            <a:ext cx="86487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 algn="just">
              <a:defRPr/>
            </a:pPr>
            <a:endParaRPr lang="ru-RU" sz="2000" b="0" dirty="0"/>
          </a:p>
          <a:p>
            <a:pPr marL="269875" indent="-269875" algn="just"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Назначение информационных систем и баз данных</a:t>
            </a:r>
            <a:r>
              <a:rPr lang="ru-RU" sz="2000" b="0" dirty="0"/>
              <a:t>:</a:t>
            </a:r>
          </a:p>
          <a:p>
            <a:pPr marL="269875" indent="-269875" algn="just">
              <a:buFont typeface="Wingdings" pitchFamily="2" charset="2"/>
              <a:buChar char="q"/>
              <a:defRPr/>
            </a:pPr>
            <a:r>
              <a:rPr lang="ru-RU" sz="2000" b="0" dirty="0"/>
              <a:t> хранение, </a:t>
            </a:r>
          </a:p>
          <a:p>
            <a:pPr marL="269875" indent="-269875" algn="just">
              <a:buFont typeface="Wingdings" pitchFamily="2" charset="2"/>
              <a:buChar char="q"/>
              <a:defRPr/>
            </a:pPr>
            <a:r>
              <a:rPr lang="ru-RU" sz="2000" b="0" dirty="0"/>
              <a:t> поиск,</a:t>
            </a:r>
          </a:p>
          <a:p>
            <a:pPr marL="269875" indent="-269875" algn="just">
              <a:buFont typeface="Wingdings" pitchFamily="2" charset="2"/>
              <a:buChar char="q"/>
              <a:defRPr/>
            </a:pPr>
            <a:r>
              <a:rPr lang="ru-RU" sz="2000" b="0" dirty="0"/>
              <a:t> внесение  изменений,</a:t>
            </a:r>
          </a:p>
          <a:p>
            <a:pPr marL="269875" indent="-269875" algn="just">
              <a:buFont typeface="Wingdings" pitchFamily="2" charset="2"/>
              <a:buChar char="q"/>
              <a:defRPr/>
            </a:pPr>
            <a:r>
              <a:rPr lang="ru-RU" sz="2000" b="0" dirty="0"/>
              <a:t> группировка </a:t>
            </a:r>
          </a:p>
          <a:p>
            <a:pPr marL="269875" indent="-269875" algn="just">
              <a:buFont typeface="Wingdings" pitchFamily="2" charset="2"/>
              <a:buChar char="q"/>
              <a:defRPr/>
            </a:pPr>
            <a:r>
              <a:rPr lang="ru-RU" sz="2000" b="0" dirty="0"/>
              <a:t> сортировка данных.</a:t>
            </a:r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235603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209550" y="117475"/>
            <a:ext cx="8650288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Способы создания компьютерной базы данных:</a:t>
            </a:r>
          </a:p>
          <a:p>
            <a:pPr>
              <a:defRPr/>
            </a:pPr>
            <a:endParaRPr lang="ru-RU" sz="2400" dirty="0"/>
          </a:p>
          <a:p>
            <a:pPr marL="360363" indent="-360363">
              <a:buFont typeface="Wingdings" pitchFamily="2" charset="2"/>
              <a:buChar char="Ø"/>
              <a:defRPr/>
            </a:pPr>
            <a:r>
              <a:rPr lang="ru-RU" sz="2000" b="0" dirty="0"/>
              <a:t>С помощью </a:t>
            </a:r>
            <a:r>
              <a:rPr lang="ru-RU" sz="2000" i="1" dirty="0"/>
              <a:t>алгоритмических языков программирования</a:t>
            </a:r>
            <a:r>
              <a:rPr lang="ru-RU" sz="2000" b="0" dirty="0"/>
              <a:t>, таких как </a:t>
            </a:r>
            <a:r>
              <a:rPr lang="ru-RU" sz="2000" i="1" dirty="0" err="1"/>
              <a:t>Basic</a:t>
            </a:r>
            <a:r>
              <a:rPr lang="ru-RU" sz="2000" i="1" dirty="0"/>
              <a:t>, </a:t>
            </a:r>
            <a:r>
              <a:rPr lang="ru-RU" sz="2000" i="1" dirty="0" err="1"/>
              <a:t>Pascal</a:t>
            </a:r>
            <a:r>
              <a:rPr lang="ru-RU" sz="2000" b="0" dirty="0"/>
              <a:t>, и т. д. Данный способ применяется для создания уникальных баз данных опытными программистами.</a:t>
            </a:r>
          </a:p>
          <a:p>
            <a:pPr marL="360363" indent="-360363">
              <a:defRPr/>
            </a:pPr>
            <a:endParaRPr lang="ru-RU" sz="2000" b="0" dirty="0"/>
          </a:p>
          <a:p>
            <a:pPr marL="360363" indent="-360363">
              <a:buFont typeface="Wingdings" pitchFamily="2" charset="2"/>
              <a:buChar char="Ø"/>
              <a:defRPr/>
            </a:pPr>
            <a:r>
              <a:rPr lang="ru-RU" sz="2000" b="0" dirty="0"/>
              <a:t>С помощью </a:t>
            </a:r>
            <a:r>
              <a:rPr lang="ru-RU" sz="2000" i="1" dirty="0"/>
              <a:t>прикладной среды</a:t>
            </a:r>
            <a:r>
              <a:rPr lang="ru-RU" sz="2000" b="0" dirty="0"/>
              <a:t>, например </a:t>
            </a:r>
            <a:r>
              <a:rPr lang="ru-RU" sz="2000" i="1" dirty="0" err="1"/>
              <a:t>Visual</a:t>
            </a:r>
            <a:r>
              <a:rPr lang="ru-RU" sz="2000" i="1" dirty="0"/>
              <a:t> </a:t>
            </a:r>
            <a:r>
              <a:rPr lang="ru-RU" sz="2000" i="1" dirty="0" err="1"/>
              <a:t>Basic</a:t>
            </a:r>
            <a:r>
              <a:rPr lang="ru-RU" sz="2000" b="0" dirty="0"/>
              <a:t>. Данный способ требует некоторых навыков работы в программных средах и навыков программирования. С его помощью можно создавать базы данных, требующие каких-то индивидуальных особенностей построения. Создание такой базы под силу только опытным пользователям.</a:t>
            </a:r>
          </a:p>
          <a:p>
            <a:pPr marL="360363" indent="-360363">
              <a:defRPr/>
            </a:pPr>
            <a:endParaRPr lang="ru-RU" sz="2000" b="0" dirty="0"/>
          </a:p>
          <a:p>
            <a:pPr marL="360363" indent="-360363">
              <a:buFont typeface="Wingdings" pitchFamily="2" charset="2"/>
              <a:buChar char="Ø"/>
              <a:defRPr/>
            </a:pPr>
            <a:r>
              <a:rPr lang="ru-RU" sz="2000" b="0" dirty="0"/>
              <a:t>С помощью специальных программных сред, которые называются </a:t>
            </a:r>
            <a:r>
              <a:rPr lang="ru-RU" sz="2000" i="1" dirty="0"/>
              <a:t>Системами Управления Базами Данных (СУБД). </a:t>
            </a:r>
            <a:r>
              <a:rPr lang="ru-RU" sz="2000" b="0" dirty="0"/>
              <a:t>Работа с такими системами требует навыков работы с компьютером и может быть освоена пользователями в достаточно короткие сроки.</a:t>
            </a:r>
          </a:p>
          <a:p>
            <a:pPr marL="450850" indent="-45085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2000" b="0" dirty="0"/>
          </a:p>
        </p:txBody>
      </p:sp>
    </p:spTree>
    <p:extLst>
      <p:ext uri="{BB962C8B-B14F-4D97-AF65-F5344CB8AC3E}">
        <p14:creationId xmlns:p14="http://schemas.microsoft.com/office/powerpoint/2010/main" val="32987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179388" y="892175"/>
            <a:ext cx="8650287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По характеру хранимой информации</a:t>
            </a:r>
          </a:p>
          <a:p>
            <a:pPr algn="ctr">
              <a:spcBef>
                <a:spcPct val="50000"/>
              </a:spcBef>
            </a:pPr>
            <a:endParaRPr lang="ru-RU" sz="2000" b="0"/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ru-RU" sz="2000" b="0"/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636588" y="269875"/>
            <a:ext cx="5449887" cy="449263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2400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Классификация баз данных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b="0" kern="0" dirty="0">
              <a:latin typeface="+mn-lt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793246509"/>
              </p:ext>
            </p:extLst>
          </p:nvPr>
        </p:nvGraphicFramePr>
        <p:xfrm>
          <a:off x="0" y="1660909"/>
          <a:ext cx="8930640" cy="4470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208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79388" y="892175"/>
            <a:ext cx="86502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По способу хранения данных </a:t>
            </a:r>
            <a:endParaRPr lang="ru-RU" sz="2000" b="0"/>
          </a:p>
          <a:p>
            <a:pPr>
              <a:spcBef>
                <a:spcPct val="20000"/>
              </a:spcBef>
              <a:buFont typeface="Wingdings" pitchFamily="2" charset="2"/>
              <a:buNone/>
            </a:pPr>
            <a:endParaRPr lang="ru-RU" sz="2000" b="0"/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636588" y="269875"/>
            <a:ext cx="5449887" cy="449263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2400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Классификация баз данных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b="0" kern="0" dirty="0">
              <a:latin typeface="+mn-lt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074184506"/>
              </p:ext>
            </p:extLst>
          </p:nvPr>
        </p:nvGraphicFramePr>
        <p:xfrm>
          <a:off x="209862" y="1630929"/>
          <a:ext cx="8720778" cy="45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6236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Text Box 8"/>
          <p:cNvSpPr txBox="1">
            <a:spLocks noChangeArrowheads="1"/>
          </p:cNvSpPr>
          <p:nvPr/>
        </p:nvSpPr>
        <p:spPr bwMode="auto">
          <a:xfrm>
            <a:off x="179388" y="892175"/>
            <a:ext cx="8650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0850" indent="-450850"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400">
                <a:solidFill>
                  <a:srgbClr val="3333FF"/>
                </a:solidFill>
              </a:rPr>
              <a:t>По структуре организации данных</a:t>
            </a:r>
            <a:endParaRPr lang="ru-RU" sz="2000" b="0"/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636588" y="269875"/>
            <a:ext cx="5449887" cy="449263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ru-RU" sz="2400" kern="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Классификация баз данных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3200" b="0" kern="0" dirty="0">
              <a:latin typeface="+mn-lt"/>
            </a:endParaRPr>
          </a:p>
        </p:txBody>
      </p:sp>
      <p:grpSp>
        <p:nvGrpSpPr>
          <p:cNvPr id="12293" name="Группа 5"/>
          <p:cNvGrpSpPr>
            <a:grpSpLocks/>
          </p:cNvGrpSpPr>
          <p:nvPr/>
        </p:nvGrpSpPr>
        <p:grpSpPr bwMode="auto">
          <a:xfrm>
            <a:off x="6235700" y="3194050"/>
            <a:ext cx="2473325" cy="2262188"/>
            <a:chOff x="479697" y="2023335"/>
            <a:chExt cx="2473061" cy="2052953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79697" y="2023335"/>
              <a:ext cx="2473061" cy="2052953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 8"/>
            <p:cNvSpPr/>
            <p:nvPr/>
          </p:nvSpPr>
          <p:spPr>
            <a:xfrm>
              <a:off x="479697" y="2023335"/>
              <a:ext cx="2473061" cy="16032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chemeClr val="accent3">
                      <a:lumMod val="75000"/>
                    </a:schemeClr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Реляционные</a:t>
              </a:r>
            </a:p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dirty="0">
                  <a:solidFill>
                    <a:schemeClr val="accent3">
                      <a:lumMod val="75000"/>
                    </a:schemeClr>
                  </a:solidFill>
                </a:rPr>
                <a:t>БД состоят из одной или нескольких  взаимосвязанных двумерных (прямоугольных) таблиц.</a:t>
              </a:r>
            </a:p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40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</p:grpSp>
      <p:grpSp>
        <p:nvGrpSpPr>
          <p:cNvPr id="12294" name="Группа 12"/>
          <p:cNvGrpSpPr>
            <a:grpSpLocks/>
          </p:cNvGrpSpPr>
          <p:nvPr/>
        </p:nvGrpSpPr>
        <p:grpSpPr bwMode="auto">
          <a:xfrm>
            <a:off x="3395663" y="3178175"/>
            <a:ext cx="2473325" cy="2247900"/>
            <a:chOff x="479697" y="2023335"/>
            <a:chExt cx="2473061" cy="500769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79697" y="2023335"/>
              <a:ext cx="2473061" cy="500769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479697" y="2023335"/>
              <a:ext cx="2473061" cy="5007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chemeClr val="accent3">
                      <a:lumMod val="75000"/>
                    </a:schemeClr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Сетевые</a:t>
              </a:r>
            </a:p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dirty="0">
                  <a:solidFill>
                    <a:schemeClr val="accent3">
                      <a:lumMod val="75000"/>
                    </a:schemeClr>
                  </a:solidFill>
                </a:rPr>
                <a:t>Принята свободная связь между элементами разных уровней.</a:t>
              </a:r>
              <a:endParaRPr lang="ru-RU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</p:grpSp>
      <p:grpSp>
        <p:nvGrpSpPr>
          <p:cNvPr id="12295" name="Группа 18"/>
          <p:cNvGrpSpPr>
            <a:grpSpLocks/>
          </p:cNvGrpSpPr>
          <p:nvPr/>
        </p:nvGrpSpPr>
        <p:grpSpPr bwMode="auto">
          <a:xfrm>
            <a:off x="3200400" y="1649413"/>
            <a:ext cx="2487613" cy="546100"/>
            <a:chOff x="464706" y="1978365"/>
            <a:chExt cx="2488052" cy="54573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79697" y="2023335"/>
              <a:ext cx="2473061" cy="500769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464706" y="1978365"/>
              <a:ext cx="2473061" cy="5007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chemeClr val="accent3">
                      <a:lumMod val="75000"/>
                    </a:schemeClr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Базы данных</a:t>
              </a:r>
            </a:p>
          </p:txBody>
        </p:sp>
      </p:grpSp>
      <p:grpSp>
        <p:nvGrpSpPr>
          <p:cNvPr id="12296" name="Группа 21"/>
          <p:cNvGrpSpPr>
            <a:grpSpLocks/>
          </p:cNvGrpSpPr>
          <p:nvPr/>
        </p:nvGrpSpPr>
        <p:grpSpPr bwMode="auto">
          <a:xfrm>
            <a:off x="592138" y="3208338"/>
            <a:ext cx="2473325" cy="2308225"/>
            <a:chOff x="479697" y="2023335"/>
            <a:chExt cx="2473061" cy="500769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479697" y="2023335"/>
              <a:ext cx="2473061" cy="500769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479697" y="2023335"/>
              <a:ext cx="2473061" cy="5007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5240" tIns="15240" rIns="15240" bIns="15240" spcCol="1270" anchor="ctr"/>
            <a:lstStyle/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2400" dirty="0">
                  <a:ln w="900" cmpd="sng">
                    <a:solidFill>
                      <a:schemeClr val="accent1">
                        <a:satMod val="190000"/>
                        <a:alpha val="55000"/>
                      </a:schemeClr>
                    </a:solidFill>
                    <a:prstDash val="solid"/>
                  </a:ln>
                  <a:solidFill>
                    <a:schemeClr val="accent3">
                      <a:lumMod val="75000"/>
                    </a:schemeClr>
                  </a:solidFill>
                  <a:effectLst>
                    <a:innerShdw blurRad="101600" dist="76200" dir="5400000">
                      <a:schemeClr val="accent1">
                        <a:satMod val="190000"/>
                        <a:tint val="100000"/>
                        <a:alpha val="74000"/>
                      </a:schemeClr>
                    </a:innerShdw>
                  </a:effectLst>
                </a:rPr>
                <a:t>Иерархические</a:t>
              </a:r>
            </a:p>
            <a:p>
              <a:pPr algn="ctr"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dirty="0">
                  <a:solidFill>
                    <a:schemeClr val="accent3">
                      <a:lumMod val="75000"/>
                    </a:schemeClr>
                  </a:solidFill>
                </a:rPr>
                <a:t>Представляют собой совокупность элементов, расположенных в порядке их подчинения от общего к частному.</a:t>
              </a:r>
              <a:endParaRPr lang="ru-RU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endParaRPr>
            </a:p>
          </p:txBody>
        </p:sp>
      </p:grpSp>
      <p:cxnSp>
        <p:nvCxnSpPr>
          <p:cNvPr id="33" name="Прямая соединительная линия 32"/>
          <p:cNvCxnSpPr/>
          <p:nvPr/>
        </p:nvCxnSpPr>
        <p:spPr bwMode="auto">
          <a:xfrm rot="5400000">
            <a:off x="4167982" y="2474119"/>
            <a:ext cx="539750" cy="1587"/>
          </a:xfrm>
          <a:prstGeom prst="line">
            <a:avLst/>
          </a:prstGeom>
          <a:ln>
            <a:headEnd type="none" w="med" len="med"/>
            <a:tailEnd type="none" w="med" len="lg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 bwMode="auto">
          <a:xfrm flipV="1">
            <a:off x="1843088" y="2714625"/>
            <a:ext cx="5546725" cy="14288"/>
          </a:xfrm>
          <a:prstGeom prst="line">
            <a:avLst/>
          </a:prstGeom>
          <a:ln>
            <a:headEnd type="none" w="med" len="med"/>
            <a:tailEnd type="none" w="med" len="lg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 bwMode="auto">
          <a:xfrm rot="5400000">
            <a:off x="1642269" y="2974181"/>
            <a:ext cx="431800" cy="1588"/>
          </a:xfrm>
          <a:prstGeom prst="line">
            <a:avLst/>
          </a:prstGeom>
          <a:ln>
            <a:headEnd type="none" w="med" len="med"/>
            <a:tailEnd type="none" w="med" len="lg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 bwMode="auto">
          <a:xfrm rot="5400000">
            <a:off x="4221957" y="2974181"/>
            <a:ext cx="431800" cy="1587"/>
          </a:xfrm>
          <a:prstGeom prst="line">
            <a:avLst/>
          </a:prstGeom>
          <a:ln>
            <a:headEnd type="none" w="med" len="med"/>
            <a:tailEnd type="none" w="med" len="lg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 bwMode="auto">
          <a:xfrm rot="5400000">
            <a:off x="7188994" y="2944019"/>
            <a:ext cx="431800" cy="1588"/>
          </a:xfrm>
          <a:prstGeom prst="line">
            <a:avLst/>
          </a:prstGeom>
          <a:ln>
            <a:headEnd type="none" w="med" len="med"/>
            <a:tailEnd type="none" w="med" len="lg"/>
          </a:ln>
          <a:extLst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8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142</TotalTime>
  <Words>1713</Words>
  <Application>Microsoft Office PowerPoint</Application>
  <PresentationFormat>Экран (4:3)</PresentationFormat>
  <Paragraphs>407</Paragraphs>
  <Slides>33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Ооржак Буяна</dc:creator>
  <cp:lastModifiedBy>Ооржак Буяна</cp:lastModifiedBy>
  <cp:revision>11</cp:revision>
  <dcterms:created xsi:type="dcterms:W3CDTF">2020-04-20T06:47:13Z</dcterms:created>
  <dcterms:modified xsi:type="dcterms:W3CDTF">2020-04-20T09:09:48Z</dcterms:modified>
</cp:coreProperties>
</file>