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5" r:id="rId4"/>
    <p:sldId id="261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8000" dirty="0" smtClean="0"/>
              <a:t>Улучшенная штукатурка</a:t>
            </a:r>
            <a:endParaRPr lang="ru-RU" sz="8000" dirty="0"/>
          </a:p>
        </p:txBody>
      </p:sp>
      <p:pic>
        <p:nvPicPr>
          <p:cNvPr id="1026" name="Picture 2" descr="C:\Users\Sinus\Desktop\БУЯНА\фотошоп\29816633-маляр-рабочий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56992"/>
            <a:ext cx="3387824" cy="338782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61946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189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ЭТАПЫ РАБОТ: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822430470"/>
              </p:ext>
            </p:extLst>
          </p:nvPr>
        </p:nvGraphicFramePr>
        <p:xfrm>
          <a:off x="214282" y="928669"/>
          <a:ext cx="8715436" cy="5769323"/>
        </p:xfrm>
        <a:graphic>
          <a:graphicData uri="http://schemas.openxmlformats.org/drawingml/2006/table">
            <a:tbl>
              <a:tblPr/>
              <a:tblGrid>
                <a:gridCol w="764511"/>
                <a:gridCol w="3210950"/>
                <a:gridCol w="3593207"/>
                <a:gridCol w="1146768"/>
              </a:tblGrid>
              <a:tr h="451731">
                <a:tc>
                  <a:txBody>
                    <a:bodyPr/>
                    <a:lstStyle/>
                    <a:p>
                      <a:r>
                        <a:rPr lang="ru-RU" sz="1200" b="1" dirty="0"/>
                        <a:t>Этапы работ</a:t>
                      </a:r>
                      <a:endParaRPr lang="ru-RU" sz="12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/>
                        <a:t>Контролируемые операции</a:t>
                      </a:r>
                      <a:endParaRPr lang="ru-RU" sz="12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/>
                        <a:t>Контроль (метод, объем)</a:t>
                      </a:r>
                      <a:endParaRPr lang="ru-RU" sz="12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/>
                        <a:t>Документация</a:t>
                      </a:r>
                      <a:endParaRPr lang="ru-RU" sz="12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3374">
                <a:tc>
                  <a:txBody>
                    <a:bodyPr/>
                    <a:lstStyle/>
                    <a:p>
                      <a:r>
                        <a:rPr lang="ru-RU" sz="1200"/>
                        <a:t>Подготовительные </a:t>
                      </a:r>
                    </a:p>
                    <a:p>
                      <a:r>
                        <a:rPr lang="ru-RU" sz="1200"/>
                        <a:t>работы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/>
                        <a:t>Проверить: </a:t>
                      </a:r>
                    </a:p>
                    <a:p>
                      <a:r>
                        <a:rPr lang="ru-RU" sz="1200"/>
                        <a:t>— наличие акта приемки ранее выполненных работ;</a:t>
                      </a:r>
                    </a:p>
                    <a:p>
                      <a:r>
                        <a:rPr lang="ru-RU" sz="1200"/>
                        <a:t>— наличие паспорта на поступивший раствор и его качество;</a:t>
                      </a:r>
                    </a:p>
                    <a:p>
                      <a:r>
                        <a:rPr lang="ru-RU" sz="1200"/>
                        <a:t>— очистку поверхности от грязи, пыли, копоти, жировых и битумных пятен, выступивших солей;</a:t>
                      </a:r>
                    </a:p>
                    <a:p>
                      <a:r>
                        <a:rPr lang="ru-RU" sz="1200"/>
                        <a:t>— выполнение провешивания вертикальных и горизонтальных поверхностей;</a:t>
                      </a:r>
                    </a:p>
                    <a:p>
                      <a:r>
                        <a:rPr lang="ru-RU" sz="1200"/>
                        <a:t>— влажность стен и температуру воздуха (8 зимнее время).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 </a:t>
                      </a:r>
                    </a:p>
                    <a:p>
                      <a:r>
                        <a:rPr lang="ru-RU" sz="1200" dirty="0"/>
                        <a:t>Визуальный, измерительный</a:t>
                      </a:r>
                    </a:p>
                    <a:p>
                      <a:r>
                        <a:rPr lang="ru-RU" sz="1200" dirty="0"/>
                        <a:t>Измерительный не менее 3 измерений на 10 м</a:t>
                      </a:r>
                      <a:r>
                        <a:rPr lang="ru-RU" sz="1200" baseline="30000" dirty="0"/>
                        <a:t>2</a:t>
                      </a:r>
                      <a:r>
                        <a:rPr lang="ru-RU" sz="1200" dirty="0"/>
                        <a:t> поверхности</a:t>
                      </a:r>
                    </a:p>
                    <a:p>
                      <a:r>
                        <a:rPr lang="ru-RU" sz="1200" dirty="0"/>
                        <a:t>Лабораторный контроль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/>
                        <a:t>Акт приемки ранее выполненных работ, паспорт, общий журнал работ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5583">
                <a:tc>
                  <a:txBody>
                    <a:bodyPr/>
                    <a:lstStyle/>
                    <a:p>
                      <a:r>
                        <a:rPr lang="ru-RU" sz="1200"/>
                        <a:t>Процесс штукатурных работ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Контролировать: </a:t>
                      </a:r>
                    </a:p>
                    <a:p>
                      <a:r>
                        <a:rPr lang="ru-RU" sz="1200" dirty="0"/>
                        <a:t>— вертикальность, горизонтальность оштукатуренных поверхностей;</a:t>
                      </a:r>
                    </a:p>
                    <a:p>
                      <a:r>
                        <a:rPr lang="ru-RU" sz="1200" dirty="0"/>
                        <a:t>— качество поверхности штукатурки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/>
                        <a:t> </a:t>
                      </a:r>
                    </a:p>
                    <a:p>
                      <a:r>
                        <a:rPr lang="ru-RU" sz="1200"/>
                        <a:t>Визуальный</a:t>
                      </a:r>
                    </a:p>
                    <a:p>
                      <a:r>
                        <a:rPr lang="ru-RU" sz="1200"/>
                        <a:t>Измерительный не менее 5 измерений контрольной двухметровой рейкой на 50-70</a:t>
                      </a:r>
                      <a:r>
                        <a:rPr lang="ru-RU" sz="1200" baseline="30000"/>
                        <a:t>м2</a:t>
                      </a:r>
                      <a:r>
                        <a:rPr lang="ru-RU" sz="1200"/>
                        <a:t> поверхности или на отдельном участке меньшей площади в местах, выявленных сплошным визуальным осмотром</a:t>
                      </a:r>
                    </a:p>
                    <a:p>
                      <a:r>
                        <a:rPr lang="ru-RU" sz="1200"/>
                        <a:t>Визуальный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/>
                        <a:t>Общий журнал работ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8635">
                <a:tc>
                  <a:txBody>
                    <a:bodyPr/>
                    <a:lstStyle/>
                    <a:p>
                      <a:r>
                        <a:rPr lang="ru-RU" sz="1200"/>
                        <a:t>Приемка основания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/>
                        <a:t>Проверить: </a:t>
                      </a:r>
                    </a:p>
                    <a:p>
                      <a:r>
                        <a:rPr lang="ru-RU" sz="1200"/>
                        <a:t>— прочность сцепления  штукатурки  с основанием;</a:t>
                      </a:r>
                    </a:p>
                    <a:p>
                      <a:r>
                        <a:rPr lang="ru-RU" sz="1200"/>
                        <a:t>— качество оштукатурен ной  поверхности.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 </a:t>
                      </a:r>
                    </a:p>
                    <a:p>
                      <a:r>
                        <a:rPr lang="ru-RU" sz="1200" dirty="0"/>
                        <a:t>Визуальный</a:t>
                      </a:r>
                    </a:p>
                    <a:p>
                      <a:r>
                        <a:rPr lang="ru-RU" sz="1200" dirty="0"/>
                        <a:t>Измерительный не менее 5 измерений контрольной двухметровой рейкой на 50-70</a:t>
                      </a:r>
                      <a:r>
                        <a:rPr lang="ru-RU" sz="1200" baseline="30000" dirty="0"/>
                        <a:t> м2</a:t>
                      </a:r>
                      <a:r>
                        <a:rPr lang="ru-RU" sz="1200" dirty="0"/>
                        <a:t> поверхности или на отдельном участке меньшей площади в местах, выявленных сплошным визуальным осмотром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Акт приемки выполненных работ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88785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На фото: Б - улучшенная до 15 мм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34" y="357166"/>
            <a:ext cx="8358246" cy="585791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57158" y="2000240"/>
            <a:ext cx="8501121" cy="4429156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Основание</a:t>
            </a:r>
            <a:r>
              <a:rPr lang="ru-RU" b="1" dirty="0"/>
              <a:t>.</a:t>
            </a:r>
            <a:endParaRPr lang="ru-RU" dirty="0"/>
          </a:p>
          <a:p>
            <a:r>
              <a:rPr lang="ru-RU" b="1" dirty="0" err="1"/>
              <a:t>Обрызг</a:t>
            </a:r>
            <a:r>
              <a:rPr lang="ru-RU" b="1" dirty="0"/>
              <a:t>.</a:t>
            </a:r>
            <a:endParaRPr lang="ru-RU" dirty="0"/>
          </a:p>
          <a:p>
            <a:r>
              <a:rPr lang="ru-RU" b="1" dirty="0"/>
              <a:t>Грунтование.</a:t>
            </a:r>
            <a:endParaRPr lang="ru-RU" dirty="0"/>
          </a:p>
          <a:p>
            <a:r>
              <a:rPr lang="ru-RU" b="1" dirty="0" err="1"/>
              <a:t>Накрывка</a:t>
            </a:r>
            <a:r>
              <a:rPr lang="ru-RU" b="1" dirty="0"/>
              <a:t>.</a:t>
            </a:r>
            <a:endParaRPr lang="ru-RU" dirty="0"/>
          </a:p>
          <a:p>
            <a:r>
              <a:rPr lang="ru-RU" dirty="0"/>
              <a:t>Согласно СНиП на улучшенную штукатурку, толщина ее слоя допускается до 15 мм, тогда как для обычной – 12 мм. Дополнительные миллиметры получаются благодаря нанесению на поверхность еще одного слоя.</a:t>
            </a:r>
          </a:p>
          <a:p>
            <a:r>
              <a:rPr lang="ru-RU" dirty="0"/>
              <a:t>Кроме того, толщина улучшенной штукатурки стен по СНиПу на бетонных ровных поверхностях – 2-3 мм, т.е. выполнить нужно </a:t>
            </a:r>
            <a:r>
              <a:rPr lang="ru-RU" dirty="0" err="1"/>
              <a:t>накрывку</a:t>
            </a:r>
            <a:r>
              <a:rPr lang="ru-RU" dirty="0"/>
              <a:t> и затирку, на кирпичных — до 10 мм.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ru-RU" u="sng" dirty="0"/>
              <a:t>Очередность этапов и количество слоев при работе с улучшенной штукатуркой: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1488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214290"/>
            <a:ext cx="8929718" cy="6643710"/>
          </a:xfrm>
        </p:spPr>
        <p:txBody>
          <a:bodyPr>
            <a:normAutofit fontScale="70000" lnSpcReduction="20000"/>
          </a:bodyPr>
          <a:lstStyle/>
          <a:p>
            <a:pPr algn="just">
              <a:buFont typeface="+mj-lt"/>
              <a:buAutoNum type="arabicPeriod"/>
            </a:pPr>
            <a:r>
              <a:rPr lang="ru-RU" sz="2900" dirty="0">
                <a:solidFill>
                  <a:srgbClr val="FF0000"/>
                </a:solidFill>
              </a:rPr>
              <a:t>Подготовьте поверхность. Для этого вам понадобится молоток, зубило, кисть и ковш. Очистите ее от грязи и пыли, уберите все неровности, срубите наплывы раствора и смочите месса швов, если кладка выполнена в пустошовку. Когда кирпичную кладку сделали в полный шов, выберите его на глубину 15-20 мм и смочите.</a:t>
            </a:r>
          </a:p>
          <a:p>
            <a:pPr algn="just">
              <a:buFont typeface="+mj-lt"/>
              <a:buAutoNum type="arabicPeriod"/>
            </a:pPr>
            <a:r>
              <a:rPr lang="ru-RU" sz="2900" dirty="0">
                <a:solidFill>
                  <a:srgbClr val="FF0000"/>
                </a:solidFill>
              </a:rPr>
              <a:t>Приготовьте раствор. Используйте мастерок, ведро и ящик. Если необходим известковый раствор, приготовить его можно так: 1:1/5 (известковое тесто : песок). Погасите известь, добавьте воды, процедите известковым молоком, затворите песок: 1:0,3:3 (вода : известь : песок).</a:t>
            </a:r>
          </a:p>
          <a:p>
            <a:pPr algn="just">
              <a:buFont typeface="+mj-lt"/>
              <a:buAutoNum type="arabicPeriod"/>
            </a:pPr>
            <a:r>
              <a:rPr lang="ru-RU" sz="2900" dirty="0">
                <a:solidFill>
                  <a:srgbClr val="FF0000"/>
                </a:solidFill>
              </a:rPr>
              <a:t>Нанесите на стену грунтовку глубокого проникновения, которая </a:t>
            </a:r>
            <a:r>
              <a:rPr lang="ru-RU" sz="2900" dirty="0" err="1">
                <a:solidFill>
                  <a:srgbClr val="FF0000"/>
                </a:solidFill>
              </a:rPr>
              <a:t>обеспылит</a:t>
            </a:r>
            <a:r>
              <a:rPr lang="ru-RU" sz="2900" dirty="0">
                <a:solidFill>
                  <a:srgbClr val="FF0000"/>
                </a:solidFill>
              </a:rPr>
              <a:t> ее и улучшит адгезию.</a:t>
            </a:r>
          </a:p>
          <a:p>
            <a:pPr algn="just">
              <a:buFont typeface="+mj-lt"/>
              <a:buAutoNum type="arabicPeriod"/>
            </a:pPr>
            <a:r>
              <a:rPr lang="ru-RU" sz="2900" dirty="0">
                <a:solidFill>
                  <a:srgbClr val="FF0000"/>
                </a:solidFill>
              </a:rPr>
              <a:t>Произведите </a:t>
            </a:r>
            <a:r>
              <a:rPr lang="ru-RU" sz="2900" dirty="0" err="1">
                <a:solidFill>
                  <a:srgbClr val="FF0000"/>
                </a:solidFill>
              </a:rPr>
              <a:t>обрызг</a:t>
            </a:r>
            <a:r>
              <a:rPr lang="ru-RU" sz="2900" dirty="0">
                <a:solidFill>
                  <a:srgbClr val="FF0000"/>
                </a:solidFill>
              </a:rPr>
              <a:t> поверхности стены своими руками. Понадобится кельма, ковш, сокол. </a:t>
            </a:r>
            <a:r>
              <a:rPr lang="ru-RU" sz="2900" dirty="0" err="1">
                <a:solidFill>
                  <a:srgbClr val="FF0000"/>
                </a:solidFill>
              </a:rPr>
              <a:t>Обрызг</a:t>
            </a:r>
            <a:r>
              <a:rPr lang="ru-RU" sz="2900" dirty="0">
                <a:solidFill>
                  <a:srgbClr val="FF0000"/>
                </a:solidFill>
              </a:rPr>
              <a:t> набрасывайте слоем 3-9 мм, покрывая полностью поверхность, чтобы не осталось свободных мест. Он предназначен для заполнения всевозможных неровностей. Раствор должен иметь сметанообразную консистенцию.</a:t>
            </a:r>
          </a:p>
          <a:p>
            <a:pPr algn="just"/>
            <a:r>
              <a:rPr lang="ru-RU" sz="2900" dirty="0">
                <a:solidFill>
                  <a:srgbClr val="FF0000"/>
                </a:solidFill>
              </a:rPr>
              <a:t>На фото — </a:t>
            </a:r>
            <a:r>
              <a:rPr lang="ru-RU" sz="2900" dirty="0" err="1">
                <a:solidFill>
                  <a:srgbClr val="FF0000"/>
                </a:solidFill>
              </a:rPr>
              <a:t>обрызг</a:t>
            </a:r>
            <a:r>
              <a:rPr lang="ru-RU" sz="2900" dirty="0">
                <a:solidFill>
                  <a:srgbClr val="FF0000"/>
                </a:solidFill>
              </a:rPr>
              <a:t> раствором кирпичной стены</a:t>
            </a:r>
          </a:p>
          <a:p>
            <a:pPr algn="just">
              <a:buFont typeface="+mj-lt"/>
              <a:buAutoNum type="arabicPeriod" startAt="5"/>
            </a:pPr>
            <a:r>
              <a:rPr lang="ru-RU" sz="2900" dirty="0">
                <a:solidFill>
                  <a:srgbClr val="FF0000"/>
                </a:solidFill>
              </a:rPr>
              <a:t>Нанесите грунт толщиной до 15–20 мм, который станет основой штукатурки. Его консистенция должна быть плотнее </a:t>
            </a:r>
            <a:r>
              <a:rPr lang="ru-RU" sz="2900" dirty="0" err="1">
                <a:solidFill>
                  <a:srgbClr val="FF0000"/>
                </a:solidFill>
              </a:rPr>
              <a:t>обрызга</a:t>
            </a:r>
            <a:r>
              <a:rPr lang="ru-RU" sz="2900" dirty="0">
                <a:solidFill>
                  <a:srgbClr val="FF0000"/>
                </a:solidFill>
              </a:rPr>
              <a:t> и напоминать тесто.</a:t>
            </a:r>
          </a:p>
          <a:p>
            <a:pPr algn="just"/>
            <a:r>
              <a:rPr lang="ru-RU" sz="2900" dirty="0">
                <a:solidFill>
                  <a:srgbClr val="FF0000"/>
                </a:solidFill>
              </a:rPr>
              <a:t>Нанесение грунта после </a:t>
            </a:r>
            <a:r>
              <a:rPr lang="ru-RU" sz="2900" dirty="0" err="1">
                <a:solidFill>
                  <a:srgbClr val="FF0000"/>
                </a:solidFill>
              </a:rPr>
              <a:t>обрызга</a:t>
            </a:r>
            <a:endParaRPr lang="ru-RU" sz="2900" dirty="0">
              <a:solidFill>
                <a:srgbClr val="FF0000"/>
              </a:solidFill>
            </a:endParaRPr>
          </a:p>
          <a:p>
            <a:pPr algn="just">
              <a:buFont typeface="+mj-lt"/>
              <a:buAutoNum type="arabicPeriod" startAt="6"/>
            </a:pPr>
            <a:r>
              <a:rPr lang="ru-RU" sz="2900" dirty="0">
                <a:solidFill>
                  <a:srgbClr val="FF0000"/>
                </a:solidFill>
              </a:rPr>
              <a:t>Разровняйте раствор. Возьмите для работы мастерок и </a:t>
            </a:r>
            <a:r>
              <a:rPr lang="ru-RU" sz="2900" dirty="0" err="1">
                <a:solidFill>
                  <a:srgbClr val="FF0000"/>
                </a:solidFill>
              </a:rPr>
              <a:t>полутерок</a:t>
            </a:r>
            <a:r>
              <a:rPr lang="ru-RU" sz="2900" dirty="0">
                <a:solidFill>
                  <a:srgbClr val="FF0000"/>
                </a:solidFill>
              </a:rPr>
              <a:t>. Последний приставьте к поверхности одной гранью. Другую расположите под углом 150˚ и движениями снизу вверх уплотняйте и разравнивайте раствор. Повторно </a:t>
            </a:r>
            <a:r>
              <a:rPr lang="ru-RU" sz="2900" dirty="0" err="1">
                <a:solidFill>
                  <a:srgbClr val="FF0000"/>
                </a:solidFill>
              </a:rPr>
              <a:t>полутером</a:t>
            </a:r>
            <a:r>
              <a:rPr lang="ru-RU" sz="2900" dirty="0">
                <a:solidFill>
                  <a:srgbClr val="FF0000"/>
                </a:solidFill>
              </a:rPr>
              <a:t> двигайте справа налево и слева направо.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5164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31</TotalTime>
  <Words>366</Words>
  <Application>Microsoft Office PowerPoint</Application>
  <PresentationFormat>Экран (4:3)</PresentationFormat>
  <Paragraphs>51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Волна</vt:lpstr>
      <vt:lpstr>Улучшенная штукатурка</vt:lpstr>
      <vt:lpstr>ЭТАПЫ РАБОТ:</vt:lpstr>
      <vt:lpstr>Слайд 3</vt:lpstr>
      <vt:lpstr>Очередность этапов и количество слоев при работе с улучшенной штукатуркой: 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Улучшенная штукатурка</dc:title>
  <dc:creator>Sinus</dc:creator>
  <cp:lastModifiedBy>Элзей</cp:lastModifiedBy>
  <cp:revision>7</cp:revision>
  <dcterms:created xsi:type="dcterms:W3CDTF">2015-10-02T02:02:55Z</dcterms:created>
  <dcterms:modified xsi:type="dcterms:W3CDTF">2020-04-03T16:54:25Z</dcterms:modified>
</cp:coreProperties>
</file>