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2893F5-7AE1-4031-8DD1-05EE5B904318}" type="datetimeFigureOut">
              <a:rPr lang="ru-RU" smtClean="0"/>
              <a:pPr/>
              <a:t>20.10.2019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A6690D-9910-4838-9578-1AFDA59E575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115616" y="1916832"/>
            <a:ext cx="7128792" cy="2016224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Уголовная ответственность несовершеннолетних</a:t>
            </a:r>
            <a:r>
              <a:rPr lang="ru-RU" sz="36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6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endParaRPr lang="ru-RU" sz="360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560840" cy="617901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	</a:t>
            </a:r>
            <a:r>
              <a:rPr lang="ru-RU" sz="4000" dirty="0" smtClean="0">
                <a:solidFill>
                  <a:srgbClr val="7030A0"/>
                </a:solidFill>
              </a:rPr>
              <a:t>В соответствии с УК РФ уголовная ответственность несовершеннолетних наступает с </a:t>
            </a:r>
            <a:r>
              <a:rPr lang="ru-RU" sz="4000" b="1" dirty="0" smtClean="0">
                <a:solidFill>
                  <a:srgbClr val="C00000"/>
                </a:solidFill>
              </a:rPr>
              <a:t>16 лет </a:t>
            </a:r>
            <a:r>
              <a:rPr lang="ru-RU" sz="4000" dirty="0" smtClean="0">
                <a:solidFill>
                  <a:srgbClr val="C00000"/>
                </a:solidFill>
              </a:rPr>
              <a:t>за все виды преступлений, </a:t>
            </a:r>
            <a:r>
              <a:rPr lang="ru-RU" sz="4000" dirty="0" smtClean="0">
                <a:solidFill>
                  <a:srgbClr val="7030A0"/>
                </a:solidFill>
              </a:rPr>
              <a:t>обозначенных в Уголовном кодексе РФ.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Но за строго определенный ряд преступлений, </a:t>
            </a:r>
            <a:r>
              <a:rPr lang="ru-RU" sz="4000" dirty="0" smtClean="0">
                <a:solidFill>
                  <a:srgbClr val="7030A0"/>
                </a:solidFill>
              </a:rPr>
              <a:t>перечисленных в статье 20 УК РФ, уголовная ответственность наступает </a:t>
            </a:r>
            <a:r>
              <a:rPr lang="ru-RU" sz="4000" b="1" dirty="0" smtClean="0">
                <a:solidFill>
                  <a:srgbClr val="C00000"/>
                </a:solidFill>
              </a:rPr>
              <a:t>с 14 лет: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272808" cy="6048672"/>
          </a:xfrm>
        </p:spPr>
        <p:txBody>
          <a:bodyPr>
            <a:noAutofit/>
          </a:bodyPr>
          <a:lstStyle/>
          <a:p>
            <a:pPr lvl="0"/>
            <a:r>
              <a:rPr lang="ru-RU" sz="3600" dirty="0" smtClean="0">
                <a:solidFill>
                  <a:srgbClr val="7030A0"/>
                </a:solidFill>
              </a:rPr>
              <a:t>- убийство (ст.105);</a:t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- умышленное причинение тяжкого вреда здоровью (ст.111);</a:t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- умышленное причинение средней тяжести вреда здоровью (ст.112);</a:t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- похищение человека (ст.126)</a:t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- изнасилование (ст.131);</a:t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- насильственные действия сексуального характера (ст.132);</a:t>
            </a:r>
            <a:br>
              <a:rPr lang="ru-RU" sz="3600" dirty="0" smtClean="0">
                <a:solidFill>
                  <a:srgbClr val="7030A0"/>
                </a:solidFill>
              </a:rPr>
            </a:br>
            <a:endParaRPr lang="ru-RU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560840" cy="5616624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srgbClr val="7030A0"/>
                </a:solidFill>
              </a:rPr>
              <a:t>- кража (ст.158);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- грабеж (ст.161);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- разбой (ст.162);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- вымогательство (ст.163);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- неправомерное завладение автомобилем или иным транспортным средством без -цели хищения (ст.166);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- умышленное уничтожение или  повреждение имущества при отягчающих обстоятельствах (ч. 2 ст.167);</a:t>
            </a:r>
            <a:br>
              <a:rPr lang="ru-RU" sz="3200" dirty="0" smtClean="0">
                <a:solidFill>
                  <a:srgbClr val="7030A0"/>
                </a:solidFill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840760" cy="6178698"/>
          </a:xfrm>
        </p:spPr>
        <p:txBody>
          <a:bodyPr>
            <a:noAutofit/>
          </a:bodyPr>
          <a:lstStyle/>
          <a:p>
            <a:pPr lvl="0"/>
            <a:r>
              <a:rPr lang="ru-RU" sz="4000" dirty="0" smtClean="0">
                <a:solidFill>
                  <a:srgbClr val="7030A0"/>
                </a:solidFill>
              </a:rPr>
              <a:t>- терроризм (ст.205);</a:t>
            </a:r>
            <a:br>
              <a:rPr lang="ru-RU" sz="4000" dirty="0" smtClean="0">
                <a:solidFill>
                  <a:srgbClr val="7030A0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- захват заложника (ст.206);</a:t>
            </a:r>
            <a:br>
              <a:rPr lang="ru-RU" sz="4000" dirty="0" smtClean="0">
                <a:solidFill>
                  <a:srgbClr val="7030A0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- заведомо ложное сообщение об акте терроризма (с.207);</a:t>
            </a:r>
            <a:br>
              <a:rPr lang="ru-RU" sz="4000" dirty="0" smtClean="0">
                <a:solidFill>
                  <a:srgbClr val="7030A0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- хулиганство при отягчающих обстоятельствах (ч.2 и 3 ст.213);</a:t>
            </a:r>
            <a:br>
              <a:rPr lang="ru-RU" sz="4000" dirty="0" smtClean="0">
                <a:solidFill>
                  <a:srgbClr val="7030A0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- вандализм (ст.214);</a:t>
            </a:r>
            <a:br>
              <a:rPr lang="ru-RU" sz="4000" dirty="0" smtClean="0">
                <a:solidFill>
                  <a:srgbClr val="7030A0"/>
                </a:solidFill>
              </a:rPr>
            </a:b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632848" cy="5832648"/>
          </a:xfrm>
        </p:spPr>
        <p:txBody>
          <a:bodyPr>
            <a:noAutofit/>
          </a:bodyPr>
          <a:lstStyle/>
          <a:p>
            <a:pPr lvl="0"/>
            <a:r>
              <a:rPr lang="ru-RU" sz="3600" dirty="0" smtClean="0">
                <a:solidFill>
                  <a:srgbClr val="7030A0"/>
                </a:solidFill>
              </a:rPr>
              <a:t>- хищение либо вымогательство оружия, боеприпасов, взрывчатых веществ и взрывных устройств (ст.226);</a:t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- хищение либо вымогательство наркотических средств или психотропных веществ (ст.229);</a:t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- приведение в негодность транспортных средств или путей сообщения (ст.267).</a:t>
            </a:r>
            <a:br>
              <a:rPr lang="ru-RU" sz="3600" dirty="0" smtClean="0">
                <a:solidFill>
                  <a:srgbClr val="7030A0"/>
                </a:solidFill>
              </a:rPr>
            </a:br>
            <a:endParaRPr lang="ru-RU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34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Уголовная ответственность несовершеннолетних </vt:lpstr>
      <vt:lpstr> В соответствии с УК РФ уголовная ответственность несовершеннолетних наступает с 16 лет за все виды преступлений, обозначенных в Уголовном кодексе РФ. Но за строго определенный ряд преступлений, перечисленных в статье 20 УК РФ, уголовная ответственность наступает с 14 лет: </vt:lpstr>
      <vt:lpstr>- убийство (ст.105); - умышленное причинение тяжкого вреда здоровью (ст.111); - умышленное причинение средней тяжести вреда здоровью (ст.112); - похищение человека (ст.126) - изнасилование (ст.131); - насильственные действия сексуального характера (ст.132); </vt:lpstr>
      <vt:lpstr>- кража (ст.158); - грабеж (ст.161); - разбой (ст.162); - вымогательство (ст.163); - неправомерное завладение автомобилем или иным транспортным средством без -цели хищения (ст.166); - умышленное уничтожение или  повреждение имущества при отягчающих обстоятельствах (ч. 2 ст.167); </vt:lpstr>
      <vt:lpstr>- терроризм (ст.205); - захват заложника (ст.206); - заведомо ложное сообщение об акте терроризма (с.207); - хулиганство при отягчающих обстоятельствах (ч.2 и 3 ст.213); - вандализм (ст.214); </vt:lpstr>
      <vt:lpstr>- хищение либо вымогательство оружия, боеприпасов, взрывчатых веществ и взрывных устройств (ст.226); - хищение либо вымогательство наркотических средств или психотропных веществ (ст.229); - приведение в негодность транспортных средств или путей сообщения (ст.267).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Уголовная ответственность несовершеннолетних</dc:title>
  <dc:creator>123</dc:creator>
  <cp:lastModifiedBy>123</cp:lastModifiedBy>
  <cp:revision>5</cp:revision>
  <dcterms:created xsi:type="dcterms:W3CDTF">2019-10-20T14:58:23Z</dcterms:created>
  <dcterms:modified xsi:type="dcterms:W3CDTF">2019-10-20T15:36:02Z</dcterms:modified>
</cp:coreProperties>
</file>