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0" r:id="rId7"/>
    <p:sldId id="259" r:id="rId8"/>
    <p:sldId id="261" r:id="rId9"/>
    <p:sldId id="262" r:id="rId10"/>
    <p:sldId id="263" r:id="rId11"/>
    <p:sldId id="268" r:id="rId12"/>
    <p:sldId id="264" r:id="rId13"/>
    <p:sldId id="269" r:id="rId14"/>
    <p:sldId id="265" r:id="rId15"/>
    <p:sldId id="270" r:id="rId16"/>
    <p:sldId id="278" r:id="rId17"/>
    <p:sldId id="279" r:id="rId18"/>
    <p:sldId id="280" r:id="rId19"/>
    <p:sldId id="281" r:id="rId20"/>
    <p:sldId id="27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72" r:id="rId32"/>
    <p:sldId id="273" r:id="rId33"/>
    <p:sldId id="274" r:id="rId3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3366FF"/>
    <a:srgbClr val="990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4" autoAdjust="0"/>
    <p:restoredTop sz="94652" autoAdjust="0"/>
  </p:normalViewPr>
  <p:slideViewPr>
    <p:cSldViewPr>
      <p:cViewPr varScale="1">
        <p:scale>
          <a:sx n="70" d="100"/>
          <a:sy n="70" d="100"/>
        </p:scale>
        <p:origin x="14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09C636-BE3F-4A52-8E7B-618009E6161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2FB2B49-9FDB-4A47-84E5-5B72753A41F0}">
      <dgm:prSet phldrT="[Текст]"/>
      <dgm:spPr/>
      <dgm:t>
        <a:bodyPr/>
        <a:lstStyle/>
        <a:p>
          <a:pPr algn="ctr"/>
          <a:r>
            <a:rPr lang="ru-RU" b="1" dirty="0" smtClean="0"/>
            <a:t>деловая беседа</a:t>
          </a:r>
          <a:endParaRPr lang="ru-RU" b="1" dirty="0"/>
        </a:p>
      </dgm:t>
    </dgm:pt>
    <dgm:pt modelId="{F6CE5A9B-B84D-48B6-99AD-D017122E6A4A}" type="parTrans" cxnId="{93CFE344-0FF9-4232-9286-5FFB476D0E2E}">
      <dgm:prSet/>
      <dgm:spPr/>
      <dgm:t>
        <a:bodyPr/>
        <a:lstStyle/>
        <a:p>
          <a:endParaRPr lang="ru-RU"/>
        </a:p>
      </dgm:t>
    </dgm:pt>
    <dgm:pt modelId="{F2C82DF1-CCAD-41E7-9DC1-B20A6B14C819}" type="sibTrans" cxnId="{93CFE344-0FF9-4232-9286-5FFB476D0E2E}">
      <dgm:prSet/>
      <dgm:spPr/>
      <dgm:t>
        <a:bodyPr/>
        <a:lstStyle/>
        <a:p>
          <a:endParaRPr lang="ru-RU"/>
        </a:p>
      </dgm:t>
    </dgm:pt>
    <dgm:pt modelId="{2464A50F-E5F3-422B-AD91-BDC9AA9996BA}">
      <dgm:prSet/>
      <dgm:spPr/>
      <dgm:t>
        <a:bodyPr/>
        <a:lstStyle/>
        <a:p>
          <a:pPr algn="ctr"/>
          <a:r>
            <a:rPr lang="ru-RU" b="1" dirty="0" smtClean="0"/>
            <a:t>деловые переговоры</a:t>
          </a:r>
          <a:endParaRPr lang="ru-RU" b="1" dirty="0"/>
        </a:p>
      </dgm:t>
    </dgm:pt>
    <dgm:pt modelId="{FAA9A500-2A6C-4FEF-BCD7-46C758335D06}" type="parTrans" cxnId="{BB609F83-A4F2-43E1-8915-F90936C14D5B}">
      <dgm:prSet/>
      <dgm:spPr/>
      <dgm:t>
        <a:bodyPr/>
        <a:lstStyle/>
        <a:p>
          <a:endParaRPr lang="ru-RU"/>
        </a:p>
      </dgm:t>
    </dgm:pt>
    <dgm:pt modelId="{5B614E08-B1CA-4D6B-9007-EC199515A1BE}" type="sibTrans" cxnId="{BB609F83-A4F2-43E1-8915-F90936C14D5B}">
      <dgm:prSet/>
      <dgm:spPr/>
      <dgm:t>
        <a:bodyPr/>
        <a:lstStyle/>
        <a:p>
          <a:endParaRPr lang="ru-RU"/>
        </a:p>
      </dgm:t>
    </dgm:pt>
    <dgm:pt modelId="{4DEC856E-855F-4E11-A86F-7F6859D7D241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1" dirty="0" smtClean="0"/>
            <a:t>деловые совещания</a:t>
          </a:r>
          <a:endParaRPr lang="ru-RU" b="1" dirty="0"/>
        </a:p>
      </dgm:t>
    </dgm:pt>
    <dgm:pt modelId="{9D4CD198-9EA5-4649-92FE-84C04DD5EA16}" type="parTrans" cxnId="{C03890AA-D68D-4491-9609-C002B262ADCE}">
      <dgm:prSet/>
      <dgm:spPr/>
      <dgm:t>
        <a:bodyPr/>
        <a:lstStyle/>
        <a:p>
          <a:endParaRPr lang="ru-RU"/>
        </a:p>
      </dgm:t>
    </dgm:pt>
    <dgm:pt modelId="{545980F4-D023-4779-BFFF-039D0B33D2E0}" type="sibTrans" cxnId="{C03890AA-D68D-4491-9609-C002B262ADCE}">
      <dgm:prSet/>
      <dgm:spPr/>
      <dgm:t>
        <a:bodyPr/>
        <a:lstStyle/>
        <a:p>
          <a:endParaRPr lang="ru-RU"/>
        </a:p>
      </dgm:t>
    </dgm:pt>
    <dgm:pt modelId="{4C5E38BC-C960-425B-AD39-B0E8906CE264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1" dirty="0" smtClean="0"/>
            <a:t>публичные выступления</a:t>
          </a:r>
          <a:endParaRPr lang="ru-RU" dirty="0"/>
        </a:p>
      </dgm:t>
    </dgm:pt>
    <dgm:pt modelId="{14D97667-1CAA-4DFB-BF7A-2A454B32964F}" type="parTrans" cxnId="{88F91980-4997-449F-BE4E-9BD7A372318D}">
      <dgm:prSet/>
      <dgm:spPr/>
      <dgm:t>
        <a:bodyPr/>
        <a:lstStyle/>
        <a:p>
          <a:endParaRPr lang="ru-RU"/>
        </a:p>
      </dgm:t>
    </dgm:pt>
    <dgm:pt modelId="{04EDED3F-CBE1-4FBC-98A1-07E2F7F91C98}" type="sibTrans" cxnId="{88F91980-4997-449F-BE4E-9BD7A372318D}">
      <dgm:prSet/>
      <dgm:spPr/>
      <dgm:t>
        <a:bodyPr/>
        <a:lstStyle/>
        <a:p>
          <a:endParaRPr lang="ru-RU"/>
        </a:p>
      </dgm:t>
    </dgm:pt>
    <dgm:pt modelId="{ECD8A8DC-0CE3-4B9D-BBDF-A62D999EEF07}" type="pres">
      <dgm:prSet presAssocID="{4209C636-BE3F-4A52-8E7B-618009E6161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516DC00-9281-4778-8B78-9F51CF9CA1ED}" type="pres">
      <dgm:prSet presAssocID="{4209C636-BE3F-4A52-8E7B-618009E6161D}" presName="Name1" presStyleCnt="0"/>
      <dgm:spPr/>
    </dgm:pt>
    <dgm:pt modelId="{2C0DF130-DAAD-46C8-B0F7-0985E0BD84B0}" type="pres">
      <dgm:prSet presAssocID="{4209C636-BE3F-4A52-8E7B-618009E6161D}" presName="cycle" presStyleCnt="0"/>
      <dgm:spPr/>
    </dgm:pt>
    <dgm:pt modelId="{6387EC07-EB1B-4351-BF1C-74B469C1CA3C}" type="pres">
      <dgm:prSet presAssocID="{4209C636-BE3F-4A52-8E7B-618009E6161D}" presName="srcNode" presStyleLbl="node1" presStyleIdx="0" presStyleCnt="4"/>
      <dgm:spPr/>
    </dgm:pt>
    <dgm:pt modelId="{BCD7A09B-A277-4081-8053-1BE056B7383A}" type="pres">
      <dgm:prSet presAssocID="{4209C636-BE3F-4A52-8E7B-618009E6161D}" presName="conn" presStyleLbl="parChTrans1D2" presStyleIdx="0" presStyleCnt="1"/>
      <dgm:spPr/>
      <dgm:t>
        <a:bodyPr/>
        <a:lstStyle/>
        <a:p>
          <a:endParaRPr lang="ru-RU"/>
        </a:p>
      </dgm:t>
    </dgm:pt>
    <dgm:pt modelId="{9F35F6E7-0A0B-462D-A0D6-437C65036D4F}" type="pres">
      <dgm:prSet presAssocID="{4209C636-BE3F-4A52-8E7B-618009E6161D}" presName="extraNode" presStyleLbl="node1" presStyleIdx="0" presStyleCnt="4"/>
      <dgm:spPr/>
    </dgm:pt>
    <dgm:pt modelId="{4049F75B-9F7D-4197-A784-5E6C74906197}" type="pres">
      <dgm:prSet presAssocID="{4209C636-BE3F-4A52-8E7B-618009E6161D}" presName="dstNode" presStyleLbl="node1" presStyleIdx="0" presStyleCnt="4"/>
      <dgm:spPr/>
    </dgm:pt>
    <dgm:pt modelId="{A4B43BA8-0B86-4B12-B385-1B737402DAA5}" type="pres">
      <dgm:prSet presAssocID="{12FB2B49-9FDB-4A47-84E5-5B72753A41F0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0F2906-E0C0-4AD7-AADE-03D371DC62DC}" type="pres">
      <dgm:prSet presAssocID="{12FB2B49-9FDB-4A47-84E5-5B72753A41F0}" presName="accent_1" presStyleCnt="0"/>
      <dgm:spPr/>
    </dgm:pt>
    <dgm:pt modelId="{B685EEE5-E283-40F7-B965-E7459092E595}" type="pres">
      <dgm:prSet presAssocID="{12FB2B49-9FDB-4A47-84E5-5B72753A41F0}" presName="accentRepeatNode" presStyleLbl="solidFgAcc1" presStyleIdx="0" presStyleCnt="4"/>
      <dgm:spPr/>
    </dgm:pt>
    <dgm:pt modelId="{31FC881B-A7C6-40AA-AE99-8DE9F31C749A}" type="pres">
      <dgm:prSet presAssocID="{2464A50F-E5F3-422B-AD91-BDC9AA9996B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6E1B60-3A91-4D61-AB39-EC4A852284D0}" type="pres">
      <dgm:prSet presAssocID="{2464A50F-E5F3-422B-AD91-BDC9AA9996BA}" presName="accent_2" presStyleCnt="0"/>
      <dgm:spPr/>
    </dgm:pt>
    <dgm:pt modelId="{7640BAC5-1677-4A5F-882D-A6DC0E537226}" type="pres">
      <dgm:prSet presAssocID="{2464A50F-E5F3-422B-AD91-BDC9AA9996BA}" presName="accentRepeatNode" presStyleLbl="solidFgAcc1" presStyleIdx="1" presStyleCnt="4"/>
      <dgm:spPr/>
    </dgm:pt>
    <dgm:pt modelId="{6E9325BD-AA4A-4118-852B-AE2FF14FBC9C}" type="pres">
      <dgm:prSet presAssocID="{4DEC856E-855F-4E11-A86F-7F6859D7D241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92D774-90B7-47D8-938A-E05503FC1CAF}" type="pres">
      <dgm:prSet presAssocID="{4DEC856E-855F-4E11-A86F-7F6859D7D241}" presName="accent_3" presStyleCnt="0"/>
      <dgm:spPr/>
    </dgm:pt>
    <dgm:pt modelId="{9BD772D7-43DF-4A01-B443-FA518EE9F6B8}" type="pres">
      <dgm:prSet presAssocID="{4DEC856E-855F-4E11-A86F-7F6859D7D241}" presName="accentRepeatNode" presStyleLbl="solidFgAcc1" presStyleIdx="2" presStyleCnt="4"/>
      <dgm:spPr/>
    </dgm:pt>
    <dgm:pt modelId="{3EE66070-0AEE-4168-B1DD-FAE348A9E47C}" type="pres">
      <dgm:prSet presAssocID="{4C5E38BC-C960-425B-AD39-B0E8906CE264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4566EA-DE43-4E1D-84F9-EA40310A1FF6}" type="pres">
      <dgm:prSet presAssocID="{4C5E38BC-C960-425B-AD39-B0E8906CE264}" presName="accent_4" presStyleCnt="0"/>
      <dgm:spPr/>
    </dgm:pt>
    <dgm:pt modelId="{DC36326D-A6A5-4E32-9F9E-3734AE3A0DB6}" type="pres">
      <dgm:prSet presAssocID="{4C5E38BC-C960-425B-AD39-B0E8906CE264}" presName="accentRepeatNode" presStyleLbl="solidFgAcc1" presStyleIdx="3" presStyleCnt="4"/>
      <dgm:spPr/>
    </dgm:pt>
  </dgm:ptLst>
  <dgm:cxnLst>
    <dgm:cxn modelId="{8E108459-92E7-4A4B-BDA1-615F6160A79D}" type="presOf" srcId="{F2C82DF1-CCAD-41E7-9DC1-B20A6B14C819}" destId="{BCD7A09B-A277-4081-8053-1BE056B7383A}" srcOrd="0" destOrd="0" presId="urn:microsoft.com/office/officeart/2008/layout/VerticalCurvedList"/>
    <dgm:cxn modelId="{652AE97E-A21E-4EB2-9F75-C13508919BE2}" type="presOf" srcId="{4C5E38BC-C960-425B-AD39-B0E8906CE264}" destId="{3EE66070-0AEE-4168-B1DD-FAE348A9E47C}" srcOrd="0" destOrd="0" presId="urn:microsoft.com/office/officeart/2008/layout/VerticalCurvedList"/>
    <dgm:cxn modelId="{6A630D3E-CEE4-4279-A3CC-1E699BD609C7}" type="presOf" srcId="{4209C636-BE3F-4A52-8E7B-618009E6161D}" destId="{ECD8A8DC-0CE3-4B9D-BBDF-A62D999EEF07}" srcOrd="0" destOrd="0" presId="urn:microsoft.com/office/officeart/2008/layout/VerticalCurvedList"/>
    <dgm:cxn modelId="{4E2B1A92-98CB-43BC-9AD0-BC6ACA325568}" type="presOf" srcId="{2464A50F-E5F3-422B-AD91-BDC9AA9996BA}" destId="{31FC881B-A7C6-40AA-AE99-8DE9F31C749A}" srcOrd="0" destOrd="0" presId="urn:microsoft.com/office/officeart/2008/layout/VerticalCurvedList"/>
    <dgm:cxn modelId="{88F91980-4997-449F-BE4E-9BD7A372318D}" srcId="{4209C636-BE3F-4A52-8E7B-618009E6161D}" destId="{4C5E38BC-C960-425B-AD39-B0E8906CE264}" srcOrd="3" destOrd="0" parTransId="{14D97667-1CAA-4DFB-BF7A-2A454B32964F}" sibTransId="{04EDED3F-CBE1-4FBC-98A1-07E2F7F91C98}"/>
    <dgm:cxn modelId="{C03890AA-D68D-4491-9609-C002B262ADCE}" srcId="{4209C636-BE3F-4A52-8E7B-618009E6161D}" destId="{4DEC856E-855F-4E11-A86F-7F6859D7D241}" srcOrd="2" destOrd="0" parTransId="{9D4CD198-9EA5-4649-92FE-84C04DD5EA16}" sibTransId="{545980F4-D023-4779-BFFF-039D0B33D2E0}"/>
    <dgm:cxn modelId="{BB609F83-A4F2-43E1-8915-F90936C14D5B}" srcId="{4209C636-BE3F-4A52-8E7B-618009E6161D}" destId="{2464A50F-E5F3-422B-AD91-BDC9AA9996BA}" srcOrd="1" destOrd="0" parTransId="{FAA9A500-2A6C-4FEF-BCD7-46C758335D06}" sibTransId="{5B614E08-B1CA-4D6B-9007-EC199515A1BE}"/>
    <dgm:cxn modelId="{81FBE608-C6D6-48AF-8811-29709B803814}" type="presOf" srcId="{4DEC856E-855F-4E11-A86F-7F6859D7D241}" destId="{6E9325BD-AA4A-4118-852B-AE2FF14FBC9C}" srcOrd="0" destOrd="0" presId="urn:microsoft.com/office/officeart/2008/layout/VerticalCurvedList"/>
    <dgm:cxn modelId="{93CFE344-0FF9-4232-9286-5FFB476D0E2E}" srcId="{4209C636-BE3F-4A52-8E7B-618009E6161D}" destId="{12FB2B49-9FDB-4A47-84E5-5B72753A41F0}" srcOrd="0" destOrd="0" parTransId="{F6CE5A9B-B84D-48B6-99AD-D017122E6A4A}" sibTransId="{F2C82DF1-CCAD-41E7-9DC1-B20A6B14C819}"/>
    <dgm:cxn modelId="{C7FDFF39-4465-4D81-ABA1-723D926E3BC5}" type="presOf" srcId="{12FB2B49-9FDB-4A47-84E5-5B72753A41F0}" destId="{A4B43BA8-0B86-4B12-B385-1B737402DAA5}" srcOrd="0" destOrd="0" presId="urn:microsoft.com/office/officeart/2008/layout/VerticalCurvedList"/>
    <dgm:cxn modelId="{AF8BDE3D-7FFD-4E7A-989C-8EFB3576107B}" type="presParOf" srcId="{ECD8A8DC-0CE3-4B9D-BBDF-A62D999EEF07}" destId="{E516DC00-9281-4778-8B78-9F51CF9CA1ED}" srcOrd="0" destOrd="0" presId="urn:microsoft.com/office/officeart/2008/layout/VerticalCurvedList"/>
    <dgm:cxn modelId="{789073DE-64C0-4972-B0AC-D04DBC98A55F}" type="presParOf" srcId="{E516DC00-9281-4778-8B78-9F51CF9CA1ED}" destId="{2C0DF130-DAAD-46C8-B0F7-0985E0BD84B0}" srcOrd="0" destOrd="0" presId="urn:microsoft.com/office/officeart/2008/layout/VerticalCurvedList"/>
    <dgm:cxn modelId="{EA4D78D4-B214-4E19-80E2-161ED375942A}" type="presParOf" srcId="{2C0DF130-DAAD-46C8-B0F7-0985E0BD84B0}" destId="{6387EC07-EB1B-4351-BF1C-74B469C1CA3C}" srcOrd="0" destOrd="0" presId="urn:microsoft.com/office/officeart/2008/layout/VerticalCurvedList"/>
    <dgm:cxn modelId="{9E03E6F2-9302-40B3-B781-8238E24835B9}" type="presParOf" srcId="{2C0DF130-DAAD-46C8-B0F7-0985E0BD84B0}" destId="{BCD7A09B-A277-4081-8053-1BE056B7383A}" srcOrd="1" destOrd="0" presId="urn:microsoft.com/office/officeart/2008/layout/VerticalCurvedList"/>
    <dgm:cxn modelId="{9A5BE8EF-9847-428E-A39B-251E91FE9291}" type="presParOf" srcId="{2C0DF130-DAAD-46C8-B0F7-0985E0BD84B0}" destId="{9F35F6E7-0A0B-462D-A0D6-437C65036D4F}" srcOrd="2" destOrd="0" presId="urn:microsoft.com/office/officeart/2008/layout/VerticalCurvedList"/>
    <dgm:cxn modelId="{2BE4EB5C-6493-4C3A-ABBE-455DF75F0648}" type="presParOf" srcId="{2C0DF130-DAAD-46C8-B0F7-0985E0BD84B0}" destId="{4049F75B-9F7D-4197-A784-5E6C74906197}" srcOrd="3" destOrd="0" presId="urn:microsoft.com/office/officeart/2008/layout/VerticalCurvedList"/>
    <dgm:cxn modelId="{C37427F2-DB15-4A6B-9D16-2766050B33CA}" type="presParOf" srcId="{E516DC00-9281-4778-8B78-9F51CF9CA1ED}" destId="{A4B43BA8-0B86-4B12-B385-1B737402DAA5}" srcOrd="1" destOrd="0" presId="urn:microsoft.com/office/officeart/2008/layout/VerticalCurvedList"/>
    <dgm:cxn modelId="{C2261F39-256D-4B03-85F4-5B186326D447}" type="presParOf" srcId="{E516DC00-9281-4778-8B78-9F51CF9CA1ED}" destId="{CC0F2906-E0C0-4AD7-AADE-03D371DC62DC}" srcOrd="2" destOrd="0" presId="urn:microsoft.com/office/officeart/2008/layout/VerticalCurvedList"/>
    <dgm:cxn modelId="{EE538A9C-9B09-4693-ABD6-A540A301AA13}" type="presParOf" srcId="{CC0F2906-E0C0-4AD7-AADE-03D371DC62DC}" destId="{B685EEE5-E283-40F7-B965-E7459092E595}" srcOrd="0" destOrd="0" presId="urn:microsoft.com/office/officeart/2008/layout/VerticalCurvedList"/>
    <dgm:cxn modelId="{66882CE1-A698-4F7C-B062-A0A134211C57}" type="presParOf" srcId="{E516DC00-9281-4778-8B78-9F51CF9CA1ED}" destId="{31FC881B-A7C6-40AA-AE99-8DE9F31C749A}" srcOrd="3" destOrd="0" presId="urn:microsoft.com/office/officeart/2008/layout/VerticalCurvedList"/>
    <dgm:cxn modelId="{E4CE5FAF-5B1C-4596-A188-1E4E563B8B57}" type="presParOf" srcId="{E516DC00-9281-4778-8B78-9F51CF9CA1ED}" destId="{1E6E1B60-3A91-4D61-AB39-EC4A852284D0}" srcOrd="4" destOrd="0" presId="urn:microsoft.com/office/officeart/2008/layout/VerticalCurvedList"/>
    <dgm:cxn modelId="{92F914E9-4F09-4403-8523-7ADF79C0E795}" type="presParOf" srcId="{1E6E1B60-3A91-4D61-AB39-EC4A852284D0}" destId="{7640BAC5-1677-4A5F-882D-A6DC0E537226}" srcOrd="0" destOrd="0" presId="urn:microsoft.com/office/officeart/2008/layout/VerticalCurvedList"/>
    <dgm:cxn modelId="{454BEBE8-1DB5-4244-8535-8D6C10C77E13}" type="presParOf" srcId="{E516DC00-9281-4778-8B78-9F51CF9CA1ED}" destId="{6E9325BD-AA4A-4118-852B-AE2FF14FBC9C}" srcOrd="5" destOrd="0" presId="urn:microsoft.com/office/officeart/2008/layout/VerticalCurvedList"/>
    <dgm:cxn modelId="{241992AD-09AF-4F4A-8550-581022E499B6}" type="presParOf" srcId="{E516DC00-9281-4778-8B78-9F51CF9CA1ED}" destId="{8592D774-90B7-47D8-938A-E05503FC1CAF}" srcOrd="6" destOrd="0" presId="urn:microsoft.com/office/officeart/2008/layout/VerticalCurvedList"/>
    <dgm:cxn modelId="{6F9FAAA8-3064-4122-85E1-42A5B6A51C77}" type="presParOf" srcId="{8592D774-90B7-47D8-938A-E05503FC1CAF}" destId="{9BD772D7-43DF-4A01-B443-FA518EE9F6B8}" srcOrd="0" destOrd="0" presId="urn:microsoft.com/office/officeart/2008/layout/VerticalCurvedList"/>
    <dgm:cxn modelId="{E78E8981-5A68-4FD5-AC17-C682DE979940}" type="presParOf" srcId="{E516DC00-9281-4778-8B78-9F51CF9CA1ED}" destId="{3EE66070-0AEE-4168-B1DD-FAE348A9E47C}" srcOrd="7" destOrd="0" presId="urn:microsoft.com/office/officeart/2008/layout/VerticalCurvedList"/>
    <dgm:cxn modelId="{209C46DE-BA30-4B12-9BC8-8896197C94D4}" type="presParOf" srcId="{E516DC00-9281-4778-8B78-9F51CF9CA1ED}" destId="{CB4566EA-DE43-4E1D-84F9-EA40310A1FF6}" srcOrd="8" destOrd="0" presId="urn:microsoft.com/office/officeart/2008/layout/VerticalCurvedList"/>
    <dgm:cxn modelId="{7F8F917B-29DD-4372-8EBB-DA5113D59477}" type="presParOf" srcId="{CB4566EA-DE43-4E1D-84F9-EA40310A1FF6}" destId="{DC36326D-A6A5-4E32-9F9E-3734AE3A0D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04929B-B3E0-4601-B132-A679867F428E}" type="doc">
      <dgm:prSet loTypeId="urn:microsoft.com/office/officeart/2005/8/layout/vProcess5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0BFA0A4-6BD3-44E6-86A5-EEABDFD115F7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I. Начало беседы.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26B990-4F04-49EF-8A79-70B43037F6F9}" type="parTrans" cxnId="{12A8BD2A-2B3F-443B-A36E-62D514D1C954}">
      <dgm:prSet/>
      <dgm:spPr/>
      <dgm:t>
        <a:bodyPr/>
        <a:lstStyle/>
        <a:p>
          <a:endParaRPr lang="ru-RU"/>
        </a:p>
      </dgm:t>
    </dgm:pt>
    <dgm:pt modelId="{35F83AFA-1477-4F5A-BB45-F1712F59A621}" type="sibTrans" cxnId="{12A8BD2A-2B3F-443B-A36E-62D514D1C954}">
      <dgm:prSet/>
      <dgm:spPr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  <dgm:t>
        <a:bodyPr/>
        <a:lstStyle/>
        <a:p>
          <a:endParaRPr lang="ru-RU">
            <a:blipFill>
              <a:blip xmlns:r="http://schemas.openxmlformats.org/officeDocument/2006/relationships" r:embed="rId1"/>
              <a:tile tx="0" ty="0" sx="100000" sy="100000" flip="none" algn="tl"/>
            </a:blipFill>
          </a:endParaRPr>
        </a:p>
      </dgm:t>
    </dgm:pt>
    <dgm:pt modelId="{B757309A-019E-4C03-A90C-37B5AB88EE11}">
      <dgm:prSet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II. Передача информации.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8B8F22-A667-4A51-850F-9395455FD99B}" type="parTrans" cxnId="{AD707A26-B341-480C-A33D-1DE982AEC78B}">
      <dgm:prSet/>
      <dgm:spPr/>
      <dgm:t>
        <a:bodyPr/>
        <a:lstStyle/>
        <a:p>
          <a:endParaRPr lang="ru-RU"/>
        </a:p>
      </dgm:t>
    </dgm:pt>
    <dgm:pt modelId="{11422C2B-16FA-40AB-B9FE-5C917240F061}" type="sibTrans" cxnId="{AD707A26-B341-480C-A33D-1DE982AEC78B}">
      <dgm:prSet/>
      <dgm:spPr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  <dgm:t>
        <a:bodyPr/>
        <a:lstStyle/>
        <a:p>
          <a:endParaRPr lang="ru-RU">
            <a:blipFill>
              <a:blip xmlns:r="http://schemas.openxmlformats.org/officeDocument/2006/relationships" r:embed="rId1"/>
              <a:tile tx="0" ty="0" sx="100000" sy="100000" flip="none" algn="tl"/>
            </a:blipFill>
          </a:endParaRPr>
        </a:p>
      </dgm:t>
    </dgm:pt>
    <dgm:pt modelId="{FA90D780-650E-4DDC-823A-72D4B52C0A10}">
      <dgm:prSet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III. Аргументирование.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0F8C19-C0F6-41AA-B9F8-AC80E576EDC3}" type="parTrans" cxnId="{2EEC036F-5241-4A9D-8346-3A19D56B913C}">
      <dgm:prSet/>
      <dgm:spPr/>
      <dgm:t>
        <a:bodyPr/>
        <a:lstStyle/>
        <a:p>
          <a:endParaRPr lang="ru-RU"/>
        </a:p>
      </dgm:t>
    </dgm:pt>
    <dgm:pt modelId="{655DDF3A-779D-4C7C-980D-E8A1ABAADF37}" type="sibTrans" cxnId="{2EEC036F-5241-4A9D-8346-3A19D56B913C}">
      <dgm:prSet/>
      <dgm:spPr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  <dgm:t>
        <a:bodyPr/>
        <a:lstStyle/>
        <a:p>
          <a:endParaRPr lang="ru-RU">
            <a:blipFill>
              <a:blip xmlns:r="http://schemas.openxmlformats.org/officeDocument/2006/relationships" r:embed="rId1"/>
              <a:tile tx="0" ty="0" sx="100000" sy="100000" flip="none" algn="tl"/>
            </a:blipFill>
          </a:endParaRPr>
        </a:p>
      </dgm:t>
    </dgm:pt>
    <dgm:pt modelId="{89B122CB-AA06-4875-A197-7DD44956EB0F}">
      <dgm:prSet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IV. Опровержение доводов собеседника.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9F0411-2878-4FA5-A6D2-B3299DAF6CBD}" type="parTrans" cxnId="{A88977E2-4324-4136-B2E4-50ADB1EC9711}">
      <dgm:prSet/>
      <dgm:spPr/>
      <dgm:t>
        <a:bodyPr/>
        <a:lstStyle/>
        <a:p>
          <a:endParaRPr lang="ru-RU"/>
        </a:p>
      </dgm:t>
    </dgm:pt>
    <dgm:pt modelId="{5C7DE1FA-D78F-4721-A784-732BD14BE9B9}" type="sibTrans" cxnId="{A88977E2-4324-4136-B2E4-50ADB1EC9711}">
      <dgm:prSet/>
      <dgm:spPr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  <dgm:t>
        <a:bodyPr/>
        <a:lstStyle/>
        <a:p>
          <a:endParaRPr lang="ru-RU">
            <a:blipFill>
              <a:blip xmlns:r="http://schemas.openxmlformats.org/officeDocument/2006/relationships" r:embed="rId1"/>
              <a:tile tx="0" ty="0" sx="100000" sy="100000" flip="none" algn="tl"/>
            </a:blipFill>
          </a:endParaRPr>
        </a:p>
      </dgm:t>
    </dgm:pt>
    <dgm:pt modelId="{5C7B83D3-00B2-481C-AA69-FD66D18E13B4}">
      <dgm:prSet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V. Принятие решений.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CE9679-E317-494F-837F-976679A5FBFF}" type="parTrans" cxnId="{2370F9AE-3A85-413C-8D24-245A72D3B7F7}">
      <dgm:prSet/>
      <dgm:spPr/>
      <dgm:t>
        <a:bodyPr/>
        <a:lstStyle/>
        <a:p>
          <a:endParaRPr lang="ru-RU"/>
        </a:p>
      </dgm:t>
    </dgm:pt>
    <dgm:pt modelId="{0C49A17C-6A2C-4D59-A255-1CC3CB534B19}" type="sibTrans" cxnId="{2370F9AE-3A85-413C-8D24-245A72D3B7F7}">
      <dgm:prSet/>
      <dgm:spPr/>
      <dgm:t>
        <a:bodyPr/>
        <a:lstStyle/>
        <a:p>
          <a:endParaRPr lang="ru-RU"/>
        </a:p>
      </dgm:t>
    </dgm:pt>
    <dgm:pt modelId="{56532D89-E38D-4A89-9B42-4B1D02F8EB2B}" type="pres">
      <dgm:prSet presAssocID="{BC04929B-B3E0-4601-B132-A679867F428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B65306-A17A-4404-8108-F0D4D0AD976A}" type="pres">
      <dgm:prSet presAssocID="{BC04929B-B3E0-4601-B132-A679867F428E}" presName="dummyMaxCanvas" presStyleCnt="0">
        <dgm:presLayoutVars/>
      </dgm:prSet>
      <dgm:spPr/>
    </dgm:pt>
    <dgm:pt modelId="{7C4AB25B-1D0A-4999-AB83-A10C4156B224}" type="pres">
      <dgm:prSet presAssocID="{BC04929B-B3E0-4601-B132-A679867F428E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DD721-30CC-4AE3-ACC9-F52D597D155F}" type="pres">
      <dgm:prSet presAssocID="{BC04929B-B3E0-4601-B132-A679867F428E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C23FD5-0544-43B1-A154-C6788016D75D}" type="pres">
      <dgm:prSet presAssocID="{BC04929B-B3E0-4601-B132-A679867F428E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88574-716B-44EC-9089-1AE5F20C0D26}" type="pres">
      <dgm:prSet presAssocID="{BC04929B-B3E0-4601-B132-A679867F428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3CC0E-0211-4C7D-9CB9-A7E4B6110EF2}" type="pres">
      <dgm:prSet presAssocID="{BC04929B-B3E0-4601-B132-A679867F428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6A13B4-7D7D-44BF-8E6C-9CFFF7E3BFAF}" type="pres">
      <dgm:prSet presAssocID="{BC04929B-B3E0-4601-B132-A679867F428E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5C9701-BD03-4C53-AA0B-29E1B0FDE743}" type="pres">
      <dgm:prSet presAssocID="{BC04929B-B3E0-4601-B132-A679867F428E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7FBC12-3597-4223-8458-0FE50DA0C28B}" type="pres">
      <dgm:prSet presAssocID="{BC04929B-B3E0-4601-B132-A679867F428E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1F7204-F418-47F7-864F-EEF5D287DB93}" type="pres">
      <dgm:prSet presAssocID="{BC04929B-B3E0-4601-B132-A679867F428E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B399BD-ED00-4127-8D9C-B93DE8B5704E}" type="pres">
      <dgm:prSet presAssocID="{BC04929B-B3E0-4601-B132-A679867F428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EA1D9-33CB-400C-A162-0CE6084E7A7B}" type="pres">
      <dgm:prSet presAssocID="{BC04929B-B3E0-4601-B132-A679867F428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229F9-6891-40B3-B21E-F6C748CB2A7B}" type="pres">
      <dgm:prSet presAssocID="{BC04929B-B3E0-4601-B132-A679867F428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3B93F-7D05-4CBC-A084-C42A207243BB}" type="pres">
      <dgm:prSet presAssocID="{BC04929B-B3E0-4601-B132-A679867F428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C5582C-5EB9-4998-9E85-CE6952B2724F}" type="pres">
      <dgm:prSet presAssocID="{BC04929B-B3E0-4601-B132-A679867F428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911FAC-416D-49CC-8752-BB73A0F08DA6}" type="presOf" srcId="{B757309A-019E-4C03-A90C-37B5AB88EE11}" destId="{673DD721-30CC-4AE3-ACC9-F52D597D155F}" srcOrd="0" destOrd="0" presId="urn:microsoft.com/office/officeart/2005/8/layout/vProcess5"/>
    <dgm:cxn modelId="{D25C0728-6A14-4E6C-B097-F0516D435CCB}" type="presOf" srcId="{FA90D780-650E-4DDC-823A-72D4B52C0A10}" destId="{DBD229F9-6891-40B3-B21E-F6C748CB2A7B}" srcOrd="1" destOrd="0" presId="urn:microsoft.com/office/officeart/2005/8/layout/vProcess5"/>
    <dgm:cxn modelId="{22D40F12-855C-44A0-944A-512265B3FCA8}" type="presOf" srcId="{D0BFA0A4-6BD3-44E6-86A5-EEABDFD115F7}" destId="{7C4AB25B-1D0A-4999-AB83-A10C4156B224}" srcOrd="0" destOrd="0" presId="urn:microsoft.com/office/officeart/2005/8/layout/vProcess5"/>
    <dgm:cxn modelId="{CB5B68E5-5EA9-4DC4-9611-5D52E6357A43}" type="presOf" srcId="{89B122CB-AA06-4875-A197-7DD44956EB0F}" destId="{8CF3B93F-7D05-4CBC-A084-C42A207243BB}" srcOrd="1" destOrd="0" presId="urn:microsoft.com/office/officeart/2005/8/layout/vProcess5"/>
    <dgm:cxn modelId="{A88977E2-4324-4136-B2E4-50ADB1EC9711}" srcId="{BC04929B-B3E0-4601-B132-A679867F428E}" destId="{89B122CB-AA06-4875-A197-7DD44956EB0F}" srcOrd="3" destOrd="0" parTransId="{899F0411-2878-4FA5-A6D2-B3299DAF6CBD}" sibTransId="{5C7DE1FA-D78F-4721-A784-732BD14BE9B9}"/>
    <dgm:cxn modelId="{56F7D406-5A6B-4393-B153-B43E10B9D4CA}" type="presOf" srcId="{5C7B83D3-00B2-481C-AA69-FD66D18E13B4}" destId="{4BC5582C-5EB9-4998-9E85-CE6952B2724F}" srcOrd="1" destOrd="0" presId="urn:microsoft.com/office/officeart/2005/8/layout/vProcess5"/>
    <dgm:cxn modelId="{63E8CF20-E430-4F77-8776-EF3FE9395BC9}" type="presOf" srcId="{5C7DE1FA-D78F-4721-A784-732BD14BE9B9}" destId="{731F7204-F418-47F7-864F-EEF5D287DB93}" srcOrd="0" destOrd="0" presId="urn:microsoft.com/office/officeart/2005/8/layout/vProcess5"/>
    <dgm:cxn modelId="{BD98EE3D-9518-4690-863F-D40090919856}" type="presOf" srcId="{B757309A-019E-4C03-A90C-37B5AB88EE11}" destId="{F7FEA1D9-33CB-400C-A162-0CE6084E7A7B}" srcOrd="1" destOrd="0" presId="urn:microsoft.com/office/officeart/2005/8/layout/vProcess5"/>
    <dgm:cxn modelId="{2370F9AE-3A85-413C-8D24-245A72D3B7F7}" srcId="{BC04929B-B3E0-4601-B132-A679867F428E}" destId="{5C7B83D3-00B2-481C-AA69-FD66D18E13B4}" srcOrd="4" destOrd="0" parTransId="{4ECE9679-E317-494F-837F-976679A5FBFF}" sibTransId="{0C49A17C-6A2C-4D59-A255-1CC3CB534B19}"/>
    <dgm:cxn modelId="{AD707A26-B341-480C-A33D-1DE982AEC78B}" srcId="{BC04929B-B3E0-4601-B132-A679867F428E}" destId="{B757309A-019E-4C03-A90C-37B5AB88EE11}" srcOrd="1" destOrd="0" parTransId="{468B8F22-A667-4A51-850F-9395455FD99B}" sibTransId="{11422C2B-16FA-40AB-B9FE-5C917240F061}"/>
    <dgm:cxn modelId="{D68853EB-BE13-48E4-AC72-869DF1E3A4CA}" type="presOf" srcId="{5C7B83D3-00B2-481C-AA69-FD66D18E13B4}" destId="{9873CC0E-0211-4C7D-9CB9-A7E4B6110EF2}" srcOrd="0" destOrd="0" presId="urn:microsoft.com/office/officeart/2005/8/layout/vProcess5"/>
    <dgm:cxn modelId="{12A8BD2A-2B3F-443B-A36E-62D514D1C954}" srcId="{BC04929B-B3E0-4601-B132-A679867F428E}" destId="{D0BFA0A4-6BD3-44E6-86A5-EEABDFD115F7}" srcOrd="0" destOrd="0" parTransId="{9426B990-4F04-49EF-8A79-70B43037F6F9}" sibTransId="{35F83AFA-1477-4F5A-BB45-F1712F59A621}"/>
    <dgm:cxn modelId="{035E84C3-C581-4CBA-8E4F-B8C7AC4DC284}" type="presOf" srcId="{D0BFA0A4-6BD3-44E6-86A5-EEABDFD115F7}" destId="{9BB399BD-ED00-4127-8D9C-B93DE8B5704E}" srcOrd="1" destOrd="0" presId="urn:microsoft.com/office/officeart/2005/8/layout/vProcess5"/>
    <dgm:cxn modelId="{FA1E67DB-DA2A-4A2F-833A-EF337348DE66}" type="presOf" srcId="{35F83AFA-1477-4F5A-BB45-F1712F59A621}" destId="{8D6A13B4-7D7D-44BF-8E6C-9CFFF7E3BFAF}" srcOrd="0" destOrd="0" presId="urn:microsoft.com/office/officeart/2005/8/layout/vProcess5"/>
    <dgm:cxn modelId="{A93CDB47-18BE-4562-8562-A18C14374A8B}" type="presOf" srcId="{FA90D780-650E-4DDC-823A-72D4B52C0A10}" destId="{4EC23FD5-0544-43B1-A154-C6788016D75D}" srcOrd="0" destOrd="0" presId="urn:microsoft.com/office/officeart/2005/8/layout/vProcess5"/>
    <dgm:cxn modelId="{CC7AF9A8-58A2-41A3-9AF4-1D7FDA86EE38}" type="presOf" srcId="{BC04929B-B3E0-4601-B132-A679867F428E}" destId="{56532D89-E38D-4A89-9B42-4B1D02F8EB2B}" srcOrd="0" destOrd="0" presId="urn:microsoft.com/office/officeart/2005/8/layout/vProcess5"/>
    <dgm:cxn modelId="{D2E4F65A-D007-4DB8-B2F8-881B70BCD6EC}" type="presOf" srcId="{89B122CB-AA06-4875-A197-7DD44956EB0F}" destId="{42F88574-716B-44EC-9089-1AE5F20C0D26}" srcOrd="0" destOrd="0" presId="urn:microsoft.com/office/officeart/2005/8/layout/vProcess5"/>
    <dgm:cxn modelId="{2EEC036F-5241-4A9D-8346-3A19D56B913C}" srcId="{BC04929B-B3E0-4601-B132-A679867F428E}" destId="{FA90D780-650E-4DDC-823A-72D4B52C0A10}" srcOrd="2" destOrd="0" parTransId="{DB0F8C19-C0F6-41AA-B9F8-AC80E576EDC3}" sibTransId="{655DDF3A-779D-4C7C-980D-E8A1ABAADF37}"/>
    <dgm:cxn modelId="{C94D8DF3-22DA-4E95-88B8-CA7580D7A1CA}" type="presOf" srcId="{655DDF3A-779D-4C7C-980D-E8A1ABAADF37}" destId="{827FBC12-3597-4223-8458-0FE50DA0C28B}" srcOrd="0" destOrd="0" presId="urn:microsoft.com/office/officeart/2005/8/layout/vProcess5"/>
    <dgm:cxn modelId="{EC8E72D2-0230-40CD-87D1-F6078C04A10D}" type="presOf" srcId="{11422C2B-16FA-40AB-B9FE-5C917240F061}" destId="{E35C9701-BD03-4C53-AA0B-29E1B0FDE743}" srcOrd="0" destOrd="0" presId="urn:microsoft.com/office/officeart/2005/8/layout/vProcess5"/>
    <dgm:cxn modelId="{04652FE5-5C5F-4441-AB9F-4C0636D211FA}" type="presParOf" srcId="{56532D89-E38D-4A89-9B42-4B1D02F8EB2B}" destId="{92B65306-A17A-4404-8108-F0D4D0AD976A}" srcOrd="0" destOrd="0" presId="urn:microsoft.com/office/officeart/2005/8/layout/vProcess5"/>
    <dgm:cxn modelId="{6C52095D-EEFB-4C45-8D9C-02CBC65F38B4}" type="presParOf" srcId="{56532D89-E38D-4A89-9B42-4B1D02F8EB2B}" destId="{7C4AB25B-1D0A-4999-AB83-A10C4156B224}" srcOrd="1" destOrd="0" presId="urn:microsoft.com/office/officeart/2005/8/layout/vProcess5"/>
    <dgm:cxn modelId="{39F58A17-7E18-4DFF-9175-37E3AC4E14C2}" type="presParOf" srcId="{56532D89-E38D-4A89-9B42-4B1D02F8EB2B}" destId="{673DD721-30CC-4AE3-ACC9-F52D597D155F}" srcOrd="2" destOrd="0" presId="urn:microsoft.com/office/officeart/2005/8/layout/vProcess5"/>
    <dgm:cxn modelId="{EE61E992-E5C2-4A54-908C-765941B8CCF5}" type="presParOf" srcId="{56532D89-E38D-4A89-9B42-4B1D02F8EB2B}" destId="{4EC23FD5-0544-43B1-A154-C6788016D75D}" srcOrd="3" destOrd="0" presId="urn:microsoft.com/office/officeart/2005/8/layout/vProcess5"/>
    <dgm:cxn modelId="{3D167662-3D36-41A0-867E-900336DA2CD5}" type="presParOf" srcId="{56532D89-E38D-4A89-9B42-4B1D02F8EB2B}" destId="{42F88574-716B-44EC-9089-1AE5F20C0D26}" srcOrd="4" destOrd="0" presId="urn:microsoft.com/office/officeart/2005/8/layout/vProcess5"/>
    <dgm:cxn modelId="{678239B9-3429-4FFC-B68D-B12E721AA710}" type="presParOf" srcId="{56532D89-E38D-4A89-9B42-4B1D02F8EB2B}" destId="{9873CC0E-0211-4C7D-9CB9-A7E4B6110EF2}" srcOrd="5" destOrd="0" presId="urn:microsoft.com/office/officeart/2005/8/layout/vProcess5"/>
    <dgm:cxn modelId="{E1547B8A-1434-4AB0-8C40-A28B9CC23F38}" type="presParOf" srcId="{56532D89-E38D-4A89-9B42-4B1D02F8EB2B}" destId="{8D6A13B4-7D7D-44BF-8E6C-9CFFF7E3BFAF}" srcOrd="6" destOrd="0" presId="urn:microsoft.com/office/officeart/2005/8/layout/vProcess5"/>
    <dgm:cxn modelId="{000130B7-0E9D-403D-9199-826F8DA46FB0}" type="presParOf" srcId="{56532D89-E38D-4A89-9B42-4B1D02F8EB2B}" destId="{E35C9701-BD03-4C53-AA0B-29E1B0FDE743}" srcOrd="7" destOrd="0" presId="urn:microsoft.com/office/officeart/2005/8/layout/vProcess5"/>
    <dgm:cxn modelId="{41CEE453-6085-441F-A3FB-05F81045905D}" type="presParOf" srcId="{56532D89-E38D-4A89-9B42-4B1D02F8EB2B}" destId="{827FBC12-3597-4223-8458-0FE50DA0C28B}" srcOrd="8" destOrd="0" presId="urn:microsoft.com/office/officeart/2005/8/layout/vProcess5"/>
    <dgm:cxn modelId="{0A304233-ED01-4C8B-A7E5-BD011E9004CB}" type="presParOf" srcId="{56532D89-E38D-4A89-9B42-4B1D02F8EB2B}" destId="{731F7204-F418-47F7-864F-EEF5D287DB93}" srcOrd="9" destOrd="0" presId="urn:microsoft.com/office/officeart/2005/8/layout/vProcess5"/>
    <dgm:cxn modelId="{36910E7F-2C06-4E90-B282-64995C4C4FA7}" type="presParOf" srcId="{56532D89-E38D-4A89-9B42-4B1D02F8EB2B}" destId="{9BB399BD-ED00-4127-8D9C-B93DE8B5704E}" srcOrd="10" destOrd="0" presId="urn:microsoft.com/office/officeart/2005/8/layout/vProcess5"/>
    <dgm:cxn modelId="{597D2FDB-2F00-46F9-8024-05E776072744}" type="presParOf" srcId="{56532D89-E38D-4A89-9B42-4B1D02F8EB2B}" destId="{F7FEA1D9-33CB-400C-A162-0CE6084E7A7B}" srcOrd="11" destOrd="0" presId="urn:microsoft.com/office/officeart/2005/8/layout/vProcess5"/>
    <dgm:cxn modelId="{5658A8E7-AB5F-40E7-BD2E-06335D8B3764}" type="presParOf" srcId="{56532D89-E38D-4A89-9B42-4B1D02F8EB2B}" destId="{DBD229F9-6891-40B3-B21E-F6C748CB2A7B}" srcOrd="12" destOrd="0" presId="urn:microsoft.com/office/officeart/2005/8/layout/vProcess5"/>
    <dgm:cxn modelId="{6F161AA5-8034-41B9-B0B2-D6030AE00A24}" type="presParOf" srcId="{56532D89-E38D-4A89-9B42-4B1D02F8EB2B}" destId="{8CF3B93F-7D05-4CBC-A084-C42A207243BB}" srcOrd="13" destOrd="0" presId="urn:microsoft.com/office/officeart/2005/8/layout/vProcess5"/>
    <dgm:cxn modelId="{03801622-A3ED-4A3E-9B70-B1A21EE8E775}" type="presParOf" srcId="{56532D89-E38D-4A89-9B42-4B1D02F8EB2B}" destId="{4BC5582C-5EB9-4998-9E85-CE6952B2724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7A09B-A277-4081-8053-1BE056B7383A}">
      <dsp:nvSpPr>
        <dsp:cNvPr id="0" name=""/>
        <dsp:cNvSpPr/>
      </dsp:nvSpPr>
      <dsp:spPr>
        <a:xfrm>
          <a:off x="-5635578" y="-862704"/>
          <a:ext cx="6709736" cy="6709736"/>
        </a:xfrm>
        <a:prstGeom prst="blockArc">
          <a:avLst>
            <a:gd name="adj1" fmla="val 18900000"/>
            <a:gd name="adj2" fmla="val 2700000"/>
            <a:gd name="adj3" fmla="val 322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43BA8-0B86-4B12-B385-1B737402DAA5}">
      <dsp:nvSpPr>
        <dsp:cNvPr id="0" name=""/>
        <dsp:cNvSpPr/>
      </dsp:nvSpPr>
      <dsp:spPr>
        <a:xfrm>
          <a:off x="562290" y="383195"/>
          <a:ext cx="5524163" cy="766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8639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деловая беседа</a:t>
          </a:r>
          <a:endParaRPr lang="ru-RU" sz="3000" b="1" kern="1200" dirty="0"/>
        </a:p>
      </dsp:txBody>
      <dsp:txXfrm>
        <a:off x="562290" y="383195"/>
        <a:ext cx="5524163" cy="766789"/>
      </dsp:txXfrm>
    </dsp:sp>
    <dsp:sp modelId="{B685EEE5-E283-40F7-B965-E7459092E595}">
      <dsp:nvSpPr>
        <dsp:cNvPr id="0" name=""/>
        <dsp:cNvSpPr/>
      </dsp:nvSpPr>
      <dsp:spPr>
        <a:xfrm>
          <a:off x="83047" y="287346"/>
          <a:ext cx="958486" cy="9584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FC881B-A7C6-40AA-AE99-8DE9F31C749A}">
      <dsp:nvSpPr>
        <dsp:cNvPr id="0" name=""/>
        <dsp:cNvSpPr/>
      </dsp:nvSpPr>
      <dsp:spPr>
        <a:xfrm>
          <a:off x="1001908" y="1533578"/>
          <a:ext cx="5084545" cy="766789"/>
        </a:xfrm>
        <a:prstGeom prst="rect">
          <a:avLst/>
        </a:prstGeom>
        <a:solidFill>
          <a:schemeClr val="accent2">
            <a:hueOff val="-4800000"/>
            <a:satOff val="-16668"/>
            <a:lumOff val="20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8639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деловые переговоры</a:t>
          </a:r>
          <a:endParaRPr lang="ru-RU" sz="3000" b="1" kern="1200" dirty="0"/>
        </a:p>
      </dsp:txBody>
      <dsp:txXfrm>
        <a:off x="1001908" y="1533578"/>
        <a:ext cx="5084545" cy="766789"/>
      </dsp:txXfrm>
    </dsp:sp>
    <dsp:sp modelId="{7640BAC5-1677-4A5F-882D-A6DC0E537226}">
      <dsp:nvSpPr>
        <dsp:cNvPr id="0" name=""/>
        <dsp:cNvSpPr/>
      </dsp:nvSpPr>
      <dsp:spPr>
        <a:xfrm>
          <a:off x="522665" y="1437729"/>
          <a:ext cx="958486" cy="9584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4800000"/>
              <a:satOff val="-16668"/>
              <a:lumOff val="2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9325BD-AA4A-4118-852B-AE2FF14FBC9C}">
      <dsp:nvSpPr>
        <dsp:cNvPr id="0" name=""/>
        <dsp:cNvSpPr/>
      </dsp:nvSpPr>
      <dsp:spPr>
        <a:xfrm>
          <a:off x="1001908" y="2683960"/>
          <a:ext cx="5084545" cy="766789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8639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деловые совещания</a:t>
          </a:r>
          <a:endParaRPr lang="ru-RU" sz="3000" b="1" kern="1200" dirty="0"/>
        </a:p>
      </dsp:txBody>
      <dsp:txXfrm>
        <a:off x="1001908" y="2683960"/>
        <a:ext cx="5084545" cy="766789"/>
      </dsp:txXfrm>
    </dsp:sp>
    <dsp:sp modelId="{9BD772D7-43DF-4A01-B443-FA518EE9F6B8}">
      <dsp:nvSpPr>
        <dsp:cNvPr id="0" name=""/>
        <dsp:cNvSpPr/>
      </dsp:nvSpPr>
      <dsp:spPr>
        <a:xfrm>
          <a:off x="522665" y="2588112"/>
          <a:ext cx="958486" cy="9584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9600000"/>
              <a:satOff val="-33335"/>
              <a:lumOff val="40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E66070-0AEE-4168-B1DD-FAE348A9E47C}">
      <dsp:nvSpPr>
        <dsp:cNvPr id="0" name=""/>
        <dsp:cNvSpPr/>
      </dsp:nvSpPr>
      <dsp:spPr>
        <a:xfrm>
          <a:off x="562290" y="3834343"/>
          <a:ext cx="5524163" cy="766789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8639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публичные выступления</a:t>
          </a:r>
          <a:endParaRPr lang="ru-RU" sz="3000" kern="1200" dirty="0"/>
        </a:p>
      </dsp:txBody>
      <dsp:txXfrm>
        <a:off x="562290" y="3834343"/>
        <a:ext cx="5524163" cy="766789"/>
      </dsp:txXfrm>
    </dsp:sp>
    <dsp:sp modelId="{DC36326D-A6A5-4E32-9F9E-3734AE3A0DB6}">
      <dsp:nvSpPr>
        <dsp:cNvPr id="0" name=""/>
        <dsp:cNvSpPr/>
      </dsp:nvSpPr>
      <dsp:spPr>
        <a:xfrm>
          <a:off x="83047" y="3738495"/>
          <a:ext cx="958486" cy="9584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4400000"/>
              <a:satOff val="-50003"/>
              <a:lumOff val="60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4AB25B-1D0A-4999-AB83-A10C4156B224}">
      <dsp:nvSpPr>
        <dsp:cNvPr id="0" name=""/>
        <dsp:cNvSpPr/>
      </dsp:nvSpPr>
      <dsp:spPr>
        <a:xfrm>
          <a:off x="0" y="0"/>
          <a:ext cx="6043631" cy="7776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I. Начало беседы.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778" y="22778"/>
        <a:ext cx="5113457" cy="732130"/>
      </dsp:txXfrm>
    </dsp:sp>
    <dsp:sp modelId="{673DD721-30CC-4AE3-ACC9-F52D597D155F}">
      <dsp:nvSpPr>
        <dsp:cNvPr id="0" name=""/>
        <dsp:cNvSpPr/>
      </dsp:nvSpPr>
      <dsp:spPr>
        <a:xfrm>
          <a:off x="451310" y="885698"/>
          <a:ext cx="6043631" cy="7776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814257"/>
                <a:satOff val="2799"/>
                <a:lumOff val="-13432"/>
                <a:alphaOff val="0"/>
                <a:shade val="51000"/>
                <a:satMod val="130000"/>
              </a:schemeClr>
            </a:gs>
            <a:gs pos="80000">
              <a:schemeClr val="accent5">
                <a:hueOff val="814257"/>
                <a:satOff val="2799"/>
                <a:lumOff val="-13432"/>
                <a:alphaOff val="0"/>
                <a:shade val="93000"/>
                <a:satMod val="130000"/>
              </a:schemeClr>
            </a:gs>
            <a:gs pos="100000">
              <a:schemeClr val="accent5">
                <a:hueOff val="814257"/>
                <a:satOff val="2799"/>
                <a:lumOff val="-1343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II. Передача информации.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4088" y="908476"/>
        <a:ext cx="5041269" cy="732130"/>
      </dsp:txXfrm>
    </dsp:sp>
    <dsp:sp modelId="{4EC23FD5-0544-43B1-A154-C6788016D75D}">
      <dsp:nvSpPr>
        <dsp:cNvPr id="0" name=""/>
        <dsp:cNvSpPr/>
      </dsp:nvSpPr>
      <dsp:spPr>
        <a:xfrm>
          <a:off x="902620" y="1771396"/>
          <a:ext cx="6043631" cy="7776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628513"/>
                <a:satOff val="5598"/>
                <a:lumOff val="-26863"/>
                <a:alphaOff val="0"/>
                <a:shade val="51000"/>
                <a:satMod val="130000"/>
              </a:schemeClr>
            </a:gs>
            <a:gs pos="80000">
              <a:schemeClr val="accent5">
                <a:hueOff val="1628513"/>
                <a:satOff val="5598"/>
                <a:lumOff val="-26863"/>
                <a:alphaOff val="0"/>
                <a:shade val="93000"/>
                <a:satMod val="130000"/>
              </a:schemeClr>
            </a:gs>
            <a:gs pos="100000">
              <a:schemeClr val="accent5">
                <a:hueOff val="1628513"/>
                <a:satOff val="5598"/>
                <a:lumOff val="-268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III. Аргументирование.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25398" y="1794174"/>
        <a:ext cx="5041269" cy="732130"/>
      </dsp:txXfrm>
    </dsp:sp>
    <dsp:sp modelId="{42F88574-716B-44EC-9089-1AE5F20C0D26}">
      <dsp:nvSpPr>
        <dsp:cNvPr id="0" name=""/>
        <dsp:cNvSpPr/>
      </dsp:nvSpPr>
      <dsp:spPr>
        <a:xfrm>
          <a:off x="1353930" y="2657095"/>
          <a:ext cx="6043631" cy="7776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442770"/>
                <a:satOff val="8397"/>
                <a:lumOff val="-40295"/>
                <a:alphaOff val="0"/>
                <a:shade val="51000"/>
                <a:satMod val="130000"/>
              </a:schemeClr>
            </a:gs>
            <a:gs pos="80000">
              <a:schemeClr val="accent5">
                <a:hueOff val="2442770"/>
                <a:satOff val="8397"/>
                <a:lumOff val="-40295"/>
                <a:alphaOff val="0"/>
                <a:shade val="93000"/>
                <a:satMod val="130000"/>
              </a:schemeClr>
            </a:gs>
            <a:gs pos="100000">
              <a:schemeClr val="accent5">
                <a:hueOff val="2442770"/>
                <a:satOff val="8397"/>
                <a:lumOff val="-402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IV. Опровержение доводов собеседника.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76708" y="2679873"/>
        <a:ext cx="5041269" cy="732130"/>
      </dsp:txXfrm>
    </dsp:sp>
    <dsp:sp modelId="{9873CC0E-0211-4C7D-9CB9-A7E4B6110EF2}">
      <dsp:nvSpPr>
        <dsp:cNvPr id="0" name=""/>
        <dsp:cNvSpPr/>
      </dsp:nvSpPr>
      <dsp:spPr>
        <a:xfrm>
          <a:off x="1805240" y="3542793"/>
          <a:ext cx="6043631" cy="7776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3257026"/>
                <a:satOff val="11196"/>
                <a:lumOff val="-53726"/>
                <a:alphaOff val="0"/>
                <a:shade val="51000"/>
                <a:satMod val="130000"/>
              </a:schemeClr>
            </a:gs>
            <a:gs pos="80000">
              <a:schemeClr val="accent5">
                <a:hueOff val="3257026"/>
                <a:satOff val="11196"/>
                <a:lumOff val="-53726"/>
                <a:alphaOff val="0"/>
                <a:shade val="93000"/>
                <a:satMod val="130000"/>
              </a:schemeClr>
            </a:gs>
            <a:gs pos="100000">
              <a:schemeClr val="accent5">
                <a:hueOff val="3257026"/>
                <a:satOff val="11196"/>
                <a:lumOff val="-53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V. Принятие решений.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28018" y="3565571"/>
        <a:ext cx="5041269" cy="732130"/>
      </dsp:txXfrm>
    </dsp:sp>
    <dsp:sp modelId="{8D6A13B4-7D7D-44BF-8E6C-9CFFF7E3BFAF}">
      <dsp:nvSpPr>
        <dsp:cNvPr id="0" name=""/>
        <dsp:cNvSpPr/>
      </dsp:nvSpPr>
      <dsp:spPr>
        <a:xfrm>
          <a:off x="5538135" y="568143"/>
          <a:ext cx="505496" cy="505496"/>
        </a:xfrm>
        <a:prstGeom prst="downArrow">
          <a:avLst>
            <a:gd name="adj1" fmla="val 55000"/>
            <a:gd name="adj2" fmla="val 45000"/>
          </a:avLst>
        </a:prstGeom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blipFill>
              <a:blip xmlns:r="http://schemas.openxmlformats.org/officeDocument/2006/relationships" r:embed="rId1"/>
              <a:tile tx="0" ty="0" sx="100000" sy="100000" flip="none" algn="tl"/>
            </a:blipFill>
          </a:endParaRPr>
        </a:p>
      </dsp:txBody>
      <dsp:txXfrm>
        <a:off x="5651872" y="568143"/>
        <a:ext cx="278022" cy="380386"/>
      </dsp:txXfrm>
    </dsp:sp>
    <dsp:sp modelId="{E35C9701-BD03-4C53-AA0B-29E1B0FDE743}">
      <dsp:nvSpPr>
        <dsp:cNvPr id="0" name=""/>
        <dsp:cNvSpPr/>
      </dsp:nvSpPr>
      <dsp:spPr>
        <a:xfrm>
          <a:off x="5989445" y="1453841"/>
          <a:ext cx="505496" cy="505496"/>
        </a:xfrm>
        <a:prstGeom prst="downArrow">
          <a:avLst>
            <a:gd name="adj1" fmla="val 55000"/>
            <a:gd name="adj2" fmla="val 45000"/>
          </a:avLst>
        </a:prstGeom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blipFill>
              <a:blip xmlns:r="http://schemas.openxmlformats.org/officeDocument/2006/relationships" r:embed="rId1"/>
              <a:tile tx="0" ty="0" sx="100000" sy="100000" flip="none" algn="tl"/>
            </a:blipFill>
          </a:endParaRPr>
        </a:p>
      </dsp:txBody>
      <dsp:txXfrm>
        <a:off x="6103182" y="1453841"/>
        <a:ext cx="278022" cy="380386"/>
      </dsp:txXfrm>
    </dsp:sp>
    <dsp:sp modelId="{827FBC12-3597-4223-8458-0FE50DA0C28B}">
      <dsp:nvSpPr>
        <dsp:cNvPr id="0" name=""/>
        <dsp:cNvSpPr/>
      </dsp:nvSpPr>
      <dsp:spPr>
        <a:xfrm>
          <a:off x="6440755" y="2326578"/>
          <a:ext cx="505496" cy="505496"/>
        </a:xfrm>
        <a:prstGeom prst="downArrow">
          <a:avLst>
            <a:gd name="adj1" fmla="val 55000"/>
            <a:gd name="adj2" fmla="val 45000"/>
          </a:avLst>
        </a:prstGeom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blipFill>
              <a:blip xmlns:r="http://schemas.openxmlformats.org/officeDocument/2006/relationships" r:embed="rId1"/>
              <a:tile tx="0" ty="0" sx="100000" sy="100000" flip="none" algn="tl"/>
            </a:blipFill>
          </a:endParaRPr>
        </a:p>
      </dsp:txBody>
      <dsp:txXfrm>
        <a:off x="6554492" y="2326578"/>
        <a:ext cx="278022" cy="380386"/>
      </dsp:txXfrm>
    </dsp:sp>
    <dsp:sp modelId="{731F7204-F418-47F7-864F-EEF5D287DB93}">
      <dsp:nvSpPr>
        <dsp:cNvPr id="0" name=""/>
        <dsp:cNvSpPr/>
      </dsp:nvSpPr>
      <dsp:spPr>
        <a:xfrm>
          <a:off x="6892065" y="3220917"/>
          <a:ext cx="505496" cy="505496"/>
        </a:xfrm>
        <a:prstGeom prst="downArrow">
          <a:avLst>
            <a:gd name="adj1" fmla="val 55000"/>
            <a:gd name="adj2" fmla="val 45000"/>
          </a:avLst>
        </a:prstGeom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blipFill>
              <a:blip xmlns:r="http://schemas.openxmlformats.org/officeDocument/2006/relationships" r:embed="rId1"/>
              <a:tile tx="0" ty="0" sx="100000" sy="100000" flip="none" algn="tl"/>
            </a:blipFill>
          </a:endParaRPr>
        </a:p>
      </dsp:txBody>
      <dsp:txXfrm>
        <a:off x="7005802" y="3220917"/>
        <a:ext cx="278022" cy="380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6C91E-9E71-4E82-9B65-167C4A129FF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3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AA653-9F44-429E-9354-4200E0BB07B2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326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CD3C7-8C29-4A5F-A4D1-147133B08BA4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320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9589D-EC75-4921-9053-772540C2C987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739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10344-E888-4254-A7DA-347079ED72ED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29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13498-87B7-4C36-A025-7D5773169325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33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B5D44-C180-4B2A-B19A-8086C52F703D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816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F1772-BB7E-47D8-AB6E-D7B3DFD6D51B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89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F1F7E-342E-4FE5-8947-327A78E6438B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918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91F38-11B7-4FAB-A455-7BF7FD9F1C43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975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2F845-99E2-40EE-856A-F51D884AE62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316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62EE14-612B-4847-A879-FDEFDF6A1C71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0" y="4725144"/>
            <a:ext cx="4319588" cy="544512"/>
          </a:xfrm>
          <a:noFill/>
          <a:ln/>
        </p:spPr>
        <p:txBody>
          <a:bodyPr/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ФАЗЫ 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ДЕЛОВОГО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ОБЩЕНИЯ</a:t>
            </a:r>
            <a:endParaRPr lang="es-E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5079">
            <a:off x="4884232" y="3460051"/>
            <a:ext cx="2047913" cy="273055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659708"/>
            <a:ext cx="2411760" cy="2411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92696"/>
            <a:ext cx="8229600" cy="981075"/>
          </a:xfrm>
        </p:spPr>
        <p:txBody>
          <a:bodyPr/>
          <a:lstStyle/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Фаза 4. Опровержение доводов собеседника (нейтрализация замечаний собеседника)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2040" y="1642160"/>
            <a:ext cx="43924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accent6"/>
                </a:solidFill>
              </a:rPr>
              <a:t>Цели</a:t>
            </a:r>
            <a:r>
              <a:rPr lang="ru-RU" sz="2400" b="1" dirty="0">
                <a:solidFill>
                  <a:schemeClr val="accent6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6"/>
                </a:solidFill>
              </a:rPr>
              <a:t>• убедительность изложения;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6"/>
                </a:solidFill>
              </a:rPr>
              <a:t>• надежность изложения;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6"/>
                </a:solidFill>
              </a:rPr>
              <a:t>• </a:t>
            </a:r>
            <a:r>
              <a:rPr lang="ru-RU" sz="2400" b="1" dirty="0" err="1">
                <a:solidFill>
                  <a:schemeClr val="accent6"/>
                </a:solidFill>
              </a:rPr>
              <a:t>развеивание</a:t>
            </a:r>
            <a:r>
              <a:rPr lang="ru-RU" sz="2400" b="1" dirty="0">
                <a:solidFill>
                  <a:schemeClr val="accent6"/>
                </a:solidFill>
              </a:rPr>
              <a:t> сомнений;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6"/>
                </a:solidFill>
              </a:rPr>
              <a:t>• мотивы сопротивления и точка зрения</a:t>
            </a:r>
            <a:r>
              <a:rPr lang="ru-RU" sz="2400" b="1" dirty="0" smtClean="0">
                <a:solidFill>
                  <a:schemeClr val="accent6"/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32040" y="3501008"/>
            <a:ext cx="4104456" cy="24929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 </a:t>
            </a:r>
            <a:endParaRPr lang="ru-RU" dirty="0" smtClean="0"/>
          </a:p>
          <a:p>
            <a:endParaRPr lang="ru-RU" dirty="0"/>
          </a:p>
          <a:p>
            <a:r>
              <a:rPr lang="ru-RU" sz="2000" b="1" dirty="0" smtClean="0"/>
              <a:t>Почему </a:t>
            </a:r>
            <a:r>
              <a:rPr lang="ru-RU" sz="2000" b="1" dirty="0"/>
              <a:t>возникают замечания?</a:t>
            </a:r>
          </a:p>
          <a:p>
            <a:r>
              <a:rPr lang="ru-RU" sz="2000" b="1" dirty="0"/>
              <a:t>• защитная реакция;</a:t>
            </a:r>
          </a:p>
          <a:p>
            <a:r>
              <a:rPr lang="ru-RU" sz="2000" b="1" dirty="0"/>
              <a:t>• разыгрывание роли;</a:t>
            </a:r>
          </a:p>
          <a:p>
            <a:r>
              <a:rPr lang="ru-RU" sz="2000" b="1" dirty="0"/>
              <a:t>• другой подход;</a:t>
            </a:r>
          </a:p>
          <a:p>
            <a:r>
              <a:rPr lang="ru-RU" sz="2000" b="1" dirty="0"/>
              <a:t>• несогласие;</a:t>
            </a:r>
          </a:p>
          <a:p>
            <a:r>
              <a:rPr lang="ru-RU" sz="2000" b="1" dirty="0"/>
              <a:t>• тактические раздумья.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904" y="2503254"/>
            <a:ext cx="3456439" cy="156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11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486216"/>
            <a:ext cx="2592288" cy="34218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Фаза 5.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Принятие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решения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937718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3"/>
              </a:buBlip>
            </a:pPr>
            <a:r>
              <a:rPr lang="ru-RU" sz="24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подытоживание</a:t>
            </a:r>
            <a:r>
              <a:rPr lang="ru-RU" sz="2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аргументов, призванных и одобренных собеседником;</a:t>
            </a:r>
          </a:p>
          <a:p>
            <a:pPr marL="285750" indent="-285750">
              <a:lnSpc>
                <a:spcPct val="150000"/>
              </a:lnSpc>
              <a:buBlip>
                <a:blip r:embed="rId3"/>
              </a:buBlip>
            </a:pPr>
            <a:r>
              <a:rPr lang="ru-RU" sz="2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нейтрализация </a:t>
            </a:r>
            <a:r>
              <a:rPr lang="ru-RU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негативных моментов в заключении;</a:t>
            </a:r>
          </a:p>
          <a:p>
            <a:pPr marL="285750" indent="-285750">
              <a:lnSpc>
                <a:spcPct val="150000"/>
              </a:lnSpc>
              <a:buBlip>
                <a:blip r:embed="rId3"/>
              </a:buBlip>
            </a:pPr>
            <a:r>
              <a:rPr lang="ru-RU" sz="2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закрепление </a:t>
            </a:r>
            <a:r>
              <a:rPr lang="ru-RU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подтверждение того, что достигнуто;</a:t>
            </a:r>
          </a:p>
          <a:p>
            <a:pPr marL="285750" indent="-285750">
              <a:lnSpc>
                <a:spcPct val="150000"/>
              </a:lnSpc>
              <a:buBlip>
                <a:blip r:embed="rId3"/>
              </a:buBlip>
            </a:pPr>
            <a:r>
              <a:rPr lang="ru-RU" sz="2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наведение </a:t>
            </a:r>
            <a:r>
              <a:rPr lang="ru-RU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мостов для следующей беседы.</a:t>
            </a:r>
          </a:p>
        </p:txBody>
      </p:sp>
    </p:spTree>
    <p:extLst>
      <p:ext uri="{BB962C8B-B14F-4D97-AF65-F5344CB8AC3E}">
        <p14:creationId xmlns:p14="http://schemas.microsoft.com/office/powerpoint/2010/main" val="137551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07504" y="980728"/>
            <a:ext cx="3599508" cy="544512"/>
          </a:xfrm>
          <a:noFill/>
          <a:ln/>
        </p:spPr>
        <p:txBody>
          <a:bodyPr/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Несколько 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важных </a:t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советов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96268" y="116632"/>
            <a:ext cx="5234644" cy="65556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ru-RU" sz="2000" b="1" dirty="0" smtClean="0"/>
              <a:t>Свободно </a:t>
            </a:r>
            <a:r>
              <a:rPr lang="ru-RU" sz="2000" b="1" dirty="0"/>
              <a:t>обращайтесь к собеседнику с вопросом, согласен ли он с Вашей целью</a:t>
            </a:r>
            <a:r>
              <a:rPr lang="ru-RU" sz="2000" b="1" dirty="0" smtClean="0"/>
              <a:t>.</a:t>
            </a:r>
          </a:p>
          <a:p>
            <a:pPr marL="342900" indent="-342900">
              <a:buFont typeface="+mj-lt"/>
              <a:buAutoNum type="arabicParenR"/>
            </a:pPr>
            <a:endParaRPr lang="ru-RU" sz="2000" b="1" dirty="0"/>
          </a:p>
          <a:p>
            <a:pPr marL="342900" indent="-342900">
              <a:buFont typeface="+mj-lt"/>
              <a:buAutoNum type="arabicParenR"/>
            </a:pPr>
            <a:r>
              <a:rPr lang="ru-RU" sz="2000" b="1" dirty="0"/>
              <a:t>Не проявляйте неуверенности в фазе принятия решения. Если вы колеблетесь в момент принятия решения, то не удивляйтесь, если начнет колебаться и собеседник</a:t>
            </a:r>
            <a:r>
              <a:rPr lang="ru-RU" sz="2000" b="1" dirty="0" smtClean="0"/>
              <a:t>.</a:t>
            </a:r>
          </a:p>
          <a:p>
            <a:pPr marL="342900" indent="-342900">
              <a:buFont typeface="+mj-lt"/>
              <a:buAutoNum type="arabicParenR"/>
            </a:pPr>
            <a:endParaRPr lang="ru-RU" sz="2000" b="1" dirty="0"/>
          </a:p>
          <a:p>
            <a:pPr marL="342900" indent="-342900">
              <a:buFont typeface="+mj-lt"/>
              <a:buAutoNum type="arabicParenR"/>
            </a:pPr>
            <a:r>
              <a:rPr lang="ru-RU" sz="2000" b="1" dirty="0"/>
              <a:t>Всегда оставляйте в запасе один сильный аргумент, подтверждающий Ваш тезис, на тот случай, если собеседник в момент принятия решения начнет колебаться</a:t>
            </a:r>
            <a:r>
              <a:rPr lang="ru-RU" sz="2000" b="1" dirty="0" smtClean="0"/>
              <a:t>.</a:t>
            </a:r>
          </a:p>
          <a:p>
            <a:pPr marL="342900" indent="-342900">
              <a:buFont typeface="+mj-lt"/>
              <a:buAutoNum type="arabicParenR"/>
            </a:pPr>
            <a:endParaRPr lang="ru-RU" sz="2000" b="1" dirty="0"/>
          </a:p>
          <a:p>
            <a:pPr marL="342900" indent="-342900">
              <a:buFont typeface="+mj-lt"/>
              <a:buAutoNum type="arabicParenR"/>
            </a:pPr>
            <a:r>
              <a:rPr lang="ru-RU" sz="2000" b="1" dirty="0"/>
              <a:t>Пользуйтесь достоверными аргументами, так как лучше, если собеседник примет решение сейчас, чем потом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84" y="2323728"/>
            <a:ext cx="324036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5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07504" y="980728"/>
            <a:ext cx="3599508" cy="544512"/>
          </a:xfrm>
          <a:noFill/>
          <a:ln/>
        </p:spPr>
        <p:txBody>
          <a:bodyPr/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Несколько 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важных </a:t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советов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84" y="2323728"/>
            <a:ext cx="3240360" cy="32403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958560" y="219632"/>
            <a:ext cx="5005928" cy="62478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 startAt="5"/>
            </a:pPr>
            <a:r>
              <a:rPr lang="ru-RU" sz="2000" b="1" dirty="0"/>
              <a:t>Не отступайте, пока собеседник несколько раз отчетливо не повторит "нет</a:t>
            </a:r>
            <a:r>
              <a:rPr lang="ru-RU" sz="2000" b="1" dirty="0" smtClean="0"/>
              <a:t>".</a:t>
            </a:r>
          </a:p>
          <a:p>
            <a:pPr marL="342900" indent="-342900">
              <a:buFont typeface="+mj-lt"/>
              <a:buAutoNum type="arabicParenR" startAt="5"/>
            </a:pPr>
            <a:endParaRPr lang="ru-RU" sz="2000" b="1" dirty="0"/>
          </a:p>
          <a:p>
            <a:pPr marL="342900" indent="-342900">
              <a:buFont typeface="+mj-lt"/>
              <a:buAutoNum type="arabicParenR" startAt="5"/>
            </a:pPr>
            <a:r>
              <a:rPr lang="ru-RU" sz="2000" b="1" dirty="0"/>
              <a:t>Не сдавайтесь на милость собеседника до тех пор, пока не попробуете все известные методы форсирования</a:t>
            </a:r>
            <a:r>
              <a:rPr lang="ru-RU" sz="2000" b="1" dirty="0" smtClean="0"/>
              <a:t>.</a:t>
            </a:r>
          </a:p>
          <a:p>
            <a:pPr marL="342900" indent="-342900">
              <a:buFont typeface="+mj-lt"/>
              <a:buAutoNum type="arabicParenR" startAt="5"/>
            </a:pPr>
            <a:endParaRPr lang="ru-RU" sz="2000" b="1" dirty="0"/>
          </a:p>
          <a:p>
            <a:pPr marL="342900" indent="-342900">
              <a:buFont typeface="+mj-lt"/>
              <a:buAutoNum type="arabicParenR" startAt="5"/>
            </a:pPr>
            <a:r>
              <a:rPr lang="ru-RU" sz="2000" b="1" dirty="0"/>
              <a:t>Следите за поведением собеседника, свидетельствующим о том, что беседа подходит к концу. Закончите беседу в нужный момент</a:t>
            </a:r>
            <a:r>
              <a:rPr lang="ru-RU" sz="2000" b="1" dirty="0" smtClean="0"/>
              <a:t>.</a:t>
            </a:r>
          </a:p>
          <a:p>
            <a:pPr marL="342900" indent="-342900">
              <a:buFont typeface="+mj-lt"/>
              <a:buAutoNum type="arabicParenR" startAt="5"/>
            </a:pPr>
            <a:endParaRPr lang="ru-RU" sz="2000" b="1" dirty="0"/>
          </a:p>
          <a:p>
            <a:pPr marL="342900" indent="-342900">
              <a:buFont typeface="+mj-lt"/>
              <a:buAutoNum type="arabicParenR" startAt="5"/>
            </a:pPr>
            <a:r>
              <a:rPr lang="ru-RU" sz="2000" b="1" dirty="0"/>
              <a:t>Достигнув цели, прощайтесь с собеседником. Как только будет принято решение, поблагодарите собеседника, поздравьте его с разумным решением.</a:t>
            </a:r>
          </a:p>
        </p:txBody>
      </p:sp>
    </p:spTree>
    <p:extLst>
      <p:ext uri="{BB962C8B-B14F-4D97-AF65-F5344CB8AC3E}">
        <p14:creationId xmlns:p14="http://schemas.microsoft.com/office/powerpoint/2010/main" val="214307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981075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Принципы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делового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общения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229600" cy="2376264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accent6"/>
                </a:solidFill>
              </a:rPr>
              <a:t>Принципы </a:t>
            </a:r>
            <a:r>
              <a:rPr lang="ru-RU" sz="2800" b="1" dirty="0">
                <a:solidFill>
                  <a:schemeClr val="accent6"/>
                </a:solidFill>
              </a:rPr>
              <a:t>- это абстрагированные, обобщенные представления, которые дают возможность тем, кто на них опирается, верно формировать свое поведение, свои действия, свое отношение к чему-либо.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112" y="2861556"/>
            <a:ext cx="5328592" cy="399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9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75803" y="2579069"/>
            <a:ext cx="3744416" cy="544512"/>
          </a:xfrm>
          <a:noFill/>
          <a:ln/>
        </p:spPr>
        <p:txBody>
          <a:bodyPr/>
          <a:lstStyle/>
          <a:p>
            <a:pPr algn="l"/>
            <a:r>
              <a:rPr lang="ru-RU" sz="30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Первый принцип</a:t>
            </a:r>
            <a:r>
              <a:rPr lang="ru-RU" sz="3000" b="1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:</a:t>
            </a:r>
            <a:br>
              <a:rPr lang="ru-RU" sz="3000" b="1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3000" b="1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br>
              <a:rPr lang="ru-RU" sz="3000" b="1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3000" b="1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Общепринятым </a:t>
            </a:r>
            <a:r>
              <a:rPr lang="ru-RU" sz="30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является центральное положение так называемого </a:t>
            </a:r>
            <a:r>
              <a:rPr lang="ru-RU" sz="3000" b="1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«золотого стандарта»</a:t>
            </a:r>
            <a:endParaRPr lang="ru-RU" sz="3000" b="1" dirty="0">
              <a:ln>
                <a:solidFill>
                  <a:schemeClr val="accent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471476">
            <a:off x="4220696" y="3072716"/>
            <a:ext cx="34563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 </a:t>
            </a:r>
            <a:r>
              <a:rPr lang="ru-RU" sz="2000" b="1" dirty="0"/>
              <a:t>рамках служебного положения никогда не допускать по отношению к своим подчиненным, к руководству и коллегам своего служебного уровня, к клиентам и т.п. таких поступков, каких бы не желал видеть по отношению к </a:t>
            </a:r>
            <a:r>
              <a:rPr lang="ru-RU" sz="2000" b="1" dirty="0" smtClean="0"/>
              <a:t>себе.</a:t>
            </a:r>
            <a:endParaRPr lang="ru-RU" sz="20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48680"/>
            <a:ext cx="2906341" cy="214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90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51520" y="2712912"/>
            <a:ext cx="4896544" cy="544512"/>
          </a:xfrm>
          <a:noFill/>
          <a:ln/>
        </p:spPr>
        <p:txBody>
          <a:bodyPr/>
          <a:lstStyle/>
          <a:p>
            <a:pPr algn="l"/>
            <a:r>
              <a:rPr lang="ru-RU" sz="28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Второй принцип: Необходима справедливость при наделении сотрудников необходимыми для их служебной деятельности ресурсами (денежными, сырьевыми, материальными и пр.)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936" y="3068960"/>
            <a:ext cx="5428125" cy="296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19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75803" y="2579069"/>
            <a:ext cx="3744416" cy="544512"/>
          </a:xfrm>
          <a:noFill/>
          <a:ln/>
        </p:spPr>
        <p:txBody>
          <a:bodyPr/>
          <a:lstStyle/>
          <a:p>
            <a:pPr algn="l"/>
            <a:r>
              <a:rPr lang="ru-RU" sz="30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Третий принцип требует обязательного исправления этического нарушения независимо от того, когда и кем оно было допущено.</a:t>
            </a:r>
          </a:p>
        </p:txBody>
      </p:sp>
      <p:sp>
        <p:nvSpPr>
          <p:cNvPr id="2" name="Прямоугольник 1"/>
          <p:cNvSpPr/>
          <p:nvPr/>
        </p:nvSpPr>
        <p:spPr>
          <a:xfrm rot="471476">
            <a:off x="4238909" y="3457906"/>
            <a:ext cx="34563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Принципы </a:t>
            </a:r>
            <a:r>
              <a:rPr lang="ru-RU" sz="2000" b="1" dirty="0"/>
              <a:t>этики деловых отношений должны служить основанием для выработки каждым сотрудником любой фирмы собственной личной этической системы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76672"/>
            <a:ext cx="3159706" cy="2610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5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79512" y="2420888"/>
            <a:ext cx="4752528" cy="544512"/>
          </a:xfrm>
          <a:noFill/>
          <a:ln/>
        </p:spPr>
        <p:txBody>
          <a:bodyPr/>
          <a:lstStyle/>
          <a:p>
            <a:pPr algn="l"/>
            <a:r>
              <a:rPr lang="ru-RU" sz="28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Общим для всех профессий является принцип сохранения профессиональной тайны, конфиденциальности сведений о клиентах, информационных запросах, услугах, технологиях, рецептах.</a:t>
            </a:r>
          </a:p>
        </p:txBody>
      </p:sp>
      <p:sp>
        <p:nvSpPr>
          <p:cNvPr id="2" name="Прямоугольник 1"/>
          <p:cNvSpPr/>
          <p:nvPr/>
        </p:nvSpPr>
        <p:spPr>
          <a:xfrm rot="525216">
            <a:off x="4504298" y="1855065"/>
            <a:ext cx="3286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Конфиденциальность </a:t>
            </a:r>
            <a:r>
              <a:rPr lang="ru-RU" sz="2000" b="1" dirty="0"/>
              <a:t>применительно к работе специалиста следует понимать как </a:t>
            </a:r>
            <a:r>
              <a:rPr lang="ru-RU" sz="2000" b="1" dirty="0" err="1"/>
              <a:t>неразглашаемость</a:t>
            </a:r>
            <a:r>
              <a:rPr lang="ru-RU" sz="2000" b="1" dirty="0"/>
              <a:t> сведений, касающихся специалиста и ставших достоянием специалиста в результате исполнения им служебных обязанностей или в связи с ними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3647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07504" y="1781874"/>
            <a:ext cx="4152182" cy="544512"/>
          </a:xfrm>
          <a:noFill/>
          <a:ln/>
        </p:spPr>
        <p:txBody>
          <a:bodyPr/>
          <a:lstStyle/>
          <a:p>
            <a:pPr algn="l"/>
            <a:r>
              <a:rPr lang="ru-RU" sz="30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Культура устной и письменной речи часто бывает сердцевиной профессиональной этики.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20963" y="1434010"/>
            <a:ext cx="39954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Важными </a:t>
            </a:r>
            <a:r>
              <a:rPr lang="ru-RU" sz="2000" b="1" dirty="0"/>
              <a:t>показателями ее является стиль общения, функциональная грамотность.</a:t>
            </a:r>
          </a:p>
          <a:p>
            <a:r>
              <a:rPr lang="ru-RU" sz="2000" b="1" dirty="0"/>
              <a:t>Этические требования к языку и речи в профессиональном общении просты, но выполнение их непросто. Это ответственность за каждое сказанное слово. Это правильность речи и языка. Это краткость, выразительность и соблюдение норм речевого этикета.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clrChange>
              <a:clrFrom>
                <a:srgbClr val="A3A1AE"/>
              </a:clrFrom>
              <a:clrTo>
                <a:srgbClr val="A3A1A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3645024"/>
            <a:ext cx="3564457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7555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981075"/>
          </a:xfrm>
        </p:spPr>
        <p:txBody>
          <a:bodyPr/>
          <a:lstStyle/>
          <a:p>
            <a:r>
              <a:rPr lang="ru-RU" sz="2000" b="1" u="sng" dirty="0">
                <a:solidFill>
                  <a:schemeClr val="bg1"/>
                </a:solidFill>
              </a:rPr>
              <a:t>Деловое общение </a:t>
            </a:r>
            <a:r>
              <a:rPr lang="ru-RU" sz="2000" dirty="0">
                <a:solidFill>
                  <a:schemeClr val="bg1"/>
                </a:solidFill>
              </a:rPr>
              <a:t>— </a:t>
            </a:r>
            <a:r>
              <a:rPr lang="ru-RU" sz="2000" b="1" dirty="0">
                <a:solidFill>
                  <a:schemeClr val="bg1"/>
                </a:solidFill>
              </a:rPr>
              <a:t>это процесс взаимосвязи и взаимодействия, в котором происходит обмен деятельностью, информацией и опытом, предполагающим достижение определенного результата, решение конкретной проблемы или реализацию определенной цели.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5945" y="4418146"/>
            <a:ext cx="7460925" cy="1872208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b="1" i="1" dirty="0" smtClean="0">
                <a:latin typeface="Book Antiqua" pitchFamily="18" charset="0"/>
              </a:rPr>
              <a:t>В </a:t>
            </a:r>
            <a:r>
              <a:rPr lang="ru-RU" sz="1800" b="1" i="1" dirty="0">
                <a:latin typeface="Book Antiqua" pitchFamily="18" charset="0"/>
              </a:rPr>
              <a:t>целом деловое общение отличается </a:t>
            </a:r>
            <a:r>
              <a:rPr lang="ru-RU" sz="1800" b="1" i="1" dirty="0" smtClean="0">
                <a:latin typeface="Book Antiqua" pitchFamily="18" charset="0"/>
              </a:rPr>
              <a:t>тем</a:t>
            </a:r>
            <a:r>
              <a:rPr lang="ru-RU" sz="1800" b="1" i="1" dirty="0">
                <a:latin typeface="Book Antiqua" pitchFamily="18" charset="0"/>
              </a:rPr>
              <a:t>, что в его процессе ставятся цель и конкретные задачи, которые требуют своего решения. В деловом общении мы не можем прекратить взаимодействие с партнером. В обычном дружеском общении чаще всего не ставятся конкретные задачи, не преследуются определенные цели. Такое общение можно прекратить в любой момент.</a:t>
            </a:r>
          </a:p>
          <a:p>
            <a:endParaRPr lang="ru-RU" dirty="0"/>
          </a:p>
        </p:txBody>
      </p:sp>
      <p:sp>
        <p:nvSpPr>
          <p:cNvPr id="2" name="Выноска со стрелкой вниз 1"/>
          <p:cNvSpPr/>
          <p:nvPr/>
        </p:nvSpPr>
        <p:spPr>
          <a:xfrm>
            <a:off x="899592" y="1891680"/>
            <a:ext cx="2880320" cy="110527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Прямое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5196408" y="1893600"/>
            <a:ext cx="2880320" cy="110527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Косвенное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6676" y="3086576"/>
            <a:ext cx="28519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Непосредственный 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2579" y="3086576"/>
            <a:ext cx="408797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уществует 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пространственно-временная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дистанция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40" y="4656965"/>
            <a:ext cx="1631955" cy="16319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  <p:bldP spid="2" grpId="0" animBg="1"/>
      <p:bldP spid="5" grpId="0" animBg="1"/>
      <p:bldP spid="3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0" y="3284984"/>
            <a:ext cx="4762500" cy="331431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1860848"/>
            <a:ext cx="85925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6"/>
                </a:solidFill>
              </a:rPr>
              <a:t>Ни </a:t>
            </a:r>
            <a:r>
              <a:rPr lang="ru-RU" sz="2000" b="1" dirty="0">
                <a:solidFill>
                  <a:schemeClr val="accent6"/>
                </a:solidFill>
              </a:rPr>
              <a:t>в коем случае не следует: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/>
                </a:solidFill>
              </a:rPr>
              <a:t>перебивать </a:t>
            </a:r>
            <a:r>
              <a:rPr lang="ru-RU" sz="2000" b="1" dirty="0">
                <a:solidFill>
                  <a:schemeClr val="accent6"/>
                </a:solidFill>
              </a:rPr>
              <a:t>партнера;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/>
                </a:solidFill>
              </a:rPr>
              <a:t>негативно </a:t>
            </a:r>
            <a:r>
              <a:rPr lang="ru-RU" sz="2000" b="1" dirty="0">
                <a:solidFill>
                  <a:schemeClr val="accent6"/>
                </a:solidFill>
              </a:rPr>
              <a:t>оценивать его личность;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/>
                </a:solidFill>
              </a:rPr>
              <a:t>подчеркивать </a:t>
            </a:r>
            <a:r>
              <a:rPr lang="ru-RU" sz="2000" b="1" dirty="0">
                <a:solidFill>
                  <a:schemeClr val="accent6"/>
                </a:solidFill>
              </a:rPr>
              <a:t>разницу между собой и партнером;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/>
                </a:solidFill>
              </a:rPr>
              <a:t>резко </a:t>
            </a:r>
            <a:r>
              <a:rPr lang="ru-RU" sz="2000" b="1" dirty="0">
                <a:solidFill>
                  <a:schemeClr val="accent6"/>
                </a:solidFill>
              </a:rPr>
              <a:t>убыстрять темп беседы;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/>
                </a:solidFill>
              </a:rPr>
              <a:t>избегать </a:t>
            </a:r>
            <a:r>
              <a:rPr lang="ru-RU" sz="2000" b="1" dirty="0">
                <a:solidFill>
                  <a:schemeClr val="accent6"/>
                </a:solidFill>
              </a:rPr>
              <a:t>пространственной </a:t>
            </a:r>
            <a:endParaRPr lang="ru-RU" sz="2000" b="1" dirty="0" smtClean="0">
              <a:solidFill>
                <a:schemeClr val="accent6"/>
              </a:solidFill>
            </a:endParaRPr>
          </a:p>
          <a:p>
            <a:r>
              <a:rPr lang="ru-RU" sz="2000" b="1" dirty="0">
                <a:solidFill>
                  <a:schemeClr val="accent6"/>
                </a:solidFill>
              </a:rPr>
              <a:t> </a:t>
            </a:r>
            <a:r>
              <a:rPr lang="ru-RU" sz="2000" b="1" dirty="0" smtClean="0">
                <a:solidFill>
                  <a:schemeClr val="accent6"/>
                </a:solidFill>
              </a:rPr>
              <a:t>   близости </a:t>
            </a:r>
            <a:r>
              <a:rPr lang="ru-RU" sz="2000" b="1" dirty="0">
                <a:solidFill>
                  <a:schemeClr val="accent6"/>
                </a:solidFill>
              </a:rPr>
              <a:t>и не смотреть на партнера;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/>
                </a:solidFill>
              </a:rPr>
              <a:t>пытаться </a:t>
            </a:r>
            <a:r>
              <a:rPr lang="ru-RU" sz="2000" b="1" dirty="0">
                <a:solidFill>
                  <a:schemeClr val="accent6"/>
                </a:solidFill>
              </a:rPr>
              <a:t>обсуждать </a:t>
            </a:r>
            <a:r>
              <a:rPr lang="ru-RU" sz="2000" b="1" dirty="0" smtClean="0">
                <a:solidFill>
                  <a:schemeClr val="accent6"/>
                </a:solidFill>
              </a:rPr>
              <a:t>вопрос</a:t>
            </a:r>
          </a:p>
          <a:p>
            <a:r>
              <a:rPr lang="ru-RU" sz="2000" b="1" dirty="0">
                <a:solidFill>
                  <a:schemeClr val="accent6"/>
                </a:solidFill>
              </a:rPr>
              <a:t> </a:t>
            </a:r>
            <a:r>
              <a:rPr lang="ru-RU" sz="2000" b="1" dirty="0" smtClean="0">
                <a:solidFill>
                  <a:schemeClr val="accent6"/>
                </a:solidFill>
              </a:rPr>
              <a:t>   рационально</a:t>
            </a:r>
            <a:r>
              <a:rPr lang="ru-RU" sz="2000" b="1" dirty="0">
                <a:solidFill>
                  <a:schemeClr val="accent6"/>
                </a:solidFill>
              </a:rPr>
              <a:t>, не обращая внимания </a:t>
            </a:r>
            <a:endParaRPr lang="ru-RU" sz="2000" b="1" dirty="0" smtClean="0">
              <a:solidFill>
                <a:schemeClr val="accent6"/>
              </a:solidFill>
            </a:endParaRPr>
          </a:p>
          <a:p>
            <a:r>
              <a:rPr lang="ru-RU" sz="2000" b="1" dirty="0">
                <a:solidFill>
                  <a:schemeClr val="accent6"/>
                </a:solidFill>
              </a:rPr>
              <a:t> </a:t>
            </a:r>
            <a:r>
              <a:rPr lang="ru-RU" sz="2000" b="1" dirty="0" smtClean="0">
                <a:solidFill>
                  <a:schemeClr val="accent6"/>
                </a:solidFill>
              </a:rPr>
              <a:t>    на </a:t>
            </a:r>
            <a:r>
              <a:rPr lang="ru-RU" sz="2000" b="1" dirty="0">
                <a:solidFill>
                  <a:schemeClr val="accent6"/>
                </a:solidFill>
              </a:rPr>
              <a:t>то, что партнер возбужден;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6"/>
                </a:solidFill>
              </a:rPr>
              <a:t>не </a:t>
            </a:r>
            <a:r>
              <a:rPr lang="ru-RU" sz="2000" b="1" dirty="0">
                <a:solidFill>
                  <a:schemeClr val="accent6"/>
                </a:solidFill>
              </a:rPr>
              <a:t>понимать или не желать понять </a:t>
            </a:r>
            <a:endParaRPr lang="ru-RU" sz="2000" b="1" dirty="0" smtClean="0">
              <a:solidFill>
                <a:schemeClr val="accent6"/>
              </a:solidFill>
            </a:endParaRPr>
          </a:p>
          <a:p>
            <a:r>
              <a:rPr lang="ru-RU" sz="2000" b="1" dirty="0">
                <a:solidFill>
                  <a:schemeClr val="accent6"/>
                </a:solidFill>
              </a:rPr>
              <a:t> </a:t>
            </a:r>
            <a:r>
              <a:rPr lang="ru-RU" sz="2000" b="1" dirty="0" smtClean="0">
                <a:solidFill>
                  <a:schemeClr val="accent6"/>
                </a:solidFill>
              </a:rPr>
              <a:t>   его </a:t>
            </a:r>
            <a:r>
              <a:rPr lang="ru-RU" sz="2000" b="1" dirty="0">
                <a:solidFill>
                  <a:schemeClr val="accent6"/>
                </a:solidFill>
              </a:rPr>
              <a:t>психологическое состояние.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36942" y="151140"/>
            <a:ext cx="760304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Запрещенные приемы </a:t>
            </a:r>
            <a:endParaRPr lang="ru-RU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 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время деловой </a:t>
            </a:r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беседы</a:t>
            </a:r>
            <a:endParaRPr lang="ru-RU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144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84976" cy="1752600"/>
          </a:xfrm>
        </p:spPr>
        <p:txBody>
          <a:bodyPr/>
          <a:lstStyle/>
          <a:p>
            <a:r>
              <a:rPr lang="ru-RU" dirty="0" smtClean="0"/>
              <a:t>1. Рассмотрите </a:t>
            </a:r>
            <a:r>
              <a:rPr lang="ru-RU" dirty="0"/>
              <a:t>картинки. </a:t>
            </a:r>
            <a:endParaRPr lang="ru-RU" dirty="0" smtClean="0"/>
          </a:p>
          <a:p>
            <a:r>
              <a:rPr lang="ru-RU" dirty="0" smtClean="0"/>
              <a:t>Напишите письменно об </a:t>
            </a:r>
            <a:r>
              <a:rPr lang="ru-RU" dirty="0"/>
              <a:t>эмоциональном состоянии людей, изображённых на картинках, по невербальным коммуникативным средствам? </a:t>
            </a:r>
            <a:endParaRPr lang="ru-RU" dirty="0" smtClean="0"/>
          </a:p>
          <a:p>
            <a:r>
              <a:rPr lang="ru-RU" dirty="0" smtClean="0"/>
              <a:t>Используйте конспект на тему «Невербальные коммуникативные средства общения» (</a:t>
            </a:r>
            <a:r>
              <a:rPr lang="ru-RU" dirty="0"/>
              <a:t>например, поза агрессивности, открытый жест и др.).</a:t>
            </a:r>
          </a:p>
        </p:txBody>
      </p:sp>
    </p:spTree>
    <p:extLst>
      <p:ext uri="{BB962C8B-B14F-4D97-AF65-F5344CB8AC3E}">
        <p14:creationId xmlns:p14="http://schemas.microsoft.com/office/powerpoint/2010/main" val="23170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557" y="1052736"/>
            <a:ext cx="6048672" cy="5326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611508" y="548680"/>
            <a:ext cx="1879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РИСУНОК № 1 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49826"/>
            <a:ext cx="5904656" cy="52412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611508" y="548680"/>
            <a:ext cx="1879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РИСУНОК № 2 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61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0688"/>
            <a:ext cx="7991022" cy="55182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563888" y="251356"/>
            <a:ext cx="1879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РИСУНОК № 3 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7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2060848"/>
            <a:ext cx="8156881" cy="37604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611508" y="548680"/>
            <a:ext cx="1879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РИСУНОК № 4 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95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485" y="978054"/>
            <a:ext cx="4309699" cy="54129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611508" y="548680"/>
            <a:ext cx="1879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РИСУНОК № 5 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92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803932"/>
            <a:ext cx="7704856" cy="54769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635896" y="260648"/>
            <a:ext cx="1879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РИСУНОК № 6 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89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960316"/>
            <a:ext cx="5256584" cy="546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611508" y="548680"/>
            <a:ext cx="1879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РИСУНОК № 7 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79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29" y="908719"/>
            <a:ext cx="4527942" cy="54838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563888" y="332656"/>
            <a:ext cx="1879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РИСУНОК № 8 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35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-108520" y="2492896"/>
            <a:ext cx="3311476" cy="720105"/>
          </a:xfrm>
          <a:noFill/>
          <a:ln/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Формы </a:t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делового</a:t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общения</a:t>
            </a:r>
            <a:endParaRPr lang="es-E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7621607"/>
              </p:ext>
            </p:extLst>
          </p:nvPr>
        </p:nvGraphicFramePr>
        <p:xfrm>
          <a:off x="2699792" y="620688"/>
          <a:ext cx="6156176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696" y="838051"/>
            <a:ext cx="705991" cy="104103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54" y="2031489"/>
            <a:ext cx="705991" cy="104103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396" y="3188575"/>
            <a:ext cx="705991" cy="104103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023" y="4293096"/>
            <a:ext cx="705991" cy="104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15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CD7A09B-A277-4081-8053-1BE056B738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BCD7A09B-A277-4081-8053-1BE056B738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685EEE5-E283-40F7-B965-E7459092E5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>
                                            <p:graphicEl>
                                              <a:dgm id="{B685EEE5-E283-40F7-B965-E7459092E5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4B43BA8-0B86-4B12-B385-1B737402DA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">
                                            <p:graphicEl>
                                              <a:dgm id="{A4B43BA8-0B86-4B12-B385-1B737402DA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640BAC5-1677-4A5F-882D-A6DC0E537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>
                                            <p:graphicEl>
                                              <a:dgm id="{7640BAC5-1677-4A5F-882D-A6DC0E5372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1FC881B-A7C6-40AA-AE99-8DE9F31C7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">
                                            <p:graphicEl>
                                              <a:dgm id="{31FC881B-A7C6-40AA-AE99-8DE9F31C74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BD772D7-43DF-4A01-B443-FA518EE9F6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">
                                            <p:graphicEl>
                                              <a:dgm id="{9BD772D7-43DF-4A01-B443-FA518EE9F6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E9325BD-AA4A-4118-852B-AE2FF14FBC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">
                                            <p:graphicEl>
                                              <a:dgm id="{6E9325BD-AA4A-4118-852B-AE2FF14FBC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36326D-A6A5-4E32-9F9E-3734AE3A0D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">
                                            <p:graphicEl>
                                              <a:dgm id="{DC36326D-A6A5-4E32-9F9E-3734AE3A0D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EE66070-0AEE-4168-B1DD-FAE348A9E4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">
                                            <p:graphicEl>
                                              <a:dgm id="{3EE66070-0AEE-4168-B1DD-FAE348A9E4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84976" cy="1752600"/>
          </a:xfrm>
        </p:spPr>
        <p:txBody>
          <a:bodyPr/>
          <a:lstStyle/>
          <a:p>
            <a:r>
              <a:rPr lang="ru-RU" dirty="0" smtClean="0"/>
              <a:t>2. Перечислите приемы эффективного слушания  </a:t>
            </a:r>
          </a:p>
          <a:p>
            <a:r>
              <a:rPr lang="ru-RU" dirty="0" smtClean="0"/>
              <a:t>3. Общим для всех профессий является </a:t>
            </a:r>
            <a:r>
              <a:rPr lang="ru-RU" dirty="0"/>
              <a:t>принцип </a:t>
            </a:r>
            <a:r>
              <a:rPr lang="ru-RU" dirty="0" smtClean="0"/>
              <a:t>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19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51520" y="4352321"/>
            <a:ext cx="3599508" cy="544512"/>
          </a:xfrm>
          <a:noFill/>
          <a:ln/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Подведём итоги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431032">
            <a:off x="4217863" y="3465672"/>
            <a:ext cx="33170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Никогда не доказывайте своего мнения громко и с жаром, даже если в душе ты убежден в своей правоте, - выскажи его скромно и спокойно, ибо это единственный способ убедить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».</a:t>
            </a:r>
          </a:p>
          <a:p>
            <a:pPr algn="r"/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Ф. </a:t>
            </a:r>
            <a:r>
              <a:rPr lang="ru-RU" sz="2000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Честерфильд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3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7612" y="404664"/>
            <a:ext cx="7128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Чтобы беседа </a:t>
            </a:r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была </a:t>
            </a:r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результативной, необходимо</a:t>
            </a:r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: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ACCAE2"/>
              </a:clrFrom>
              <a:clrTo>
                <a:srgbClr val="ACCAE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0" r="26286"/>
          <a:stretch/>
        </p:blipFill>
        <p:spPr>
          <a:xfrm>
            <a:off x="6256768" y="2996952"/>
            <a:ext cx="2920728" cy="385646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1552010"/>
            <a:ext cx="60772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Во-первых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понравиться собеседнику, для этого установлены основные правила которые способствуют достижению данной цели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Во-вторых – уметь управлять процессом общения, воздействуя на людей не оскорбляя их и не вызывая у них чувства обиды. </a:t>
            </a:r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В-третьих, выбрав цель вашей беседы, старайтесь склонить людей к вашей точке зрения мягко без давления и не навязывая вою идеологию. Если человек считает вашу точку зрения – своей, он стремиться к достижению вашей цели – как к своей.</a:t>
            </a:r>
          </a:p>
        </p:txBody>
      </p:sp>
    </p:spTree>
    <p:extLst>
      <p:ext uri="{BB962C8B-B14F-4D97-AF65-F5344CB8AC3E}">
        <p14:creationId xmlns:p14="http://schemas.microsoft.com/office/powerpoint/2010/main" val="90522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 rot="563471">
            <a:off x="4232264" y="4223080"/>
            <a:ext cx="3599508" cy="544512"/>
          </a:xfrm>
          <a:noFill/>
          <a:ln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Спасибо 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за внимание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568" y="4149080"/>
            <a:ext cx="2411760" cy="241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15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631032" y="91124"/>
            <a:ext cx="7793037" cy="141446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ОСНОВНЫЕ ЖАНРЫ УСТНОГО ДЕЛОВОГО ОБЩЕНИЯ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79388" y="1628775"/>
            <a:ext cx="2160587" cy="5746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charset="0"/>
              </a:rPr>
              <a:t>Деловая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charset="0"/>
              </a:rPr>
              <a:t>беседа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484438" y="1484313"/>
            <a:ext cx="1512887" cy="4333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charset="0"/>
              </a:rPr>
              <a:t>Кадровая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851275" y="1700213"/>
            <a:ext cx="2089150" cy="431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charset="0"/>
              </a:rPr>
              <a:t>Дисциплинарная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867400" y="1844675"/>
            <a:ext cx="1871663" cy="431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bg1"/>
                </a:solidFill>
                <a:latin typeface="Arial" charset="0"/>
              </a:rPr>
              <a:t>Организационная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7704138" y="2205038"/>
            <a:ext cx="1439862" cy="576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bg1"/>
                </a:solidFill>
                <a:latin typeface="Arial" charset="0"/>
              </a:rPr>
              <a:t>Прием </a:t>
            </a:r>
          </a:p>
          <a:p>
            <a:pPr algn="ctr"/>
            <a:r>
              <a:rPr lang="ru-RU" b="1">
                <a:solidFill>
                  <a:schemeClr val="bg1"/>
                </a:solidFill>
                <a:latin typeface="Arial" charset="0"/>
              </a:rPr>
              <a:t>посетителей</a:t>
            </a: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9388" y="2349500"/>
            <a:ext cx="216058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Переговоры</a:t>
            </a: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2411413" y="2349500"/>
            <a:ext cx="3240087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>
                <a:latin typeface="Arial" charset="0"/>
              </a:rPr>
              <a:t>Коммерческие (установление </a:t>
            </a:r>
          </a:p>
          <a:p>
            <a:pPr algn="ctr"/>
            <a:r>
              <a:rPr lang="ru-RU" dirty="0">
                <a:latin typeface="Arial" charset="0"/>
              </a:rPr>
              <a:t>правовых отношений, </a:t>
            </a:r>
          </a:p>
          <a:p>
            <a:pPr algn="ctr"/>
            <a:r>
              <a:rPr lang="ru-RU" dirty="0">
                <a:latin typeface="Arial" charset="0"/>
              </a:rPr>
              <a:t>подписание контрактов)</a:t>
            </a: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5435600" y="2852738"/>
            <a:ext cx="3311525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Организационные </a:t>
            </a:r>
          </a:p>
          <a:p>
            <a:pPr algn="ctr"/>
            <a:r>
              <a:rPr lang="ru-RU">
                <a:latin typeface="Arial" charset="0"/>
              </a:rPr>
              <a:t>(реорганизация, </a:t>
            </a:r>
          </a:p>
          <a:p>
            <a:pPr algn="ctr"/>
            <a:r>
              <a:rPr lang="ru-RU">
                <a:latin typeface="Arial" charset="0"/>
              </a:rPr>
              <a:t>реструктурирование </a:t>
            </a:r>
          </a:p>
          <a:p>
            <a:pPr algn="ctr"/>
            <a:r>
              <a:rPr lang="ru-RU">
                <a:latin typeface="Arial" charset="0"/>
              </a:rPr>
              <a:t>предприятий и т.д.)</a:t>
            </a: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179388" y="3284538"/>
            <a:ext cx="2160587" cy="6477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Совещание</a:t>
            </a: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2484438" y="3357563"/>
            <a:ext cx="1584325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Проблемное</a:t>
            </a: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3635375" y="3789363"/>
            <a:ext cx="1655763" cy="5048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Инструктивное</a:t>
            </a:r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5292725" y="4076700"/>
            <a:ext cx="3240088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Оперативное (диспетчерское)</a:t>
            </a:r>
          </a:p>
        </p:txBody>
      </p:sp>
      <p:sp>
        <p:nvSpPr>
          <p:cNvPr id="15" name="Rectangle 29"/>
          <p:cNvSpPr>
            <a:spLocks noChangeArrowheads="1"/>
          </p:cNvSpPr>
          <p:nvPr/>
        </p:nvSpPr>
        <p:spPr bwMode="auto">
          <a:xfrm>
            <a:off x="179388" y="4076700"/>
            <a:ext cx="2376487" cy="72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Телефонный деловой </a:t>
            </a:r>
          </a:p>
          <a:p>
            <a:pPr algn="ctr"/>
            <a:r>
              <a:rPr lang="ru-RU"/>
              <a:t>разговор</a:t>
            </a:r>
          </a:p>
        </p:txBody>
      </p:sp>
      <p:sp>
        <p:nvSpPr>
          <p:cNvPr id="16" name="Rectangle 31"/>
          <p:cNvSpPr>
            <a:spLocks noChangeArrowheads="1"/>
          </p:cNvSpPr>
          <p:nvPr/>
        </p:nvSpPr>
        <p:spPr bwMode="auto">
          <a:xfrm>
            <a:off x="2627313" y="4365625"/>
            <a:ext cx="1727200" cy="503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Информативная</a:t>
            </a:r>
          </a:p>
          <a:p>
            <a:pPr algn="ctr"/>
            <a:r>
              <a:rPr lang="ru-RU"/>
              <a:t> беседа</a:t>
            </a:r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4067175" y="4652963"/>
            <a:ext cx="1368425" cy="503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Деловые </a:t>
            </a:r>
          </a:p>
          <a:p>
            <a:pPr algn="ctr"/>
            <a:r>
              <a:rPr lang="ru-RU"/>
              <a:t>переговоры</a:t>
            </a:r>
          </a:p>
        </p:txBody>
      </p:sp>
      <p:sp>
        <p:nvSpPr>
          <p:cNvPr id="18" name="Rectangle 35"/>
          <p:cNvSpPr>
            <a:spLocks noChangeArrowheads="1"/>
          </p:cNvSpPr>
          <p:nvPr/>
        </p:nvSpPr>
        <p:spPr bwMode="auto">
          <a:xfrm>
            <a:off x="5435600" y="4581525"/>
            <a:ext cx="1439863" cy="7921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 целью </a:t>
            </a:r>
          </a:p>
          <a:p>
            <a:pPr algn="ctr"/>
            <a:r>
              <a:rPr lang="ru-RU"/>
              <a:t>принятия</a:t>
            </a:r>
          </a:p>
          <a:p>
            <a:pPr algn="ctr"/>
            <a:r>
              <a:rPr lang="ru-RU"/>
              <a:t> решения</a:t>
            </a:r>
          </a:p>
        </p:txBody>
      </p:sp>
      <p:sp>
        <p:nvSpPr>
          <p:cNvPr id="19" name="Rectangle 38"/>
          <p:cNvSpPr>
            <a:spLocks noChangeArrowheads="1"/>
          </p:cNvSpPr>
          <p:nvPr/>
        </p:nvSpPr>
        <p:spPr bwMode="auto">
          <a:xfrm>
            <a:off x="6732588" y="4652963"/>
            <a:ext cx="2160587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Санкционированный</a:t>
            </a:r>
          </a:p>
        </p:txBody>
      </p:sp>
      <p:sp>
        <p:nvSpPr>
          <p:cNvPr id="20" name="Rectangle 40"/>
          <p:cNvSpPr>
            <a:spLocks noChangeArrowheads="1"/>
          </p:cNvSpPr>
          <p:nvPr/>
        </p:nvSpPr>
        <p:spPr bwMode="auto">
          <a:xfrm>
            <a:off x="6694488" y="5084763"/>
            <a:ext cx="24495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Несанкционированный</a:t>
            </a:r>
          </a:p>
        </p:txBody>
      </p:sp>
      <p:sp>
        <p:nvSpPr>
          <p:cNvPr id="21" name="Rectangle 42"/>
          <p:cNvSpPr>
            <a:spLocks noChangeArrowheads="1"/>
          </p:cNvSpPr>
          <p:nvPr/>
        </p:nvSpPr>
        <p:spPr bwMode="auto">
          <a:xfrm>
            <a:off x="179388" y="5084763"/>
            <a:ext cx="223361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Интервью</a:t>
            </a:r>
          </a:p>
        </p:txBody>
      </p:sp>
      <p:sp>
        <p:nvSpPr>
          <p:cNvPr id="22" name="Text Box 44"/>
          <p:cNvSpPr txBox="1">
            <a:spLocks noChangeArrowheads="1"/>
          </p:cNvSpPr>
          <p:nvPr/>
        </p:nvSpPr>
        <p:spPr bwMode="auto">
          <a:xfrm>
            <a:off x="2555875" y="5300663"/>
            <a:ext cx="1511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23" name="Rectangle 46"/>
          <p:cNvSpPr>
            <a:spLocks noChangeArrowheads="1"/>
          </p:cNvSpPr>
          <p:nvPr/>
        </p:nvSpPr>
        <p:spPr bwMode="auto">
          <a:xfrm>
            <a:off x="2627313" y="5300663"/>
            <a:ext cx="2160587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Интервью-расспрос</a:t>
            </a:r>
          </a:p>
        </p:txBody>
      </p:sp>
      <p:sp>
        <p:nvSpPr>
          <p:cNvPr id="24" name="Rectangle 48"/>
          <p:cNvSpPr>
            <a:spLocks noChangeArrowheads="1"/>
          </p:cNvSpPr>
          <p:nvPr/>
        </p:nvSpPr>
        <p:spPr bwMode="auto">
          <a:xfrm>
            <a:off x="4716463" y="5589588"/>
            <a:ext cx="23034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Интервью-сообщение</a:t>
            </a:r>
          </a:p>
        </p:txBody>
      </p:sp>
      <p:sp>
        <p:nvSpPr>
          <p:cNvPr id="25" name="Rectangle 50"/>
          <p:cNvSpPr>
            <a:spLocks noChangeArrowheads="1"/>
          </p:cNvSpPr>
          <p:nvPr/>
        </p:nvSpPr>
        <p:spPr bwMode="auto">
          <a:xfrm>
            <a:off x="6948488" y="5949950"/>
            <a:ext cx="20875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Интервью-мнение</a:t>
            </a:r>
          </a:p>
        </p:txBody>
      </p:sp>
      <p:sp>
        <p:nvSpPr>
          <p:cNvPr id="26" name="Rectangle 52"/>
          <p:cNvSpPr>
            <a:spLocks noChangeArrowheads="1"/>
          </p:cNvSpPr>
          <p:nvPr/>
        </p:nvSpPr>
        <p:spPr bwMode="auto">
          <a:xfrm>
            <a:off x="2555875" y="5876925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Интервью-портрет</a:t>
            </a:r>
          </a:p>
        </p:txBody>
      </p:sp>
      <p:sp>
        <p:nvSpPr>
          <p:cNvPr id="27" name="Rectangle 54"/>
          <p:cNvSpPr>
            <a:spLocks noChangeArrowheads="1"/>
          </p:cNvSpPr>
          <p:nvPr/>
        </p:nvSpPr>
        <p:spPr bwMode="auto">
          <a:xfrm>
            <a:off x="4356100" y="6237288"/>
            <a:ext cx="2663825" cy="404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Интервью-собеседование</a:t>
            </a:r>
          </a:p>
        </p:txBody>
      </p:sp>
    </p:spTree>
    <p:extLst>
      <p:ext uri="{BB962C8B-B14F-4D97-AF65-F5344CB8AC3E}">
        <p14:creationId xmlns:p14="http://schemas.microsoft.com/office/powerpoint/2010/main" val="357330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1200" y="116632"/>
            <a:ext cx="55446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Структура </a:t>
            </a:r>
            <a:endParaRPr lang="ru-RU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делового общения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12846838"/>
              </p:ext>
            </p:extLst>
          </p:nvPr>
        </p:nvGraphicFramePr>
        <p:xfrm>
          <a:off x="611560" y="1916832"/>
          <a:ext cx="784887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966234"/>
            <a:ext cx="2232248" cy="246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1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4AB25B-1D0A-4999-AB83-A10C4156B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7C4AB25B-1D0A-4999-AB83-A10C4156B2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6A13B4-7D7D-44BF-8E6C-9CFFF7E3BF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5">
                                            <p:graphicEl>
                                              <a:dgm id="{8D6A13B4-7D7D-44BF-8E6C-9CFFF7E3BF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3DD721-30CC-4AE3-ACC9-F52D597D15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673DD721-30CC-4AE3-ACC9-F52D597D15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5C9701-BD03-4C53-AA0B-29E1B0FDE7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graphicEl>
                                              <a:dgm id="{E35C9701-BD03-4C53-AA0B-29E1B0FDE7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C23FD5-0544-43B1-A154-C6788016D7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4EC23FD5-0544-43B1-A154-C6788016D7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7FBC12-3597-4223-8458-0FE50DA0C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graphicEl>
                                              <a:dgm id="{827FBC12-3597-4223-8458-0FE50DA0C2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F88574-716B-44EC-9089-1AE5F20C0D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42F88574-716B-44EC-9089-1AE5F20C0D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1F7204-F418-47F7-864F-EEF5D287DB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5">
                                            <p:graphicEl>
                                              <a:dgm id="{731F7204-F418-47F7-864F-EEF5D287DB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73CC0E-0211-4C7D-9CB9-A7E4B6110E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9873CC0E-0211-4C7D-9CB9-A7E4B6110E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79512" y="328594"/>
            <a:ext cx="4319588" cy="544512"/>
          </a:xfrm>
          <a:noFill/>
          <a:ln/>
        </p:spPr>
        <p:txBody>
          <a:bodyPr/>
          <a:lstStyle/>
          <a:p>
            <a:pPr algn="l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Фаза 1.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Начало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беседы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1520" y="1148184"/>
            <a:ext cx="7863760" cy="2352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Arial Black" pitchFamily="34" charset="0"/>
              </a:rPr>
              <a:t>установление </a:t>
            </a:r>
            <a:r>
              <a:rPr lang="ru-RU" sz="2000" b="1" dirty="0">
                <a:latin typeface="Arial Black" pitchFamily="34" charset="0"/>
              </a:rPr>
              <a:t>контакта с собеседником;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Arial Black" pitchFamily="34" charset="0"/>
              </a:rPr>
              <a:t>создание </a:t>
            </a:r>
            <a:r>
              <a:rPr lang="ru-RU" sz="2000" b="1" dirty="0">
                <a:latin typeface="Arial Black" pitchFamily="34" charset="0"/>
              </a:rPr>
              <a:t>приятной атмосферы для беседы;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Arial Black" pitchFamily="34" charset="0"/>
              </a:rPr>
              <a:t>привлечение </a:t>
            </a:r>
            <a:r>
              <a:rPr lang="ru-RU" sz="2000" b="1" dirty="0">
                <a:latin typeface="Arial Black" pitchFamily="34" charset="0"/>
              </a:rPr>
              <a:t>внимания;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Arial Black" pitchFamily="34" charset="0"/>
              </a:rPr>
              <a:t>побуждение </a:t>
            </a:r>
            <a:r>
              <a:rPr lang="ru-RU" sz="2000" b="1" dirty="0">
                <a:latin typeface="Arial Black" pitchFamily="34" charset="0"/>
              </a:rPr>
              <a:t>интереса к беседе;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Arial Black" pitchFamily="34" charset="0"/>
              </a:rPr>
              <a:t>"</a:t>
            </a:r>
            <a:r>
              <a:rPr lang="ru-RU" sz="2000" b="1" dirty="0">
                <a:latin typeface="Arial Black" pitchFamily="34" charset="0"/>
              </a:rPr>
              <a:t>перехват" инициативы</a:t>
            </a:r>
            <a:r>
              <a:rPr lang="ru-RU" sz="2000" b="1" dirty="0" smtClean="0">
                <a:latin typeface="Arial Black" pitchFamily="34" charset="0"/>
              </a:rPr>
              <a:t>.</a:t>
            </a:r>
            <a:endParaRPr lang="ru-RU" sz="2000" b="1" dirty="0"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4293096"/>
            <a:ext cx="8856984" cy="230832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chemeClr val="accent6"/>
              </a:solidFill>
            </a:endParaRPr>
          </a:p>
          <a:p>
            <a:pPr algn="ctr"/>
            <a:endParaRPr lang="ru-RU" b="1" dirty="0">
              <a:solidFill>
                <a:schemeClr val="accent6"/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Правильное </a:t>
            </a:r>
            <a:r>
              <a:rPr lang="ru-RU" b="1" dirty="0">
                <a:solidFill>
                  <a:schemeClr val="accent6"/>
                </a:solidFill>
              </a:rPr>
              <a:t>начало беседы предполагает: точное описание целей беседы, взаимное представление собеседников, название темы, представление лица, ведущего беседу, объявление последовательности рассмотрения вопросов.</a:t>
            </a:r>
          </a:p>
          <a:p>
            <a:pPr algn="ctr"/>
            <a:r>
              <a:rPr lang="ru-RU" b="1" dirty="0">
                <a:solidFill>
                  <a:schemeClr val="accent6"/>
                </a:solidFill>
              </a:rPr>
              <a:t>При завершении беседы порядок действий должен быть обратный: слово берет ведущий беседы и завершает ее обращением к собеседнику.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45" y="3285930"/>
            <a:ext cx="3456439" cy="156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54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981075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Фаза 2.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Передача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информации</a:t>
            </a:r>
            <a:b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500" y="2018606"/>
            <a:ext cx="8507288" cy="452596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специальной информации по проблемам, запросам и пожеланиям собеседника;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выявление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мотивов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и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целей собеседника;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передача запланированной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информации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проверка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позиции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собеседника.</a:t>
            </a:r>
          </a:p>
          <a:p>
            <a:pPr marL="0" indent="0">
              <a:buNone/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368" y="2852936"/>
            <a:ext cx="3568700" cy="34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20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229600" cy="981075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Фаза 3.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Аргументация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916832"/>
            <a:ext cx="8363272" cy="4525962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>
                <a:solidFill>
                  <a:schemeClr val="accent6"/>
                </a:solidFill>
              </a:rPr>
              <a:t>Мелочи</a:t>
            </a:r>
            <a:r>
              <a:rPr lang="ru-RU" sz="2000" b="1" dirty="0">
                <a:solidFill>
                  <a:schemeClr val="accent6"/>
                </a:solidFill>
              </a:rPr>
              <a:t>, имеющие иногда решающее значение: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6"/>
                </a:solidFill>
              </a:rPr>
              <a:t>1. Оперировать простыми, ясными, точными и убедительными понятиями.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6"/>
                </a:solidFill>
              </a:rPr>
              <a:t>2. Способ и темп аргументации должны соответствовать особенностям темперамента собеседника.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6"/>
                </a:solidFill>
              </a:rPr>
              <a:t>3. Вести аргументацию корректно по отношению к собеседнику, так как это, особенно при длительных контактах, окажется для нас же намного </a:t>
            </a:r>
            <a:r>
              <a:rPr lang="ru-RU" sz="2000" b="1" dirty="0" smtClean="0">
                <a:solidFill>
                  <a:schemeClr val="accent6"/>
                </a:solidFill>
              </a:rPr>
              <a:t>выгоднее.</a:t>
            </a:r>
            <a:endParaRPr lang="ru-RU" sz="20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chemeClr val="accent6"/>
                </a:solidFill>
              </a:rPr>
              <a:t>4. Приспособить аргументы к </a:t>
            </a:r>
            <a:r>
              <a:rPr lang="ru-RU" sz="2000" b="1">
                <a:solidFill>
                  <a:schemeClr val="accent6"/>
                </a:solidFill>
              </a:rPr>
              <a:t>личности </a:t>
            </a:r>
            <a:r>
              <a:rPr lang="ru-RU" sz="2000" b="1" smtClean="0">
                <a:solidFill>
                  <a:schemeClr val="accent6"/>
                </a:solidFill>
              </a:rPr>
              <a:t>собеседника.</a:t>
            </a:r>
            <a:endParaRPr lang="ru-RU" sz="20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chemeClr val="accent6"/>
                </a:solidFill>
              </a:rPr>
              <a:t>5. Избегать непрофессиональных выражений и формулировок, затрудняющих аргументирование и понимание.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6"/>
                </a:solidFill>
              </a:rPr>
              <a:t>6. Попытаться, как можно нагляднее изложить собеседнику свои доказательства, идеи и соображения.</a:t>
            </a:r>
          </a:p>
          <a:p>
            <a:endParaRPr lang="ru-RU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608" y="260648"/>
            <a:ext cx="2448392" cy="227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01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0" y="214313"/>
            <a:ext cx="9143999" cy="544512"/>
          </a:xfrm>
          <a:noFill/>
          <a:ln/>
        </p:spPr>
        <p:txBody>
          <a:bodyPr/>
          <a:lstStyle/>
          <a:p>
            <a:pPr algn="l"/>
            <a:r>
              <a:rPr lang="ru-RU" sz="32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ПРИЕМЫ ЭФФЕКТИВНОГО СЛУШАНИЯ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150938" y="214313"/>
            <a:ext cx="779303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endParaRPr lang="ru-RU" sz="3200" dirty="0" smtClean="0"/>
          </a:p>
        </p:txBody>
      </p:sp>
      <p:graphicFrame>
        <p:nvGraphicFramePr>
          <p:cNvPr id="5" name="Group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394523"/>
              </p:ext>
            </p:extLst>
          </p:nvPr>
        </p:nvGraphicFramePr>
        <p:xfrm>
          <a:off x="358215" y="908720"/>
          <a:ext cx="8568952" cy="554686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205673"/>
                <a:gridCol w="5363279"/>
              </a:tblGrid>
              <a:tr h="1310490"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1. ВНИМАТЕЛЬНОЕ 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СЛУШАНИЕ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Использование реплик («Да…», «Понимаю Вас…» и др.) и невербальных средств общения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/>
                </a:tc>
              </a:tr>
              <a:tr h="1310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2. ВЫЯСНЕНИЕ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Уточняющие вопросы говорящему («Что Вы имеете в виду?...», «Извините, не совсем Вас понял…» и т.д.)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/>
                </a:tc>
              </a:tr>
              <a:tr h="161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 ПЕРЕФРАЗИРОВАНИЕ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Формулирование мысли собеседника своими словами («Если я Вас правильно понял, то…», «Другими словами, вы считаете, что…» и т.п.)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/>
                </a:tc>
              </a:tr>
              <a:tr h="1310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 РЕЗЮМИРОВАНИЕ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Подведение итогов речи собеседника («Таким образом, главное…», «Итак, Вы предлагаете…» и под.)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34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4794</TotalTime>
  <Words>1269</Words>
  <Application>Microsoft Office PowerPoint</Application>
  <PresentationFormat>Экран (4:3)</PresentationFormat>
  <Paragraphs>181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Arial Black</vt:lpstr>
      <vt:lpstr>Book Antiqua</vt:lpstr>
      <vt:lpstr>Tahoma</vt:lpstr>
      <vt:lpstr>Wingdings</vt:lpstr>
      <vt:lpstr>Diseño predeterminado</vt:lpstr>
      <vt:lpstr>ФАЗЫ  ДЕЛОВОГО ОБЩЕНИЯ</vt:lpstr>
      <vt:lpstr>Деловое общение — это процесс взаимосвязи и взаимодействия, в котором происходит обмен деятельностью, информацией и опытом, предполагающим достижение определенного результата, решение конкретной проблемы или реализацию определенной цели. </vt:lpstr>
      <vt:lpstr>Формы  делового общения</vt:lpstr>
      <vt:lpstr>Презентация PowerPoint</vt:lpstr>
      <vt:lpstr>Презентация PowerPoint</vt:lpstr>
      <vt:lpstr>Фаза 1.  Начало беседы</vt:lpstr>
      <vt:lpstr>Фаза 2.  Передача информации </vt:lpstr>
      <vt:lpstr>Фаза 3.  Аргументация </vt:lpstr>
      <vt:lpstr>ПРИЕМЫ ЭФФЕКТИВНОГО СЛУШАНИЯ</vt:lpstr>
      <vt:lpstr>Фаза 4. Опровержение доводов собеседника (нейтрализация замечаний собеседника) </vt:lpstr>
      <vt:lpstr>Фаза 5.  Принятие решения</vt:lpstr>
      <vt:lpstr>Несколько  важных  советов</vt:lpstr>
      <vt:lpstr>Несколько  важных  советов</vt:lpstr>
      <vt:lpstr>Принципы  делового общения</vt:lpstr>
      <vt:lpstr>Первый принцип:   Общепринятым является центральное положение так называемого «золотого стандарта»</vt:lpstr>
      <vt:lpstr>Второй принцип: Необходима справедливость при наделении сотрудников необходимыми для их служебной деятельности ресурсами (денежными, сырьевыми, материальными и пр.)</vt:lpstr>
      <vt:lpstr>Третий принцип требует обязательного исправления этического нарушения независимо от того, когда и кем оно было допущено.</vt:lpstr>
      <vt:lpstr>Общим для всех профессий является принцип сохранения профессиональной тайны, конфиденциальности сведений о клиентах, информационных запросах, услугах, технологиях, рецептах.</vt:lpstr>
      <vt:lpstr>Культура устной и письменной речи часто бывает сердцевиной профессиональной этики.</vt:lpstr>
      <vt:lpstr>Презентация PowerPoint</vt:lpstr>
      <vt:lpstr>Домашнее задание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  <vt:lpstr>Подведём итоги</vt:lpstr>
      <vt:lpstr>Презентация PowerPoint</vt:lpstr>
      <vt:lpstr>Спасибо  за внимание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Mongush</cp:lastModifiedBy>
  <cp:revision>591</cp:revision>
  <dcterms:created xsi:type="dcterms:W3CDTF">2010-05-23T14:28:12Z</dcterms:created>
  <dcterms:modified xsi:type="dcterms:W3CDTF">2020-05-21T22:16:35Z</dcterms:modified>
</cp:coreProperties>
</file>