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6" r:id="rId3"/>
    <p:sldId id="261" r:id="rId4"/>
    <p:sldId id="262" r:id="rId5"/>
    <p:sldId id="257" r:id="rId6"/>
    <p:sldId id="264" r:id="rId7"/>
    <p:sldId id="258" r:id="rId8"/>
    <p:sldId id="260" r:id="rId9"/>
    <p:sldId id="265" r:id="rId10"/>
    <p:sldId id="266" r:id="rId11"/>
    <p:sldId id="267" r:id="rId12"/>
    <p:sldId id="284" r:id="rId13"/>
    <p:sldId id="268" r:id="rId14"/>
    <p:sldId id="269" r:id="rId15"/>
    <p:sldId id="271" r:id="rId16"/>
    <p:sldId id="285" r:id="rId17"/>
    <p:sldId id="272" r:id="rId18"/>
    <p:sldId id="275" r:id="rId19"/>
    <p:sldId id="276" r:id="rId20"/>
    <p:sldId id="277" r:id="rId21"/>
    <p:sldId id="286" r:id="rId22"/>
    <p:sldId id="278" r:id="rId23"/>
    <p:sldId id="280" r:id="rId24"/>
    <p:sldId id="28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7338-65A4-47DC-BEEB-96DDF0E1C188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C8DA-C694-4BF7-815B-25E94D21D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ТЕМА:</a:t>
            </a:r>
            <a:br>
              <a:rPr lang="ru-RU" b="1" dirty="0" smtClean="0"/>
            </a:br>
            <a:r>
              <a:rPr lang="ru-RU" dirty="0" smtClean="0"/>
              <a:t>«Контрольно-измерительные </a:t>
            </a:r>
            <a:r>
              <a:rPr lang="ru-RU" dirty="0"/>
              <a:t>инструменты </a:t>
            </a:r>
            <a:br>
              <a:rPr lang="ru-RU" dirty="0"/>
            </a:br>
            <a:r>
              <a:rPr lang="ru-RU" dirty="0"/>
              <a:t>и техника </a:t>
            </a:r>
            <a:r>
              <a:rPr lang="ru-RU" dirty="0" smtClean="0"/>
              <a:t>измерения»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93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r>
              <a:rPr lang="ru-RU" sz="3200" b="1" dirty="0" err="1" smtClean="0"/>
              <a:t>Штангенглубиномер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5"/>
            <a:ext cx="9144000" cy="285752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Штангенглубиномер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служит для измерения высот, глубины отверстий, канавок, пазов, выступов и т. д., построен по принципу штангенциркуля, но на штанге не имеется губок. Размер определяется так же, как и </a:t>
            </a:r>
            <a:r>
              <a:rPr lang="ru-RU" dirty="0" smtClean="0"/>
              <a:t>по </a:t>
            </a:r>
            <a:r>
              <a:rPr lang="ru-RU" dirty="0"/>
              <a:t>штангенциркулю.</a:t>
            </a:r>
          </a:p>
        </p:txBody>
      </p:sp>
      <p:pic>
        <p:nvPicPr>
          <p:cNvPr id="4" name="Рисунок 3" descr="http://stroy-technics.ru/gallery/ustrojstvo-remont-avtomobilej/image_15.jpg"/>
          <p:cNvPicPr/>
          <p:nvPr/>
        </p:nvPicPr>
        <p:blipFill>
          <a:blip r:embed="rId2"/>
          <a:srcRect b="61436"/>
          <a:stretch>
            <a:fillRect/>
          </a:stretch>
        </p:blipFill>
        <p:spPr bwMode="auto">
          <a:xfrm>
            <a:off x="3428992" y="3143248"/>
            <a:ext cx="5715008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/>
          </a:bodyPr>
          <a:lstStyle/>
          <a:p>
            <a:r>
              <a:rPr lang="ru-RU" sz="3200" b="1" dirty="0" err="1"/>
              <a:t>Ш</a:t>
            </a:r>
            <a:r>
              <a:rPr lang="ru-RU" sz="3200" b="1" dirty="0" err="1" smtClean="0"/>
              <a:t>тангензубомер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/>
          </a:bodyPr>
          <a:lstStyle/>
          <a:p>
            <a:r>
              <a:rPr lang="ru-RU" dirty="0" err="1"/>
              <a:t>Штангензубомер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применяют для измерения толщины зубьев зубчатых колес. Он представляет собой две </a:t>
            </a:r>
            <a:r>
              <a:rPr lang="ru-RU" dirty="0" smtClean="0"/>
              <a:t>штанги</a:t>
            </a:r>
            <a:r>
              <a:rPr lang="ru-RU" dirty="0"/>
              <a:t> </a:t>
            </a:r>
            <a:r>
              <a:rPr lang="ru-RU" dirty="0" smtClean="0"/>
              <a:t>со </a:t>
            </a:r>
            <a:r>
              <a:rPr lang="ru-RU" dirty="0"/>
              <a:t>шкалами, жестко соединенными в одно целое под прямым углом; по ним перемещаются два подвижных нониуса.  Вертикальный  </a:t>
            </a:r>
            <a:r>
              <a:rPr lang="ru-RU" dirty="0" smtClean="0"/>
              <a:t>нониус</a:t>
            </a:r>
            <a:r>
              <a:rPr lang="ru-RU" dirty="0"/>
              <a:t> </a:t>
            </a:r>
            <a:r>
              <a:rPr lang="ru-RU" dirty="0" smtClean="0"/>
              <a:t>предназначен </a:t>
            </a:r>
            <a:r>
              <a:rPr lang="ru-RU" dirty="0"/>
              <a:t>для установки высоты, на которой должна замеряться </a:t>
            </a:r>
            <a:r>
              <a:rPr lang="ru-RU" dirty="0" smtClean="0"/>
              <a:t>толщина </a:t>
            </a:r>
            <a:r>
              <a:rPr lang="ru-RU" dirty="0"/>
              <a:t>зуба, а горизонтальный — для измерения толщины зуба на данной высоте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Точность измерения </a:t>
            </a:r>
            <a:r>
              <a:rPr lang="ru-RU" dirty="0" err="1" smtClean="0"/>
              <a:t>штангензубомером</a:t>
            </a:r>
            <a:r>
              <a:rPr lang="ru-RU" dirty="0" smtClean="0"/>
              <a:t> </a:t>
            </a:r>
            <a:r>
              <a:rPr lang="ru-RU" dirty="0"/>
              <a:t>0,02 мм.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eti.su/images/articles/lineyki/lineyki.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49" y="-1"/>
            <a:ext cx="656547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27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   микрометрическим     инструментам     относятся     микрометры, микрометрические    нутромеры     и     глубиномеры.   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Цена    </a:t>
            </a:r>
            <a:r>
              <a:rPr lang="ru-RU" dirty="0" smtClean="0"/>
              <a:t>деления</a:t>
            </a:r>
            <a:r>
              <a:rPr lang="ru-RU" dirty="0"/>
              <a:t> </a:t>
            </a:r>
            <a:r>
              <a:rPr lang="ru-RU" dirty="0" smtClean="0"/>
              <a:t>этих </a:t>
            </a:r>
            <a:r>
              <a:rPr lang="ru-RU" dirty="0"/>
              <a:t>инструментов равна 0,01 мм.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Микрометр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7"/>
            <a:ext cx="9144000" cy="242889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Микрометром измеряют наружные размеры деталей. </a:t>
            </a:r>
            <a:r>
              <a:rPr lang="ru-RU" dirty="0" smtClean="0"/>
              <a:t>Наиболее </a:t>
            </a:r>
            <a:r>
              <a:rPr lang="ru-RU" dirty="0"/>
              <a:t>распространены </a:t>
            </a:r>
            <a:r>
              <a:rPr lang="ru-RU" dirty="0" smtClean="0"/>
              <a:t>микрометры </a:t>
            </a:r>
            <a:r>
              <a:rPr lang="ru-RU" dirty="0"/>
              <a:t>с пределами измерений: 0—25; 25—50; 50—75; 75—100 мм</a:t>
            </a:r>
            <a:r>
              <a:rPr lang="ru-RU" dirty="0" smtClean="0"/>
              <a:t>.</a:t>
            </a:r>
          </a:p>
          <a:p>
            <a:r>
              <a:rPr lang="ru-RU" i="1" dirty="0"/>
              <a:t>1 </a:t>
            </a:r>
            <a:r>
              <a:rPr lang="ru-RU" dirty="0"/>
              <a:t>— скоба,    </a:t>
            </a:r>
            <a:r>
              <a:rPr lang="ru-RU" i="1" dirty="0"/>
              <a:t>2 </a:t>
            </a:r>
            <a:r>
              <a:rPr lang="ru-RU" dirty="0"/>
              <a:t>— пятка,    </a:t>
            </a:r>
            <a:r>
              <a:rPr lang="ru-RU" i="1" dirty="0"/>
              <a:t>3 </a:t>
            </a:r>
            <a:r>
              <a:rPr lang="ru-RU" dirty="0" smtClean="0"/>
              <a:t>—винт</a:t>
            </a:r>
            <a:r>
              <a:rPr lang="ru-RU" dirty="0"/>
              <a:t>,    </a:t>
            </a:r>
            <a:r>
              <a:rPr lang="ru-RU" i="1" dirty="0"/>
              <a:t>4 </a:t>
            </a:r>
            <a:r>
              <a:rPr lang="ru-RU" dirty="0"/>
              <a:t>— стопор,  </a:t>
            </a:r>
            <a:endParaRPr lang="ru-RU" dirty="0" smtClean="0"/>
          </a:p>
          <a:p>
            <a:r>
              <a:rPr lang="ru-RU" dirty="0" smtClean="0"/>
              <a:t>  </a:t>
            </a:r>
            <a:r>
              <a:rPr lang="ru-RU" dirty="0"/>
              <a:t>5 — стебель, </a:t>
            </a:r>
            <a:r>
              <a:rPr lang="ru-RU" i="1" dirty="0"/>
              <a:t>6 — </a:t>
            </a:r>
            <a:r>
              <a:rPr lang="ru-RU" dirty="0" smtClean="0"/>
              <a:t>барабан</a:t>
            </a:r>
            <a:r>
              <a:rPr lang="ru-RU" dirty="0"/>
              <a:t>.</a:t>
            </a:r>
            <a:endParaRPr lang="ru-RU" dirty="0" smtClean="0"/>
          </a:p>
        </p:txBody>
      </p:sp>
      <p:pic>
        <p:nvPicPr>
          <p:cNvPr id="4" name="Рисунок 3" descr="http://stroy-technics.ru/gallery/ustrojstvo-remont-avtomobilej/image_1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429000"/>
            <a:ext cx="721523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Микрометрический нутромер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686800" cy="5306932"/>
          </a:xfrm>
        </p:spPr>
        <p:txBody>
          <a:bodyPr>
            <a:normAutofit/>
          </a:bodyPr>
          <a:lstStyle/>
          <a:p>
            <a:r>
              <a:rPr lang="ru-RU" dirty="0"/>
              <a:t>Микрометрический    нутромер </a:t>
            </a:r>
            <a:r>
              <a:rPr lang="ru-RU" dirty="0" smtClean="0"/>
              <a:t> предназначен </a:t>
            </a:r>
            <a:r>
              <a:rPr lang="ru-RU" dirty="0"/>
              <a:t>для точных измерений внутренних размеров деталей. По </a:t>
            </a:r>
            <a:r>
              <a:rPr lang="ru-RU" dirty="0" smtClean="0"/>
              <a:t>устройству </a:t>
            </a:r>
            <a:r>
              <a:rPr lang="ru-RU" dirty="0"/>
              <a:t>он напоминает собой микрометр и имеет, как правило, комплект сменных удлинителей, которые расширяют пределы измерений.</a:t>
            </a:r>
            <a:endParaRPr lang="ru-RU" dirty="0" smtClean="0"/>
          </a:p>
          <a:p>
            <a:r>
              <a:rPr lang="ru-RU" dirty="0"/>
              <a:t>Измерение нутромером производят по двум взаимно </a:t>
            </a:r>
            <a:r>
              <a:rPr lang="ru-RU" dirty="0" smtClean="0"/>
              <a:t>перпендикулярным </a:t>
            </a:r>
            <a:r>
              <a:rPr lang="ru-RU" dirty="0"/>
              <a:t>диаметрам, отсчет размеров производят так же, как и при измерении микрометром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endshpil.ru/upload/iblock/1e4/1e4a928ab01cfaad014a3e41865cf3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7" t="17681" r="6713" b="26083"/>
          <a:stretch/>
        </p:blipFill>
        <p:spPr bwMode="auto">
          <a:xfrm>
            <a:off x="2332" y="0"/>
            <a:ext cx="9150554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133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Микрометрический глубиномер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6143636" cy="607220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Микрометрический </a:t>
            </a:r>
            <a:r>
              <a:rPr lang="ru-RU" dirty="0" smtClean="0"/>
              <a:t>глубиномер  </a:t>
            </a:r>
            <a:r>
              <a:rPr lang="ru-RU" dirty="0"/>
              <a:t>служит для измерения глубины несквозных отверстий и углублений. Он </a:t>
            </a:r>
            <a:r>
              <a:rPr lang="ru-RU" dirty="0" smtClean="0"/>
              <a:t>состоит </a:t>
            </a:r>
            <a:r>
              <a:rPr lang="ru-RU" dirty="0"/>
              <a:t>из основания </a:t>
            </a:r>
            <a:r>
              <a:rPr lang="ru-RU" dirty="0" smtClean="0"/>
              <a:t>1, </a:t>
            </a:r>
            <a:r>
              <a:rPr lang="ru-RU" dirty="0"/>
              <a:t>барабана </a:t>
            </a:r>
            <a:r>
              <a:rPr lang="ru-RU" i="1" dirty="0"/>
              <a:t>2, </a:t>
            </a:r>
            <a:r>
              <a:rPr lang="ru-RU" dirty="0"/>
              <a:t>трещотки </a:t>
            </a:r>
            <a:r>
              <a:rPr lang="ru-RU" i="1" dirty="0"/>
              <a:t>3, </a:t>
            </a:r>
            <a:r>
              <a:rPr lang="ru-RU" dirty="0"/>
              <a:t>нониуса </a:t>
            </a:r>
            <a:r>
              <a:rPr lang="ru-RU" i="1" dirty="0"/>
              <a:t>4, </a:t>
            </a:r>
            <a:r>
              <a:rPr lang="ru-RU" dirty="0"/>
              <a:t>стопора 5, измерительного стержня </a:t>
            </a:r>
            <a:r>
              <a:rPr lang="ru-RU" i="1" dirty="0"/>
              <a:t>6. </a:t>
            </a:r>
            <a:r>
              <a:rPr lang="ru-RU" dirty="0" smtClean="0"/>
              <a:t>Микрометрические </a:t>
            </a:r>
            <a:r>
              <a:rPr lang="ru-RU" dirty="0"/>
              <a:t>глубиномеры снабжаются сменными измерительными стержнями с различными пределами измерения. </a:t>
            </a:r>
            <a:r>
              <a:rPr lang="ru-RU" dirty="0" smtClean="0"/>
              <a:t>Принцип </a:t>
            </a:r>
            <a:r>
              <a:rPr lang="ru-RU" dirty="0"/>
              <a:t>измерения глубиномером тот же, что и у микрометра.</a:t>
            </a:r>
          </a:p>
        </p:txBody>
      </p:sp>
      <p:pic>
        <p:nvPicPr>
          <p:cNvPr id="4" name="Рисунок 3" descr="http://stroy-technics.ru/gallery/ustrojstvo-remont-avtomobilej/image_1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143117"/>
            <a:ext cx="3286116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Измерительные контрольные </a:t>
            </a:r>
            <a:r>
              <a:rPr lang="ru-RU" sz="3200" b="1" dirty="0" err="1" smtClean="0"/>
              <a:t>бесшкальные</a:t>
            </a:r>
            <a:r>
              <a:rPr lang="ru-RU" sz="3200" b="1" dirty="0" smtClean="0"/>
              <a:t> инструменты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686800" cy="2714644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/>
              <a:t>Измерительные контрольные </a:t>
            </a:r>
            <a:r>
              <a:rPr lang="ru-RU" sz="3400" dirty="0" err="1" smtClean="0"/>
              <a:t>бесшкальные</a:t>
            </a:r>
            <a:r>
              <a:rPr lang="ru-RU" sz="3400" dirty="0" smtClean="0"/>
              <a:t> </a:t>
            </a:r>
            <a:r>
              <a:rPr lang="ru-RU" sz="3400" dirty="0"/>
              <a:t>инструменты. Работоспособность соприкасающихся </a:t>
            </a:r>
            <a:r>
              <a:rPr lang="ru-RU" sz="3400" dirty="0" smtClean="0"/>
              <a:t>между </a:t>
            </a:r>
            <a:r>
              <a:rPr lang="ru-RU" sz="3400" dirty="0"/>
              <a:t>собой поверхностей деталей в значительной степени определяется не только заданными размерами, но и соответствием формы, т. е. </a:t>
            </a:r>
            <a:r>
              <a:rPr lang="ru-RU" sz="3400" dirty="0" smtClean="0"/>
              <a:t>отклонением </a:t>
            </a:r>
            <a:r>
              <a:rPr lang="ru-RU" sz="3400" dirty="0"/>
              <a:t>от прямолинейности и плоскостности. Наиболее </a:t>
            </a:r>
            <a:r>
              <a:rPr lang="ru-RU" sz="3400" dirty="0" smtClean="0"/>
              <a:t>распространенными </a:t>
            </a:r>
            <a:r>
              <a:rPr lang="ru-RU" sz="3400" dirty="0"/>
              <a:t>средствами измерений прямолинейности и плоскостности являются </a:t>
            </a:r>
            <a:r>
              <a:rPr lang="ru-RU" sz="3400" b="1" dirty="0"/>
              <a:t>поверочные линейки</a:t>
            </a:r>
            <a:r>
              <a:rPr lang="ru-RU" sz="3400" dirty="0"/>
              <a:t>.</a:t>
            </a:r>
            <a:endParaRPr lang="ru-RU" sz="3400" dirty="0" smtClean="0"/>
          </a:p>
          <a:p>
            <a:endParaRPr lang="ru-RU" dirty="0"/>
          </a:p>
        </p:txBody>
      </p:sp>
      <p:pic>
        <p:nvPicPr>
          <p:cNvPr id="25602" name="Picture 2" descr="http://leighjigs.ru/Woodpeckers/Woodpeckers_Rule_SERXL_315_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786190"/>
            <a:ext cx="8143932" cy="2972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Для проверки сложных профилей   применяются   шаблоны.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686800" cy="512605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Шаблоны </a:t>
            </a:r>
            <a:r>
              <a:rPr lang="ru-RU" sz="2800" dirty="0"/>
              <a:t>представляют </a:t>
            </a:r>
            <a:r>
              <a:rPr lang="ru-RU" sz="2800" dirty="0" smtClean="0"/>
              <a:t>собой </a:t>
            </a:r>
            <a:r>
              <a:rPr lang="ru-RU" sz="2800" dirty="0"/>
              <a:t>проверочные инструменты, </a:t>
            </a:r>
            <a:r>
              <a:rPr lang="ru-RU" sz="2800" dirty="0" smtClean="0"/>
              <a:t>изготовленные </a:t>
            </a:r>
            <a:r>
              <a:rPr lang="ru-RU" sz="2800" dirty="0"/>
              <a:t>из листовой или полосовой стали толщиной 0,5—6 мм. Они могут иметь разнообразную форму, которая зависит от формы проверяемой детали.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4098" name="Picture 2" descr="http://dopusk.net/wp-content/uploads/2012/10/%D1%88%D0%B0%D0%B1%D0%BB%D0%BE%D0%BD2-1024x5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4" r="2928"/>
          <a:stretch/>
        </p:blipFill>
        <p:spPr bwMode="auto">
          <a:xfrm>
            <a:off x="1748836" y="3183155"/>
            <a:ext cx="5847500" cy="327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3554" name="Picture 2" descr="http://grcad.ru/grc33/ris/pl_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2656"/>
            <a:ext cx="9110352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/>
          </a:bodyPr>
          <a:lstStyle/>
          <a:p>
            <a:r>
              <a:rPr lang="ru-RU" sz="2800" b="1" dirty="0"/>
              <a:t>Р</a:t>
            </a:r>
            <a:r>
              <a:rPr lang="ru-RU" sz="2800" b="1" dirty="0" smtClean="0"/>
              <a:t>езьбомер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45151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Резьбомер </a:t>
            </a:r>
            <a:r>
              <a:rPr lang="ru-RU" dirty="0" smtClean="0"/>
              <a:t>предназначен </a:t>
            </a:r>
            <a:r>
              <a:rPr lang="ru-RU" dirty="0"/>
              <a:t>для проверки и определения шага резьбы на болтах, гайках и других деталях. Он представляет собой набор стальных пластинок — резьбовых шаблонов с профилями зуба, соответствующими профилям стандартных метрических или дюймовых </a:t>
            </a:r>
            <a:r>
              <a:rPr lang="ru-RU" dirty="0" err="1"/>
              <a:t>резьб</a:t>
            </a:r>
            <a:r>
              <a:rPr lang="ru-RU" dirty="0"/>
              <a:t>. В резьбомерах обычно на одном конце делается набор шаблонов с метрической резьбой, а на другом — с дюймовой. На </a:t>
            </a:r>
            <a:r>
              <a:rPr lang="ru-RU" dirty="0" smtClean="0"/>
              <a:t>каждом </a:t>
            </a:r>
            <a:r>
              <a:rPr lang="ru-RU" dirty="0"/>
              <a:t>шаблоне нанесены размеры резьбы.</a:t>
            </a:r>
            <a:endParaRPr lang="ru-RU" dirty="0" smtClean="0"/>
          </a:p>
          <a:p>
            <a:r>
              <a:rPr lang="ru-RU" dirty="0"/>
              <a:t>Для проверки резьбы на болте или в гайке прикладывают </a:t>
            </a:r>
            <a:r>
              <a:rPr lang="ru-RU" dirty="0" smtClean="0"/>
              <a:t>последовательно </a:t>
            </a:r>
            <a:r>
              <a:rPr lang="ru-RU" dirty="0"/>
              <a:t>шаблоны резьбомера до тех пор, пока не будет найден </a:t>
            </a:r>
            <a:r>
              <a:rPr lang="ru-RU" dirty="0" smtClean="0"/>
              <a:t>шаблон</a:t>
            </a:r>
            <a:r>
              <a:rPr lang="ru-RU" dirty="0"/>
              <a:t>, зубья которого точно совпадают с резьбой детали без </a:t>
            </a:r>
            <a:r>
              <a:rPr lang="ru-RU" dirty="0" smtClean="0"/>
              <a:t>просвета</a:t>
            </a:r>
            <a:r>
              <a:rPr lang="ru-RU" dirty="0"/>
              <a:t>. Размеру этого шаблона и будет соответствовать измеряемая резьба.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s://img.staticbg.com/images/oaupload/banggood/images/49/C0/5669db57-d31f-4730-8eb9-68dc1b3363b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35"/>
          <a:stretch/>
        </p:blipFill>
        <p:spPr bwMode="auto">
          <a:xfrm>
            <a:off x="1451378" y="58564"/>
            <a:ext cx="6000942" cy="423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mg.staticbg.com/images/oaupload/banggood/images/49/C0/5669db57-d31f-4730-8eb9-68dc1b3363b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808"/>
          <a:stretch/>
        </p:blipFill>
        <p:spPr bwMode="auto">
          <a:xfrm>
            <a:off x="0" y="4293096"/>
            <a:ext cx="9098108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50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Радиусные шаблоны и щупы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7"/>
            <a:ext cx="9144000" cy="392909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Радиусные шаблоны служат для измерения отклонения размеров выпуклых и вогнутых поверхностей деталей. Они </a:t>
            </a:r>
            <a:r>
              <a:rPr lang="ru-RU" dirty="0" smtClean="0"/>
              <a:t>изготавливаются </a:t>
            </a:r>
            <a:r>
              <a:rPr lang="ru-RU" dirty="0"/>
              <a:t>в виде тонких стальных пластин с выпуклыми или вогнутыми закруглениями. На шаблонах </a:t>
            </a:r>
            <a:r>
              <a:rPr lang="ru-RU" dirty="0" smtClean="0"/>
              <a:t>выбиты цифры</a:t>
            </a:r>
            <a:r>
              <a:rPr lang="ru-RU" dirty="0"/>
              <a:t>, показывающие размер радиуса закругления в миллиметрах.</a:t>
            </a:r>
            <a:endParaRPr lang="ru-RU" dirty="0" smtClean="0"/>
          </a:p>
          <a:p>
            <a:r>
              <a:rPr lang="ru-RU" dirty="0"/>
              <a:t>Щупы предназначены для измерения величины зазоров между деталями.   Они   представляют  собой  набор   заключенных  в  </a:t>
            </a:r>
            <a:r>
              <a:rPr lang="ru-RU" dirty="0" smtClean="0"/>
              <a:t>обойму</a:t>
            </a:r>
            <a:r>
              <a:rPr lang="ru-RU" dirty="0"/>
              <a:t> </a:t>
            </a:r>
            <a:r>
              <a:rPr lang="ru-RU" dirty="0" smtClean="0"/>
              <a:t>стальных</a:t>
            </a:r>
            <a:r>
              <a:rPr lang="ru-RU" dirty="0"/>
              <a:t>, точно обработанных пластинок различной толщины. На каждой пластинке указана ее толщина в миллиметрах.</a:t>
            </a:r>
          </a:p>
        </p:txBody>
      </p:sp>
      <p:pic>
        <p:nvPicPr>
          <p:cNvPr id="2050" name="Picture 2" descr="http://promcontrol.ru/files/1317/images/shablon-radiusny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4429132"/>
            <a:ext cx="4489009" cy="2214578"/>
          </a:xfrm>
          <a:prstGeom prst="rect">
            <a:avLst/>
          </a:prstGeom>
          <a:noFill/>
        </p:spPr>
      </p:pic>
      <p:pic>
        <p:nvPicPr>
          <p:cNvPr id="2052" name="Picture 4" descr="http://zp.demo24.com.ua/static/images/products/41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5" y="4429132"/>
            <a:ext cx="3969911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Измерительные угломерные инструменты</a:t>
            </a:r>
            <a:br>
              <a:rPr lang="ru-RU" sz="3200" b="1" dirty="0" smtClean="0"/>
            </a:br>
            <a:r>
              <a:rPr lang="ru-RU" sz="3200" dirty="0" smtClean="0"/>
              <a:t>Служат для контроля или определения величины наружных и внутренних углов.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5429256" cy="52578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Угломер УГ-1</a:t>
            </a:r>
            <a:r>
              <a:rPr lang="ru-RU" dirty="0" smtClean="0"/>
              <a:t> системы Семенова является универсальным, предназначенным для измерения наружных углов. Он состоит из основания, на котором имеется шкала от 0 до 120°, жестко соединенного с линейкой, подвижной линейки, хомутика, съемного угольника, нониуса и устройства микрометрической подачи.</a:t>
            </a:r>
          </a:p>
          <a:p>
            <a:r>
              <a:rPr lang="ru-RU" b="1" dirty="0" smtClean="0"/>
              <a:t>Угломер УГ-2</a:t>
            </a:r>
            <a:r>
              <a:rPr lang="ru-RU" dirty="0" smtClean="0"/>
              <a:t> состоит из основания, линейки основания, сектора, угольника, съемной линейки, хомутиков и нониуса. Этим угломером можно измерять наружные и внутренние углы.</a:t>
            </a:r>
          </a:p>
          <a:p>
            <a:r>
              <a:rPr lang="ru-RU" dirty="0" smtClean="0"/>
              <a:t>По основной шкале угломеров отсчитывают градусы, а по шкале нониуса — минуты.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786059"/>
            <a:ext cx="3857620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ДОМАШНЕЕ ЗАДАНИЕ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ru-RU" dirty="0" smtClean="0"/>
              <a:t>Прочитать информацию.</a:t>
            </a:r>
          </a:p>
          <a:p>
            <a:r>
              <a:rPr lang="ru-RU" dirty="0" smtClean="0"/>
              <a:t>Выписать все представленные измерительные инструменты и для чего они предназначены. Выполнить в виде таблицы. Пример: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46768"/>
              </p:ext>
            </p:extLst>
          </p:nvPr>
        </p:nvGraphicFramePr>
        <p:xfrm>
          <a:off x="539552" y="3933056"/>
          <a:ext cx="8208912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ИНСТРУМЕНТ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НАЗНАЧЕНИЕ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</a:t>
                      </a:r>
                      <a:r>
                        <a:rPr lang="ru-RU" sz="1800" b="1" dirty="0" smtClean="0"/>
                        <a:t>Масштабная линейка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предназначена для измерения плоских поверхностей, а также для определения размеров, замеренных нутромером или кронциркулем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53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Контрольно-измерительные инструменты и техника измерения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 изготовлении и ремонте деталей автомобилей измеряют </a:t>
            </a:r>
            <a:r>
              <a:rPr lang="ru-RU" dirty="0" smtClean="0"/>
              <a:t>геометрические </a:t>
            </a:r>
            <a:r>
              <a:rPr lang="ru-RU" dirty="0"/>
              <a:t>параметры (линейные и угловые), обусловливающие в </a:t>
            </a:r>
            <a:r>
              <a:rPr lang="ru-RU" dirty="0" smtClean="0"/>
              <a:t>совокупности величину </a:t>
            </a:r>
            <a:r>
              <a:rPr lang="ru-RU" dirty="0"/>
              <a:t>и форму деталей и узлов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З</a:t>
            </a:r>
            <a:r>
              <a:rPr lang="ru-RU" dirty="0" smtClean="0"/>
              <a:t>а </a:t>
            </a:r>
            <a:r>
              <a:rPr lang="ru-RU" dirty="0"/>
              <a:t>основную единицу длины принят метр, а в машиностроении основной единицей является миллиметр. </a:t>
            </a:r>
            <a:endParaRPr lang="ru-RU" dirty="0" smtClean="0"/>
          </a:p>
          <a:p>
            <a:r>
              <a:rPr lang="ru-RU" dirty="0" smtClean="0"/>
              <a:t>Измерение </a:t>
            </a:r>
            <a:r>
              <a:rPr lang="ru-RU" dirty="0"/>
              <a:t>размеров деталей производится </a:t>
            </a:r>
            <a:r>
              <a:rPr lang="ru-RU" dirty="0" smtClean="0"/>
              <a:t>инструментами </a:t>
            </a:r>
            <a:r>
              <a:rPr lang="ru-RU" dirty="0"/>
              <a:t>или приборами, которые позволяют установить фактический размер </a:t>
            </a:r>
            <a:r>
              <a:rPr lang="ru-RU" dirty="0" smtClean="0"/>
              <a:t>деталей.</a:t>
            </a:r>
          </a:p>
          <a:p>
            <a:r>
              <a:rPr lang="ru-RU" dirty="0" smtClean="0"/>
              <a:t>Измерительные </a:t>
            </a:r>
            <a:r>
              <a:rPr lang="ru-RU" dirty="0"/>
              <a:t>инструменты можно разделить на три группы: </a:t>
            </a:r>
            <a:r>
              <a:rPr lang="ru-RU" b="1" dirty="0"/>
              <a:t>штриховые, контрольные и </a:t>
            </a:r>
            <a:r>
              <a:rPr lang="ru-RU" b="1" dirty="0" smtClean="0"/>
              <a:t>угломерные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Штриховые </a:t>
            </a:r>
            <a:r>
              <a:rPr lang="ru-RU" dirty="0"/>
              <a:t>инструменты имеют измерительную шкалу со </a:t>
            </a:r>
            <a:r>
              <a:rPr lang="ru-RU" dirty="0" smtClean="0"/>
              <a:t>штрихами</a:t>
            </a:r>
            <a:r>
              <a:rPr lang="ru-RU" dirty="0"/>
              <a:t>, которая разделена на миллиметры и кратные им десятые, сотые и тысячные доли и служит для непосредственного определения </a:t>
            </a:r>
            <a:r>
              <a:rPr lang="ru-RU" dirty="0" smtClean="0"/>
              <a:t>величины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 smtClean="0"/>
              <a:t>К ним относятся: </a:t>
            </a:r>
            <a:r>
              <a:rPr lang="ru-RU" dirty="0"/>
              <a:t>масштабные линейки, складные метры, рулетки, </a:t>
            </a:r>
            <a:r>
              <a:rPr lang="ru-RU" dirty="0" err="1" smtClean="0"/>
              <a:t>штангенинструменты</a:t>
            </a:r>
            <a:r>
              <a:rPr lang="ru-RU" dirty="0"/>
              <a:t>. Условно к этой группе можно отнести </a:t>
            </a:r>
            <a:r>
              <a:rPr lang="ru-RU" dirty="0" smtClean="0"/>
              <a:t>и </a:t>
            </a:r>
            <a:r>
              <a:rPr lang="ru-RU" dirty="0"/>
              <a:t>индикаторы.</a:t>
            </a:r>
            <a:endParaRPr lang="ru-RU" dirty="0" smtClean="0"/>
          </a:p>
          <a:p>
            <a:r>
              <a:rPr lang="ru-RU" b="1" dirty="0"/>
              <a:t>Контрольные</a:t>
            </a:r>
            <a:r>
              <a:rPr lang="ru-RU" dirty="0"/>
              <a:t> </a:t>
            </a:r>
            <a:r>
              <a:rPr lang="ru-RU" dirty="0" err="1"/>
              <a:t>бесшкальные</a:t>
            </a:r>
            <a:r>
              <a:rPr lang="ru-RU" dirty="0"/>
              <a:t> инструменты абсолютного значения измеряемой величины не дают. При помощи их контролируют форму и размеры деталей или определяют отклонения заданной формы и размеров без непосредственного отсчета.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/>
              <a:t>этим инструментам </a:t>
            </a:r>
            <a:r>
              <a:rPr lang="ru-RU" dirty="0" smtClean="0"/>
              <a:t>относятся</a:t>
            </a:r>
            <a:r>
              <a:rPr lang="ru-RU" dirty="0"/>
              <a:t>: поверочные линейки, шаблоны, щупы, контрольные плитки, калибры и др.</a:t>
            </a:r>
            <a:endParaRPr lang="ru-RU" dirty="0" smtClean="0"/>
          </a:p>
          <a:p>
            <a:r>
              <a:rPr lang="ru-RU" b="1" dirty="0" smtClean="0"/>
              <a:t>Угломерные </a:t>
            </a:r>
            <a:r>
              <a:rPr lang="ru-RU" dirty="0" smtClean="0"/>
              <a:t>инструменты </a:t>
            </a:r>
            <a:r>
              <a:rPr lang="ru-RU" dirty="0"/>
              <a:t>предназначаются для измерения углов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К ним относятся угольники и угломеры.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Масштабная </a:t>
            </a:r>
            <a:r>
              <a:rPr lang="ru-RU" sz="3100" b="1" dirty="0" smtClean="0"/>
              <a:t>линейка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9"/>
            <a:ext cx="9144000" cy="328614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предназначена для измерения плоских поверхностей, а также для определения размеров, замеренных нутромером или кронциркулем. Масштабные линейки изготовляются разной длины от 100 до 1000 мм.</a:t>
            </a:r>
          </a:p>
          <a:p>
            <a:r>
              <a:rPr lang="ru-RU" dirty="0" smtClean="0"/>
              <a:t> Цена деления масштабной линейки — 0,5 или 1 мм, для облегчения отсчета каждые 5 и 10 мм отмечаются удлиненными штрихами.</a:t>
            </a:r>
          </a:p>
          <a:p>
            <a:r>
              <a:rPr lang="ru-RU" dirty="0" smtClean="0"/>
              <a:t> При измерении линейку прикладывают к измеряемой детали так, чтобы нулевой штрих точно совпадал с началом измеряемой линии</a:t>
            </a:r>
            <a:endParaRPr lang="ru-RU" dirty="0"/>
          </a:p>
        </p:txBody>
      </p:sp>
      <p:pic>
        <p:nvPicPr>
          <p:cNvPr id="4" name="Рисунок 3" descr="http://stroy-technics.ru/gallery/ustrojstvo-remont-avtomobilej/image_1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143248"/>
            <a:ext cx="6643734" cy="371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Кронциркуль и нутромер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321471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Для случаев, когда непосредственное измерение линейкой неудобно, используют инструменты, позволяющие переносить размер с </a:t>
            </a:r>
            <a:r>
              <a:rPr lang="ru-RU" dirty="0" smtClean="0"/>
              <a:t>измеряемой </a:t>
            </a:r>
            <a:r>
              <a:rPr lang="ru-RU" dirty="0"/>
              <a:t>длины на линейку. Для этого служит кронциркуль и нутромер.</a:t>
            </a:r>
            <a:endParaRPr lang="ru-RU" dirty="0" smtClean="0"/>
          </a:p>
          <a:p>
            <a:r>
              <a:rPr lang="ru-RU" dirty="0"/>
              <a:t>Первый   применяется   при   измерении   наружных   размеров   </a:t>
            </a:r>
            <a:r>
              <a:rPr lang="ru-RU" dirty="0" smtClean="0"/>
              <a:t>деталей, </a:t>
            </a:r>
            <a:r>
              <a:rPr lang="ru-RU" dirty="0"/>
              <a:t>а второй — </a:t>
            </a:r>
            <a:r>
              <a:rPr lang="ru-RU" dirty="0" smtClean="0"/>
              <a:t>внутренних.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929066"/>
            <a:ext cx="4643470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Складные метры и рулетки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292895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Складные    метры состоят из нескольких коротких линеек (звеньев), шарнирно соединенных между собой. Линейки</a:t>
            </a:r>
          </a:p>
          <a:p>
            <a:r>
              <a:rPr lang="ru-RU" dirty="0" smtClean="0"/>
              <a:t>разделены   штрихами   на    миллиметры и сантиметры.</a:t>
            </a:r>
          </a:p>
          <a:p>
            <a:r>
              <a:rPr lang="ru-RU" dirty="0" smtClean="0"/>
              <a:t>Рулетки применяют для измерения больших длин, когда не требуется большой точности.</a:t>
            </a:r>
          </a:p>
          <a:p>
            <a:endParaRPr lang="ru-RU" dirty="0"/>
          </a:p>
        </p:txBody>
      </p:sp>
      <p:pic>
        <p:nvPicPr>
          <p:cNvPr id="15362" name="Picture 2" descr="http://www.newwall.kiev.ua/img_prods/384-3_09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565550"/>
            <a:ext cx="4071934" cy="3292450"/>
          </a:xfrm>
          <a:prstGeom prst="rect">
            <a:avLst/>
          </a:prstGeom>
          <a:noFill/>
        </p:spPr>
      </p:pic>
      <p:pic>
        <p:nvPicPr>
          <p:cNvPr id="15364" name="Picture 4" descr="http://www.geopuls.ru/img/site/PK2_5_4ae54f25dad5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3306"/>
            <a:ext cx="4786314" cy="3254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Штангенциркуль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340369"/>
          </a:xfrm>
        </p:spPr>
        <p:txBody>
          <a:bodyPr>
            <a:normAutofit/>
          </a:bodyPr>
          <a:lstStyle/>
          <a:p>
            <a:r>
              <a:rPr lang="ru-RU" dirty="0"/>
              <a:t>Для измерения наружных и </a:t>
            </a:r>
            <a:r>
              <a:rPr lang="ru-RU" dirty="0" smtClean="0"/>
              <a:t>внутренних </a:t>
            </a:r>
            <a:r>
              <a:rPr lang="ru-RU" dirty="0"/>
              <a:t>диаметров, длин, толщин, глубин широко применяются </a:t>
            </a:r>
            <a:r>
              <a:rPr lang="ru-RU" dirty="0" err="1" smtClean="0"/>
              <a:t>штанген</a:t>
            </a:r>
            <a:r>
              <a:rPr lang="ru-RU" dirty="0" smtClean="0"/>
              <a:t> </a:t>
            </a:r>
            <a:r>
              <a:rPr lang="ru-RU" dirty="0"/>
              <a:t>инструменты.</a:t>
            </a:r>
            <a:endParaRPr lang="ru-RU" dirty="0" smtClean="0"/>
          </a:p>
          <a:p>
            <a:r>
              <a:rPr lang="ru-RU" dirty="0"/>
              <a:t>Штангенциркуль — </a:t>
            </a:r>
            <a:r>
              <a:rPr lang="ru-RU" dirty="0" smtClean="0"/>
              <a:t>многомерный </a:t>
            </a:r>
            <a:r>
              <a:rPr lang="ru-RU" dirty="0"/>
              <a:t>раздвижной </a:t>
            </a:r>
            <a:r>
              <a:rPr lang="ru-RU" dirty="0" smtClean="0"/>
              <a:t>измерительный инструмент</a:t>
            </a:r>
            <a:r>
              <a:rPr lang="ru-RU" i="1" dirty="0" smtClean="0"/>
              <a:t>, </a:t>
            </a:r>
            <a:r>
              <a:rPr lang="ru-RU" dirty="0" smtClean="0"/>
              <a:t>используется </a:t>
            </a:r>
            <a:r>
              <a:rPr lang="ru-RU" dirty="0"/>
              <a:t>для измерения наружных и внутренних размеров.</a:t>
            </a:r>
            <a:endParaRPr lang="ru-RU" dirty="0" smtClean="0"/>
          </a:p>
          <a:p>
            <a:r>
              <a:rPr lang="ru-RU" dirty="0" smtClean="0"/>
              <a:t>Штангенциркуль </a:t>
            </a:r>
            <a:r>
              <a:rPr lang="ru-RU" dirty="0"/>
              <a:t>относится к многомерным раздвижным измерительным </a:t>
            </a:r>
            <a:r>
              <a:rPr lang="ru-RU" dirty="0" smtClean="0"/>
              <a:t>инструментам.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85723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Штангенциркуль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14357"/>
            <a:ext cx="9001156" cy="207170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Штангенциркуль состоит из штанги 7 с жестко укрепленными на ней губками 1и </a:t>
            </a:r>
            <a:r>
              <a:rPr lang="ru-RU" i="1" dirty="0" smtClean="0"/>
              <a:t>2, </a:t>
            </a:r>
            <a:r>
              <a:rPr lang="ru-RU" dirty="0" smtClean="0"/>
              <a:t>рамки </a:t>
            </a:r>
            <a:r>
              <a:rPr lang="ru-RU" i="1" dirty="0" smtClean="0"/>
              <a:t>10 </a:t>
            </a:r>
            <a:r>
              <a:rPr lang="ru-RU" dirty="0" smtClean="0"/>
              <a:t>с губками </a:t>
            </a:r>
            <a:r>
              <a:rPr lang="ru-RU" i="1" dirty="0" smtClean="0"/>
              <a:t>3 </a:t>
            </a:r>
            <a:r>
              <a:rPr lang="ru-RU" dirty="0" smtClean="0"/>
              <a:t>и </a:t>
            </a:r>
            <a:r>
              <a:rPr lang="ru-RU" i="1" dirty="0" smtClean="0"/>
              <a:t>12, </a:t>
            </a:r>
            <a:r>
              <a:rPr lang="ru-RU" dirty="0" smtClean="0"/>
              <a:t>перемещающейся по штанге, устройства для микрометрической подачи, состоящего из движка 6,</a:t>
            </a:r>
            <a:r>
              <a:rPr lang="ru-RU" i="1" dirty="0" smtClean="0"/>
              <a:t>   </a:t>
            </a:r>
            <a:r>
              <a:rPr lang="ru-RU" dirty="0" smtClean="0"/>
              <a:t>стопорного   винта   </a:t>
            </a:r>
            <a:r>
              <a:rPr lang="ru-RU" i="1" dirty="0" smtClean="0"/>
              <a:t>5,   </a:t>
            </a:r>
            <a:r>
              <a:rPr lang="ru-RU" dirty="0" smtClean="0"/>
              <a:t>гайки   </a:t>
            </a:r>
            <a:r>
              <a:rPr lang="ru-RU" i="1" dirty="0" smtClean="0"/>
              <a:t>8</a:t>
            </a:r>
            <a:r>
              <a:rPr lang="ru-RU" dirty="0" smtClean="0"/>
              <a:t> и винта </a:t>
            </a:r>
            <a:r>
              <a:rPr lang="ru-RU" i="1" dirty="0" smtClean="0"/>
              <a:t>9.</a:t>
            </a:r>
            <a:endParaRPr lang="ru-RU" dirty="0" smtClean="0"/>
          </a:p>
        </p:txBody>
      </p:sp>
      <p:pic>
        <p:nvPicPr>
          <p:cNvPr id="4" name="Рисунок 3" descr="http://stroy-technics.ru/gallery/ustrojstvo-remont-avtomobilej/image_1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643182"/>
            <a:ext cx="5876925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1130</Words>
  <Application>Microsoft Office PowerPoint</Application>
  <PresentationFormat>Экран (4:3)</PresentationFormat>
  <Paragraphs>68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ТЕМА: «Контрольно-измерительные инструменты  и техника измерения»</vt:lpstr>
      <vt:lpstr>Презентация PowerPoint</vt:lpstr>
      <vt:lpstr>Контрольно-измерительные инструменты и техника измерения</vt:lpstr>
      <vt:lpstr>Презентация PowerPoint</vt:lpstr>
      <vt:lpstr>Масштабная линейка. </vt:lpstr>
      <vt:lpstr>Кронциркуль и нутромер</vt:lpstr>
      <vt:lpstr>Складные метры и рулетки</vt:lpstr>
      <vt:lpstr>Штангенциркуль</vt:lpstr>
      <vt:lpstr>Штангенциркуль</vt:lpstr>
      <vt:lpstr>Штангенглубиномер</vt:lpstr>
      <vt:lpstr>Штангензубомер</vt:lpstr>
      <vt:lpstr>Презентация PowerPoint</vt:lpstr>
      <vt:lpstr>Презентация PowerPoint</vt:lpstr>
      <vt:lpstr>Микрометр</vt:lpstr>
      <vt:lpstr>Микрометрический нутромер</vt:lpstr>
      <vt:lpstr>Презентация PowerPoint</vt:lpstr>
      <vt:lpstr>Микрометрический глубиномер</vt:lpstr>
      <vt:lpstr>Измерительные контрольные бесшкальные инструменты</vt:lpstr>
      <vt:lpstr>Для проверки сложных профилей   применяются   шаблоны.</vt:lpstr>
      <vt:lpstr>Резьбомер</vt:lpstr>
      <vt:lpstr>Презентация PowerPoint</vt:lpstr>
      <vt:lpstr>Радиусные шаблоны и щупы</vt:lpstr>
      <vt:lpstr>Измерительные угломерные инструменты Служат для контроля или определения величины наружных и внутренних углов.</vt:lpstr>
      <vt:lpstr>ДОМАШНЕЕ ЗАДАНИЕ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Контрольно-измерительные инструменты и техника измерения</dc:title>
  <dc:creator>Пользователь Windows</dc:creator>
  <cp:lastModifiedBy>RePack by Diakov</cp:lastModifiedBy>
  <cp:revision>34</cp:revision>
  <dcterms:created xsi:type="dcterms:W3CDTF">2016-04-20T07:01:58Z</dcterms:created>
  <dcterms:modified xsi:type="dcterms:W3CDTF">2020-03-26T06:12:38Z</dcterms:modified>
</cp:coreProperties>
</file>