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70" r:id="rId11"/>
    <p:sldId id="288" r:id="rId12"/>
    <p:sldId id="262" r:id="rId13"/>
    <p:sldId id="263" r:id="rId14"/>
    <p:sldId id="264" r:id="rId15"/>
    <p:sldId id="271" r:id="rId16"/>
    <p:sldId id="272" r:id="rId17"/>
    <p:sldId id="265" r:id="rId18"/>
    <p:sldId id="266" r:id="rId19"/>
    <p:sldId id="273" r:id="rId20"/>
    <p:sldId id="274" r:id="rId21"/>
    <p:sldId id="275" r:id="rId22"/>
    <p:sldId id="276" r:id="rId23"/>
    <p:sldId id="277" r:id="rId24"/>
    <p:sldId id="280" r:id="rId25"/>
    <p:sldId id="278" r:id="rId26"/>
    <p:sldId id="279" r:id="rId27"/>
    <p:sldId id="281" r:id="rId28"/>
    <p:sldId id="282" r:id="rId29"/>
    <p:sldId id="283" r:id="rId30"/>
    <p:sldId id="286" r:id="rId31"/>
    <p:sldId id="284" r:id="rId32"/>
    <p:sldId id="285" r:id="rId33"/>
    <p:sldId id="287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12CB074-84C6-4029-8184-CB4FEE4950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977BA03-CC66-456D-8724-0CEF56AA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B074-84C6-4029-8184-CB4FEE4950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A03-CC66-456D-8724-0CEF56AA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B074-84C6-4029-8184-CB4FEE4950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A03-CC66-456D-8724-0CEF56AA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12CB074-84C6-4029-8184-CB4FEE4950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A03-CC66-456D-8724-0CEF56AA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12CB074-84C6-4029-8184-CB4FEE4950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977BA03-CC66-456D-8724-0CEF56AA68E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12CB074-84C6-4029-8184-CB4FEE4950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77BA03-CC66-456D-8724-0CEF56AA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12CB074-84C6-4029-8184-CB4FEE4950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977BA03-CC66-456D-8724-0CEF56AA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B074-84C6-4029-8184-CB4FEE4950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A03-CC66-456D-8724-0CEF56AA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12CB074-84C6-4029-8184-CB4FEE4950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77BA03-CC66-456D-8724-0CEF56AA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12CB074-84C6-4029-8184-CB4FEE4950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977BA03-CC66-456D-8724-0CEF56AA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12CB074-84C6-4029-8184-CB4FEE4950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977BA03-CC66-456D-8724-0CEF56AA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12CB074-84C6-4029-8184-CB4FEE4950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977BA03-CC66-456D-8724-0CEF56AA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Листовые конструкции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00438"/>
            <a:ext cx="8062912" cy="3145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 урока: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Виды листовых конструкций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Метод рулонирования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Производство конструкций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полистовым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методом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Двухярусный</a:t>
            </a:r>
            <a:r>
              <a:rPr lang="ru-RU" dirty="0" smtClean="0"/>
              <a:t> стенд для изготовления рулонов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954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1- поворотное кружало; 2 – сварочный трактор; 3- готовый ремонт; 4 – рабочее кружало; 5- магнитное кружало; 6 – пульт управления.</a:t>
            </a:r>
            <a:endParaRPr lang="ru-RU" dirty="0"/>
          </a:p>
        </p:txBody>
      </p:sp>
      <p:pic>
        <p:nvPicPr>
          <p:cNvPr id="4098" name="Picture 2" descr="G:\Технология изготовления св конструкций\листвые конструкции\4Изображение 006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7535" t="8762" b="5372"/>
          <a:stretch>
            <a:fillRect/>
          </a:stretch>
        </p:blipFill>
        <p:spPr bwMode="auto">
          <a:xfrm>
            <a:off x="857224" y="1785926"/>
            <a:ext cx="7889899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резервуаров способом </a:t>
            </a:r>
            <a:r>
              <a:rPr lang="ru-RU" dirty="0" err="1" smtClean="0"/>
              <a:t>руллонирования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Сварщики\сырье\1\DSC02612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t="8421" b="1754"/>
          <a:stretch>
            <a:fillRect/>
          </a:stretch>
        </p:blipFill>
        <p:spPr bwMode="auto">
          <a:xfrm>
            <a:off x="1071538" y="1714488"/>
            <a:ext cx="7143800" cy="4812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/>
          <a:lstStyle/>
          <a:p>
            <a:r>
              <a:rPr lang="ru-RU" dirty="0" smtClean="0"/>
              <a:t>Корпус резервуара емкостью </a:t>
            </a:r>
            <a:r>
              <a:rPr lang="ru-RU" dirty="0" smtClean="0">
                <a:solidFill>
                  <a:srgbClr val="00B0F0"/>
                </a:solidFill>
              </a:rPr>
              <a:t>5000м</a:t>
            </a:r>
            <a:r>
              <a:rPr lang="ru-RU" baseline="30000" dirty="0" smtClean="0">
                <a:solidFill>
                  <a:srgbClr val="00B0F0"/>
                </a:solidFill>
              </a:rPr>
              <a:t>3</a:t>
            </a:r>
            <a:r>
              <a:rPr lang="ru-RU" baseline="30000" dirty="0" smtClean="0"/>
              <a:t> </a:t>
            </a:r>
            <a:r>
              <a:rPr lang="ru-RU" dirty="0" smtClean="0"/>
              <a:t> диаметром </a:t>
            </a:r>
            <a:r>
              <a:rPr lang="ru-RU" dirty="0" smtClean="0">
                <a:solidFill>
                  <a:srgbClr val="00B0F0"/>
                </a:solidFill>
              </a:rPr>
              <a:t>23м </a:t>
            </a:r>
            <a:r>
              <a:rPr lang="ru-RU" dirty="0" smtClean="0"/>
              <a:t>  и высотой </a:t>
            </a:r>
            <a:r>
              <a:rPr lang="ru-RU" dirty="0" smtClean="0">
                <a:solidFill>
                  <a:srgbClr val="00B0F0"/>
                </a:solidFill>
              </a:rPr>
              <a:t>12м  </a:t>
            </a:r>
            <a:r>
              <a:rPr lang="ru-RU" dirty="0" smtClean="0"/>
              <a:t>сворачивают в восьмислойный рулон  диаметром </a:t>
            </a:r>
            <a:r>
              <a:rPr lang="ru-RU" dirty="0" smtClean="0">
                <a:solidFill>
                  <a:srgbClr val="00B0F0"/>
                </a:solidFill>
              </a:rPr>
              <a:t>2,8м</a:t>
            </a:r>
            <a:r>
              <a:rPr lang="ru-RU" dirty="0" smtClean="0"/>
              <a:t> и весом </a:t>
            </a:r>
            <a:r>
              <a:rPr lang="ru-RU" dirty="0" smtClean="0">
                <a:solidFill>
                  <a:srgbClr val="00B0F0"/>
                </a:solidFill>
              </a:rPr>
              <a:t>40т.</a:t>
            </a:r>
          </a:p>
          <a:p>
            <a:r>
              <a:rPr lang="ru-RU" dirty="0" smtClean="0"/>
              <a:t>Листы толщиной более  </a:t>
            </a:r>
            <a:r>
              <a:rPr lang="ru-RU" dirty="0" smtClean="0">
                <a:solidFill>
                  <a:srgbClr val="00B0F0"/>
                </a:solidFill>
              </a:rPr>
              <a:t>7-8мм</a:t>
            </a:r>
            <a:r>
              <a:rPr lang="ru-RU" dirty="0" smtClean="0"/>
              <a:t> собирают и сваривают встык, а более тонкие внахлест.</a:t>
            </a:r>
          </a:p>
          <a:p>
            <a:r>
              <a:rPr lang="ru-RU" dirty="0" smtClean="0"/>
              <a:t> для сварки встык  кромки  листов подвергают механической обработке. Сварка под флюсом осуществляется сварочными тракторами.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/>
          <a:lstStyle/>
          <a:p>
            <a:r>
              <a:rPr lang="ru-RU" dirty="0" smtClean="0"/>
              <a:t>Первый слой стыкового соединения выполняют на </a:t>
            </a:r>
            <a:r>
              <a:rPr lang="ru-RU" dirty="0" err="1" smtClean="0">
                <a:solidFill>
                  <a:srgbClr val="00B0F0"/>
                </a:solidFill>
              </a:rPr>
              <a:t>флюсо-медной</a:t>
            </a:r>
            <a:r>
              <a:rPr lang="ru-RU" dirty="0" smtClean="0"/>
              <a:t> подкладке или на весу.  Сварка стыковых  швов с противоположной стороны  на другом ярусе стенда обеспечивает надежное проплавление всей толщины листа.</a:t>
            </a:r>
          </a:p>
          <a:p>
            <a:r>
              <a:rPr lang="ru-RU" dirty="0" smtClean="0"/>
              <a:t>На последнем участке предусмотрен </a:t>
            </a:r>
            <a:r>
              <a:rPr lang="ru-RU" dirty="0" smtClean="0">
                <a:solidFill>
                  <a:srgbClr val="00B0F0"/>
                </a:solidFill>
              </a:rPr>
              <a:t>контроль внешним осмотром  </a:t>
            </a:r>
            <a:r>
              <a:rPr lang="ru-RU" dirty="0" smtClean="0"/>
              <a:t>и  </a:t>
            </a:r>
            <a:r>
              <a:rPr lang="ru-RU" dirty="0" smtClean="0">
                <a:solidFill>
                  <a:srgbClr val="00B0F0"/>
                </a:solidFill>
              </a:rPr>
              <a:t>испытание на плотность вакуум методом</a:t>
            </a:r>
            <a:r>
              <a:rPr lang="ru-RU" dirty="0" smtClean="0"/>
              <a:t>. Обнаруженные дефекты уточняют </a:t>
            </a:r>
            <a:r>
              <a:rPr lang="ru-RU" dirty="0" smtClean="0">
                <a:solidFill>
                  <a:srgbClr val="00B0F0"/>
                </a:solidFill>
              </a:rPr>
              <a:t>просвечиванием</a:t>
            </a:r>
            <a:r>
              <a:rPr lang="ru-RU" dirty="0" smtClean="0"/>
              <a:t> и исправляют.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/>
          </a:bodyPr>
          <a:lstStyle/>
          <a:p>
            <a:r>
              <a:rPr lang="ru-RU" dirty="0" smtClean="0"/>
              <a:t>При монтаже вертикальных цилиндрических резервуаров рулон элементов днища укладывают на основание, раскатывают и сваривают сварочным трактором под флюсом с одной стороны. Рулон боковой стенки резервуара ставят в вертикальное положение  и по мере разворота  его нижнюю    кромку прихватывают к днищу.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G:\Технология изготовления св конструкций\листвые конструкции\5Изображение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4429156" cy="5406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Последовательность  монтажа резервуара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Технология изготовления св конструкций\листвые конструкции\6Изображение 005.jpg"/>
          <p:cNvPicPr>
            <a:picLocks noChangeAspect="1" noChangeArrowheads="1"/>
          </p:cNvPicPr>
          <p:nvPr/>
        </p:nvPicPr>
        <p:blipFill>
          <a:blip r:embed="rId2"/>
          <a:srcRect b="7042"/>
          <a:stretch>
            <a:fillRect/>
          </a:stretch>
        </p:blipFill>
        <p:spPr bwMode="auto">
          <a:xfrm>
            <a:off x="2857488" y="1785926"/>
            <a:ext cx="2925763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/>
          <a:lstStyle/>
          <a:p>
            <a:r>
              <a:rPr lang="ru-RU" dirty="0" smtClean="0"/>
              <a:t>Верхнюю кромку боковой стенки закрепляют установкой элементов  кровли.</a:t>
            </a:r>
          </a:p>
          <a:p>
            <a:r>
              <a:rPr lang="ru-RU" dirty="0" smtClean="0"/>
              <a:t>При монтаже цилиндрических сооружений башенного типа  из-за наличия кольцевых стыков между монтажными блоками требования к точности изготовления полотнищ  и к приемам разворачивания рулонов  оказываются более высокими.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/>
          <a:lstStyle/>
          <a:p>
            <a:r>
              <a:rPr lang="ru-RU" dirty="0" smtClean="0"/>
              <a:t>После заварки замыкающего  шва на уровне земли  монтажный блок  поднимают краном  и устанавливают в проектное положение. Сварку кольцевого шва осуществляют с двух сторон: с наружной стороны- покрытыми электродами вручную, внутри полуавтоматами в углекислом газе. </a:t>
            </a:r>
          </a:p>
          <a:p>
            <a:r>
              <a:rPr lang="ru-RU" u="sng" dirty="0" smtClean="0">
                <a:solidFill>
                  <a:srgbClr val="00B0F0"/>
                </a:solidFill>
              </a:rPr>
              <a:t>Способ </a:t>
            </a:r>
            <a:r>
              <a:rPr lang="ru-RU" u="sng" dirty="0" err="1" smtClean="0">
                <a:solidFill>
                  <a:srgbClr val="00B0F0"/>
                </a:solidFill>
              </a:rPr>
              <a:t>рулонирования</a:t>
            </a:r>
            <a:r>
              <a:rPr lang="ru-RU" u="sng" dirty="0" smtClean="0">
                <a:solidFill>
                  <a:srgbClr val="00B0F0"/>
                </a:solidFill>
              </a:rPr>
              <a:t>  сокращает стоимость и сроки сборки и сварки резервуаров, улучшает качество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Плотность швов проверяют с помощью керосина, воздухом,  вакуум-камерой или аммиаком.</a:t>
            </a:r>
            <a:r>
              <a:rPr lang="ru-RU" dirty="0" smtClean="0"/>
              <a:t> Готовый резервуар испытывают на прочность и плотность  заполнением водой  и выдержкой в течении </a:t>
            </a:r>
            <a:r>
              <a:rPr lang="ru-RU" dirty="0" smtClean="0">
                <a:solidFill>
                  <a:srgbClr val="00B0F0"/>
                </a:solidFill>
              </a:rPr>
              <a:t>24часов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990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(1) Виды листовых конструкций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этой группе относятся  резервуары и сосуды для хранения жидкостей и </a:t>
            </a:r>
            <a:r>
              <a:rPr lang="ru-RU" dirty="0" err="1" smtClean="0"/>
              <a:t>газголдеры</a:t>
            </a:r>
            <a:r>
              <a:rPr lang="ru-RU" dirty="0" smtClean="0"/>
              <a:t>  для газа  низкого давления    ( </a:t>
            </a:r>
            <a:r>
              <a:rPr lang="ru-RU" b="1" dirty="0" smtClean="0">
                <a:solidFill>
                  <a:srgbClr val="00B0F0"/>
                </a:solidFill>
              </a:rPr>
              <a:t>менее 0,7 кг/см</a:t>
            </a:r>
            <a:r>
              <a:rPr lang="ru-RU" b="1" baseline="30000" dirty="0" smtClean="0">
                <a:solidFill>
                  <a:srgbClr val="00B0F0"/>
                </a:solidFill>
              </a:rPr>
              <a:t>2</a:t>
            </a:r>
            <a:r>
              <a:rPr lang="ru-RU" dirty="0" smtClean="0"/>
              <a:t>), а так же газопроводы большого   диаметра, кожухи  различного рода химической аппаратуры и т.п.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(3) Производство конструкций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полистовым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методом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цилиндрических резервуаров вместимостью более </a:t>
            </a:r>
            <a:r>
              <a:rPr lang="ru-RU" dirty="0" smtClean="0">
                <a:solidFill>
                  <a:srgbClr val="00B0F0"/>
                </a:solidFill>
              </a:rPr>
              <a:t>50тыс. м3  </a:t>
            </a:r>
            <a:r>
              <a:rPr lang="ru-RU" dirty="0" smtClean="0"/>
              <a:t>метод </a:t>
            </a:r>
            <a:r>
              <a:rPr lang="ru-RU" dirty="0" err="1" smtClean="0"/>
              <a:t>руллонирования</a:t>
            </a:r>
            <a:r>
              <a:rPr lang="ru-RU" dirty="0" smtClean="0"/>
              <a:t> не используют из-за значительной толщины листов нижних поясов. Такие резервуары сооружают </a:t>
            </a:r>
            <a:r>
              <a:rPr lang="ru-RU" b="1" u="sng" dirty="0" err="1" smtClean="0">
                <a:solidFill>
                  <a:srgbClr val="00B0F0"/>
                </a:solidFill>
              </a:rPr>
              <a:t>полистовым</a:t>
            </a:r>
            <a:r>
              <a:rPr lang="ru-RU" b="1" u="sng" dirty="0" smtClean="0">
                <a:solidFill>
                  <a:srgbClr val="00B0F0"/>
                </a:solidFill>
              </a:rPr>
              <a:t> методом.</a:t>
            </a:r>
          </a:p>
          <a:p>
            <a:r>
              <a:rPr lang="ru-RU" dirty="0" smtClean="0"/>
              <a:t>Листы толщиной </a:t>
            </a:r>
            <a:r>
              <a:rPr lang="ru-RU" dirty="0" smtClean="0">
                <a:solidFill>
                  <a:srgbClr val="00B0F0"/>
                </a:solidFill>
              </a:rPr>
              <a:t>до 14мм  </a:t>
            </a:r>
            <a:r>
              <a:rPr lang="ru-RU" dirty="0" smtClean="0"/>
              <a:t>имеют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ru-RU" dirty="0" smtClean="0">
                <a:solidFill>
                  <a:srgbClr val="00B0F0"/>
                </a:solidFill>
              </a:rPr>
              <a:t>-</a:t>
            </a:r>
            <a:r>
              <a:rPr lang="ru-RU" dirty="0" smtClean="0"/>
              <a:t>образную разделку кромок, при большей толщине – </a:t>
            </a:r>
            <a:r>
              <a:rPr lang="ru-RU" dirty="0" smtClean="0">
                <a:solidFill>
                  <a:srgbClr val="00B0F0"/>
                </a:solidFill>
              </a:rPr>
              <a:t>Х</a:t>
            </a:r>
            <a:r>
              <a:rPr lang="ru-RU" dirty="0" smtClean="0"/>
              <a:t>-образную.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169080"/>
          </a:xfrm>
        </p:spPr>
        <p:txBody>
          <a:bodyPr/>
          <a:lstStyle/>
          <a:p>
            <a:r>
              <a:rPr lang="ru-RU" dirty="0" smtClean="0"/>
              <a:t>Сварку выполняют под флюсом и в защитных газах.</a:t>
            </a:r>
          </a:p>
          <a:p>
            <a:r>
              <a:rPr lang="ru-RU" dirty="0" smtClean="0"/>
              <a:t>Сферические резервуары вместимостью </a:t>
            </a:r>
            <a:r>
              <a:rPr lang="ru-RU" dirty="0" smtClean="0">
                <a:solidFill>
                  <a:srgbClr val="33CCFF"/>
                </a:solidFill>
              </a:rPr>
              <a:t>600-2000м</a:t>
            </a:r>
            <a:r>
              <a:rPr lang="ru-RU" baseline="30000" dirty="0" smtClean="0">
                <a:solidFill>
                  <a:srgbClr val="33CCFF"/>
                </a:solidFill>
              </a:rPr>
              <a:t>3</a:t>
            </a:r>
            <a:r>
              <a:rPr lang="ru-RU" dirty="0" smtClean="0"/>
              <a:t> с давлением до </a:t>
            </a:r>
            <a:r>
              <a:rPr lang="ru-RU" dirty="0" smtClean="0">
                <a:solidFill>
                  <a:srgbClr val="33CCFF"/>
                </a:solidFill>
              </a:rPr>
              <a:t>18кг/см</a:t>
            </a:r>
            <a:r>
              <a:rPr lang="ru-RU" baseline="30000" dirty="0" smtClean="0">
                <a:solidFill>
                  <a:srgbClr val="33CCFF"/>
                </a:solidFill>
              </a:rPr>
              <a:t>2</a:t>
            </a:r>
            <a:r>
              <a:rPr lang="ru-RU" dirty="0" smtClean="0"/>
              <a:t> так же изготовляют </a:t>
            </a:r>
            <a:r>
              <a:rPr lang="ru-RU" dirty="0" err="1" smtClean="0"/>
              <a:t>полистовым</a:t>
            </a:r>
            <a:r>
              <a:rPr lang="ru-RU" dirty="0" smtClean="0"/>
              <a:t> методом.</a:t>
            </a:r>
          </a:p>
          <a:p>
            <a:r>
              <a:rPr lang="ru-RU" dirty="0" smtClean="0"/>
              <a:t>Сферическую поверхность листовым заготовкам  при толщине до </a:t>
            </a:r>
            <a:r>
              <a:rPr lang="ru-RU" dirty="0" smtClean="0">
                <a:solidFill>
                  <a:srgbClr val="33CCFF"/>
                </a:solidFill>
              </a:rPr>
              <a:t>36мм</a:t>
            </a:r>
            <a:r>
              <a:rPr lang="ru-RU" dirty="0" smtClean="0"/>
              <a:t> придают горячей штамповкой, при толщине до </a:t>
            </a:r>
            <a:r>
              <a:rPr lang="ru-RU" dirty="0" smtClean="0">
                <a:solidFill>
                  <a:srgbClr val="33CCFF"/>
                </a:solidFill>
              </a:rPr>
              <a:t>28мм</a:t>
            </a:r>
            <a:r>
              <a:rPr lang="ru-RU" dirty="0" smtClean="0"/>
              <a:t> вальцовкой в специальных гибочных вальцах.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Сферический резервуар, собранный из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холодновальцованных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лепестков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G:\Технология изготовления св конструкций\листвые конструкции\8Изображение 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13" t="4298" r="3333" b="6872"/>
          <a:stretch>
            <a:fillRect/>
          </a:stretch>
        </p:blipFill>
        <p:spPr bwMode="auto">
          <a:xfrm>
            <a:off x="1857356" y="1643050"/>
            <a:ext cx="514353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Существует несколько типов раскроев сфер  с числом элементов: </a:t>
            </a:r>
            <a:r>
              <a:rPr lang="ru-RU" dirty="0" smtClean="0">
                <a:solidFill>
                  <a:srgbClr val="33CCFF"/>
                </a:solidFill>
              </a:rPr>
              <a:t>20-26; 54-56;  114. </a:t>
            </a:r>
          </a:p>
          <a:p>
            <a:r>
              <a:rPr lang="ru-RU" dirty="0" smtClean="0"/>
              <a:t>Следовательно существует несколько способов сборки:</a:t>
            </a:r>
          </a:p>
          <a:p>
            <a:r>
              <a:rPr lang="ru-RU" dirty="0" smtClean="0">
                <a:solidFill>
                  <a:srgbClr val="33CCFF"/>
                </a:solidFill>
              </a:rPr>
              <a:t>а</a:t>
            </a:r>
            <a:r>
              <a:rPr lang="ru-RU" dirty="0" smtClean="0"/>
              <a:t>)блоки собирают в полусферу на стенде, а затем устанавливают на временную опору, собирают верхнюю полусферу и монтируют на нижнюю.</a:t>
            </a:r>
          </a:p>
          <a:p>
            <a:r>
              <a:rPr lang="ru-RU" dirty="0" smtClean="0">
                <a:solidFill>
                  <a:srgbClr val="33CCFF"/>
                </a:solidFill>
              </a:rPr>
              <a:t>б</a:t>
            </a:r>
            <a:r>
              <a:rPr lang="ru-RU" dirty="0" smtClean="0"/>
              <a:t>)  лепестки предварительно укрупняют в блоки, собирают вертикальным способом и устанавливают на нижнее днище.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Технология изготовления св конструкций\листвые конструкции\7Изображение 008.jpg"/>
          <p:cNvPicPr>
            <a:picLocks noChangeAspect="1" noChangeArrowheads="1"/>
          </p:cNvPicPr>
          <p:nvPr/>
        </p:nvPicPr>
        <p:blipFill>
          <a:blip r:embed="rId2"/>
          <a:srcRect t="3995" b="12110"/>
          <a:stretch>
            <a:fillRect/>
          </a:stretch>
        </p:blipFill>
        <p:spPr bwMode="auto">
          <a:xfrm>
            <a:off x="1142976" y="2000240"/>
            <a:ext cx="695222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варщики\сырье\1\DSC02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40452"/>
          </a:xfrm>
        </p:spPr>
        <p:txBody>
          <a:bodyPr/>
          <a:lstStyle/>
          <a:p>
            <a:r>
              <a:rPr lang="ru-RU" dirty="0" smtClean="0">
                <a:solidFill>
                  <a:srgbClr val="33CCFF"/>
                </a:solidFill>
              </a:rPr>
              <a:t>в</a:t>
            </a:r>
            <a:r>
              <a:rPr lang="ru-RU" dirty="0" smtClean="0"/>
              <a:t>)сначала выполняют </a:t>
            </a:r>
            <a:r>
              <a:rPr lang="ru-RU" dirty="0" err="1" smtClean="0"/>
              <a:t>мередианальные</a:t>
            </a:r>
            <a:r>
              <a:rPr lang="ru-RU" dirty="0" smtClean="0"/>
              <a:t> швы, затем сваривают широтные  и экваториальные пояса.</a:t>
            </a:r>
          </a:p>
          <a:p>
            <a:r>
              <a:rPr lang="ru-RU" dirty="0" smtClean="0"/>
              <a:t>При сооружении </a:t>
            </a:r>
            <a:r>
              <a:rPr lang="ru-RU" dirty="0" smtClean="0">
                <a:solidFill>
                  <a:srgbClr val="33CCFF"/>
                </a:solidFill>
              </a:rPr>
              <a:t>кожухов доменных печей</a:t>
            </a:r>
            <a:r>
              <a:rPr lang="ru-RU" dirty="0" smtClean="0"/>
              <a:t>  (</a:t>
            </a:r>
            <a:r>
              <a:rPr lang="ru-RU" dirty="0" smtClean="0">
                <a:solidFill>
                  <a:srgbClr val="33CCFF"/>
                </a:solidFill>
              </a:rPr>
              <a:t>толщина листов 40-60мм</a:t>
            </a:r>
            <a:r>
              <a:rPr lang="ru-RU" dirty="0" smtClean="0"/>
              <a:t>) листы прошедшие заготовительные операции  перед отправкой  с завода  </a:t>
            </a:r>
            <a:r>
              <a:rPr lang="ru-RU" dirty="0" smtClean="0">
                <a:solidFill>
                  <a:srgbClr val="33CCFF"/>
                </a:solidFill>
              </a:rPr>
              <a:t>попарно укрупняют сваркой под флюсом  по длинной кромке. </a:t>
            </a:r>
            <a:r>
              <a:rPr lang="ru-RU" dirty="0" smtClean="0"/>
              <a:t>Существует так же способ сварки кожухов </a:t>
            </a:r>
            <a:r>
              <a:rPr lang="ru-RU" dirty="0" smtClean="0">
                <a:solidFill>
                  <a:srgbClr val="33CCFF"/>
                </a:solidFill>
              </a:rPr>
              <a:t>электрошлаковой сваркой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Технология изготовления св конструкций\листвые конструкции\11Изображение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8604"/>
            <a:ext cx="2828925" cy="604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39903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Технология изготовления св конструкций\листвые конструкции\12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4686"/>
            <a:ext cx="5214974" cy="5528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/>
          <a:lstStyle/>
          <a:p>
            <a:r>
              <a:rPr lang="ru-RU" dirty="0" smtClean="0"/>
              <a:t>Современная вращающаяся печь представляет собой  цилиндрическую конструкцию  с опорными кольцами (</a:t>
            </a:r>
            <a:r>
              <a:rPr lang="ru-RU" dirty="0" smtClean="0">
                <a:solidFill>
                  <a:srgbClr val="33CCFF"/>
                </a:solidFill>
              </a:rPr>
              <a:t>бандажами</a:t>
            </a:r>
            <a:r>
              <a:rPr lang="ru-RU" dirty="0" smtClean="0"/>
              <a:t>). Печь бандажами опирается на роликовые опоры.  Длина печи может быть до </a:t>
            </a:r>
            <a:r>
              <a:rPr lang="ru-RU" dirty="0" smtClean="0">
                <a:solidFill>
                  <a:srgbClr val="33CCFF"/>
                </a:solidFill>
              </a:rPr>
              <a:t>180</a:t>
            </a:r>
            <a:r>
              <a:rPr lang="ru-RU" dirty="0" smtClean="0"/>
              <a:t> метров, диаметр до </a:t>
            </a:r>
            <a:r>
              <a:rPr lang="ru-RU" dirty="0" smtClean="0">
                <a:solidFill>
                  <a:srgbClr val="33CCFF"/>
                </a:solidFill>
              </a:rPr>
              <a:t>5м</a:t>
            </a:r>
            <a:r>
              <a:rPr lang="ru-RU" dirty="0" smtClean="0"/>
              <a:t>. Толщина стенок корпуса </a:t>
            </a:r>
            <a:r>
              <a:rPr lang="ru-RU" dirty="0" smtClean="0">
                <a:solidFill>
                  <a:srgbClr val="33CCFF"/>
                </a:solidFill>
              </a:rPr>
              <a:t>24-60мм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Вертикальный цилиндрический резервуар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954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 – центральная  стойка; 2 – шахтная лестница;</a:t>
            </a:r>
            <a:endParaRPr lang="ru-RU" dirty="0"/>
          </a:p>
        </p:txBody>
      </p:sp>
      <p:pic>
        <p:nvPicPr>
          <p:cNvPr id="1026" name="Picture 2" descr="G:\Технология изготовления св конструкций\листвые конструкции\1Изображение 1003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2985" t="4228" r="1493" b="26016"/>
          <a:stretch>
            <a:fillRect/>
          </a:stretch>
        </p:blipFill>
        <p:spPr bwMode="auto">
          <a:xfrm>
            <a:off x="1285852" y="1857364"/>
            <a:ext cx="637313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r>
              <a:rPr lang="ru-RU" dirty="0" smtClean="0"/>
              <a:t>При толщине стенок корпуса более </a:t>
            </a:r>
            <a:r>
              <a:rPr lang="ru-RU" dirty="0" smtClean="0">
                <a:solidFill>
                  <a:srgbClr val="33CCFF"/>
                </a:solidFill>
              </a:rPr>
              <a:t>30мм</a:t>
            </a:r>
            <a:r>
              <a:rPr lang="ru-RU" dirty="0" smtClean="0"/>
              <a:t> заводы поставляют на монтажную площадку  заготовки обечаек в виде трех свальцованных листов с обработанными кромками.</a:t>
            </a:r>
          </a:p>
          <a:p>
            <a:r>
              <a:rPr lang="ru-RU" dirty="0" smtClean="0"/>
              <a:t>Для предотвращения развальцовывания  при перевозке заготовки обечаек </a:t>
            </a:r>
            <a:r>
              <a:rPr lang="ru-RU" dirty="0" smtClean="0">
                <a:solidFill>
                  <a:srgbClr val="33CCFF"/>
                </a:solidFill>
              </a:rPr>
              <a:t>укрепляют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33CCFF"/>
                </a:solidFill>
              </a:rPr>
              <a:t>временными ребрами жесткости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Сборку ведут на специальной бетонной площадке оборудованной металлическими стойками  и домкратами.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Обечайка корпуса цементной печи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Технология изготовления св конструкций\листвые конструкции\9Изображение 011.jpg"/>
          <p:cNvPicPr>
            <a:picLocks noChangeAspect="1" noChangeArrowheads="1"/>
          </p:cNvPicPr>
          <p:nvPr/>
        </p:nvPicPr>
        <p:blipFill>
          <a:blip r:embed="rId2"/>
          <a:srcRect l="20732" t="3003" b="17429"/>
          <a:stretch>
            <a:fillRect/>
          </a:stretch>
        </p:blipFill>
        <p:spPr bwMode="auto">
          <a:xfrm>
            <a:off x="2643174" y="1857364"/>
            <a:ext cx="464347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Технология изготовления св конструкций\листвые конструкции\10Изображение 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007988" cy="4880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и законспектировать материал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1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Сферический резервуар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Технология изготовления св конструкций\листвые конструкции\2Изображение 2002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b="15666"/>
          <a:stretch>
            <a:fillRect/>
          </a:stretch>
        </p:blipFill>
        <p:spPr bwMode="auto">
          <a:xfrm>
            <a:off x="1857356" y="1714488"/>
            <a:ext cx="5150352" cy="4087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Каплевидный</a:t>
            </a:r>
            <a:r>
              <a:rPr lang="ru-RU" b="1" dirty="0" smtClean="0"/>
              <a:t> резервуар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Технология изготовления св конструкций\листвые конструкции\3Изображение 3004.jpg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b="9302"/>
          <a:stretch>
            <a:fillRect/>
          </a:stretch>
        </p:blipFill>
        <p:spPr bwMode="auto">
          <a:xfrm>
            <a:off x="642910" y="1785926"/>
            <a:ext cx="7582560" cy="4246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/>
          <a:lstStyle/>
          <a:p>
            <a:r>
              <a:rPr lang="ru-RU" dirty="0" smtClean="0"/>
              <a:t>При монтаже, швы приходится сваривать  в разнообразных пространственных положениях. </a:t>
            </a:r>
            <a:r>
              <a:rPr lang="ru-RU" b="1" dirty="0" smtClean="0">
                <a:solidFill>
                  <a:srgbClr val="00B0F0"/>
                </a:solidFill>
              </a:rPr>
              <a:t>От швов требуется прочность и плотность.</a:t>
            </a:r>
          </a:p>
          <a:p>
            <a:r>
              <a:rPr lang="ru-RU" dirty="0" smtClean="0"/>
              <a:t>При изготовлении емкостей  и сооружений больших размеров из листового проката, целесообразно возможно больший объем работ выполнять в условиях завода – изготовителя.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40452"/>
          </a:xfrm>
        </p:spPr>
        <p:txBody>
          <a:bodyPr/>
          <a:lstStyle/>
          <a:p>
            <a:r>
              <a:rPr lang="ru-RU" dirty="0" smtClean="0"/>
              <a:t>Для этого каждую конструкцию расчленяют так, чтобы отправные элементы  имели возможно большие размеры, но в пределах габарита железнодорожного состава.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(2) Метод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рулонирования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4954634"/>
          </a:xfrm>
        </p:spPr>
        <p:txBody>
          <a:bodyPr/>
          <a:lstStyle/>
          <a:p>
            <a:r>
              <a:rPr lang="ru-RU" dirty="0" smtClean="0"/>
              <a:t>Для листовых полотнищ толщиной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16-18мм </a:t>
            </a:r>
            <a:r>
              <a:rPr lang="ru-RU" dirty="0" smtClean="0"/>
              <a:t> в НИИ им. Е.О. Патона разработан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рулонный метод  изготовления резервуаров</a:t>
            </a:r>
            <a:r>
              <a:rPr lang="ru-RU" dirty="0" smtClean="0"/>
              <a:t>, получивший широкое распространение.</a:t>
            </a:r>
          </a:p>
          <a:p>
            <a:r>
              <a:rPr lang="ru-RU" dirty="0" smtClean="0"/>
              <a:t>Крупные узлы конструкций в виде полотнищ большого размера  собирают, сваривают и сворачивают в рулон на  специальных установках.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Необходимость сварки с двух сторон определяет наличие двух ярусов и поворотного кружала  для передачи полотнища с одного яруса на другой с поворотом на </a:t>
            </a:r>
            <a:r>
              <a:rPr lang="ru-RU" b="1" dirty="0" smtClean="0">
                <a:solidFill>
                  <a:srgbClr val="00B0F0"/>
                </a:solidFill>
              </a:rPr>
              <a:t>180</a:t>
            </a:r>
            <a:r>
              <a:rPr lang="en-US" b="1" dirty="0" smtClean="0">
                <a:solidFill>
                  <a:srgbClr val="00B0F0"/>
                </a:solidFill>
              </a:rPr>
              <a:t>º</a:t>
            </a:r>
            <a:r>
              <a:rPr lang="ru-RU" dirty="0" smtClean="0"/>
              <a:t>. Перемещение полотнища и его сворачивание в рулон обеспечивается рабочим кружалом.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На двух ярусах расположены четыре участка: 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Сборки;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Сварки с  одной стороны;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Сварки с другой стороны;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 smtClean="0"/>
              <a:t>Контроля и исправления дефектов.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509</TotalTime>
  <Words>843</Words>
  <Application>Microsoft Office PowerPoint</Application>
  <PresentationFormat>Экран (4:3)</PresentationFormat>
  <Paragraphs>58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Century Gothic</vt:lpstr>
      <vt:lpstr>Times New Roman</vt:lpstr>
      <vt:lpstr>Verdana</vt:lpstr>
      <vt:lpstr>Wingdings 2</vt:lpstr>
      <vt:lpstr>Яркая</vt:lpstr>
      <vt:lpstr>Листовые конструкции</vt:lpstr>
      <vt:lpstr>(1) Виды листовых конструкций</vt:lpstr>
      <vt:lpstr>Вертикальный цилиндрический резервуар</vt:lpstr>
      <vt:lpstr>Сферический резервуар </vt:lpstr>
      <vt:lpstr>Каплевидный резервуар </vt:lpstr>
      <vt:lpstr>Презентация PowerPoint</vt:lpstr>
      <vt:lpstr>Презентация PowerPoint</vt:lpstr>
      <vt:lpstr>(2) Метод рулонирования</vt:lpstr>
      <vt:lpstr>Презентация PowerPoint</vt:lpstr>
      <vt:lpstr>Двухярусный стенд для изготовления рулонов</vt:lpstr>
      <vt:lpstr>Изготовление резервуаров способом руллонирования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Последовательность  монтажа резервуара</vt:lpstr>
      <vt:lpstr>Презентация PowerPoint</vt:lpstr>
      <vt:lpstr>Презентация PowerPoint</vt:lpstr>
      <vt:lpstr>Презентация PowerPoint</vt:lpstr>
      <vt:lpstr>(3) Производство конструкций полистовым методом</vt:lpstr>
      <vt:lpstr>Презентация PowerPoint</vt:lpstr>
      <vt:lpstr>Сферический резервуар, собранный из холодновальцованных лепестков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Обечайка корпуса цементной печи</vt:lpstr>
      <vt:lpstr>Презентация PowerPoint</vt:lpstr>
      <vt:lpstr>Домашнее задание</vt:lpstr>
    </vt:vector>
  </TitlesOfParts>
  <Company>WareZ Provider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Листовые конструкции</dc:title>
  <dc:creator>www.PHILka.RU</dc:creator>
  <cp:lastModifiedBy>User</cp:lastModifiedBy>
  <cp:revision>38</cp:revision>
  <dcterms:created xsi:type="dcterms:W3CDTF">2008-05-29T10:35:04Z</dcterms:created>
  <dcterms:modified xsi:type="dcterms:W3CDTF">2020-03-20T07:46:59Z</dcterms:modified>
</cp:coreProperties>
</file>