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71" r:id="rId7"/>
    <p:sldId id="259" r:id="rId8"/>
    <p:sldId id="272" r:id="rId9"/>
    <p:sldId id="292" r:id="rId10"/>
    <p:sldId id="266" r:id="rId11"/>
    <p:sldId id="274" r:id="rId12"/>
    <p:sldId id="273" r:id="rId13"/>
    <p:sldId id="276" r:id="rId14"/>
    <p:sldId id="278" r:id="rId15"/>
    <p:sldId id="277" r:id="rId16"/>
    <p:sldId id="279" r:id="rId17"/>
    <p:sldId id="275" r:id="rId18"/>
    <p:sldId id="267" r:id="rId19"/>
    <p:sldId id="268" r:id="rId20"/>
    <p:sldId id="269" r:id="rId21"/>
    <p:sldId id="260" r:id="rId22"/>
    <p:sldId id="294" r:id="rId23"/>
    <p:sldId id="295" r:id="rId24"/>
    <p:sldId id="281" r:id="rId25"/>
    <p:sldId id="282" r:id="rId26"/>
    <p:sldId id="290" r:id="rId27"/>
    <p:sldId id="289" r:id="rId28"/>
    <p:sldId id="293" r:id="rId29"/>
    <p:sldId id="312" r:id="rId30"/>
    <p:sldId id="283" r:id="rId31"/>
    <p:sldId id="284" r:id="rId32"/>
    <p:sldId id="285" r:id="rId33"/>
    <p:sldId id="286" r:id="rId34"/>
    <p:sldId id="287" r:id="rId35"/>
    <p:sldId id="288" r:id="rId36"/>
    <p:sldId id="311" r:id="rId37"/>
    <p:sldId id="291" r:id="rId38"/>
    <p:sldId id="296" r:id="rId39"/>
    <p:sldId id="301" r:id="rId40"/>
    <p:sldId id="302" r:id="rId41"/>
    <p:sldId id="303" r:id="rId42"/>
    <p:sldId id="315" r:id="rId43"/>
    <p:sldId id="304" r:id="rId44"/>
    <p:sldId id="305" r:id="rId45"/>
    <p:sldId id="306" r:id="rId46"/>
    <p:sldId id="307" r:id="rId47"/>
    <p:sldId id="308" r:id="rId48"/>
    <p:sldId id="310" r:id="rId49"/>
    <p:sldId id="313" r:id="rId50"/>
    <p:sldId id="309" r:id="rId51"/>
    <p:sldId id="314" r:id="rId52"/>
    <p:sldId id="270" r:id="rId53"/>
    <p:sldId id="31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5EE9-13F6-4448-B245-9AEF1EA8495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9CF6-6E44-46B4-AAC4-9BAD3AE08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Технология сварки трубопроводов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9289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План урока: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Определение и классификация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Трубопроводы больших диаметров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Трубопроводы из готовых труб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Сварка поворотных стыков труб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Сварка не поворотных стыков труб </a:t>
            </a:r>
          </a:p>
          <a:p>
            <a:pPr marL="571500" indent="-571500" algn="l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Технологический стык (операционный)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www.lada.cc/board/uploads/photo-15287.jpg"/>
          <p:cNvPicPr>
            <a:picLocks noChangeAspect="1" noChangeArrowheads="1"/>
          </p:cNvPicPr>
          <p:nvPr/>
        </p:nvPicPr>
        <p:blipFill>
          <a:blip r:embed="rId2"/>
          <a:srcRect t="3776" r="3029" b="5602"/>
          <a:stretch>
            <a:fillRect/>
          </a:stretch>
        </p:blipFill>
        <p:spPr bwMode="auto">
          <a:xfrm>
            <a:off x="214282" y="214290"/>
            <a:ext cx="2500330" cy="1875248"/>
          </a:xfrm>
          <a:prstGeom prst="rect">
            <a:avLst/>
          </a:prstGeom>
          <a:noFill/>
        </p:spPr>
      </p:pic>
      <p:pic>
        <p:nvPicPr>
          <p:cNvPr id="15364" name="Picture 4" descr="http://pminstitute.by/images/10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28"/>
            <a:ext cx="2286015" cy="1809762"/>
          </a:xfrm>
          <a:prstGeom prst="rect">
            <a:avLst/>
          </a:prstGeom>
          <a:noFill/>
        </p:spPr>
      </p:pic>
      <p:pic>
        <p:nvPicPr>
          <p:cNvPr id="15366" name="Picture 6" descr="http://blogsantehnik.ru/wp-content/uploads/2009/01/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14290"/>
            <a:ext cx="2928958" cy="1805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Применять сварку </a:t>
            </a:r>
            <a:r>
              <a:rPr lang="ru-RU" i="1" dirty="0" smtClean="0">
                <a:solidFill>
                  <a:srgbClr val="FFC000"/>
                </a:solidFill>
              </a:rPr>
              <a:t>на остающемся подкладном кольце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99FF99"/>
                </a:solidFill>
              </a:rPr>
              <a:t>в ответственных трубопроводах и работающих в агрессивных средах </a:t>
            </a:r>
            <a:r>
              <a:rPr lang="ru-RU" i="1" dirty="0" smtClean="0">
                <a:solidFill>
                  <a:srgbClr val="FFC000"/>
                </a:solidFill>
              </a:rPr>
              <a:t>не рекомендуется</a:t>
            </a:r>
            <a:r>
              <a:rPr lang="ru-RU" i="1" dirty="0" smtClean="0">
                <a:solidFill>
                  <a:schemeClr val="bg1"/>
                </a:solidFill>
              </a:rPr>
              <a:t>, так как наличие щели между подкладным кольцом стенкой трубы может вызвать в данном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месте коррозию.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Основные типы и конструктивные элементы швов сварных соединений установлены </a:t>
            </a:r>
            <a:r>
              <a:rPr lang="ru-RU" i="1" dirty="0" smtClean="0">
                <a:solidFill>
                  <a:srgbClr val="FFC000"/>
                </a:solidFill>
              </a:rPr>
              <a:t>ГОСТ 16037-80 </a:t>
            </a:r>
            <a:r>
              <a:rPr lang="ru-RU" i="1" dirty="0" smtClean="0">
                <a:solidFill>
                  <a:schemeClr val="bg1"/>
                </a:solidFill>
              </a:rPr>
              <a:t>для стальных трубопроводов и </a:t>
            </a:r>
            <a:r>
              <a:rPr lang="ru-RU" i="1" dirty="0" smtClean="0">
                <a:solidFill>
                  <a:srgbClr val="FFC000"/>
                </a:solidFill>
              </a:rPr>
              <a:t>ГОСТ 16038-80 </a:t>
            </a:r>
            <a:r>
              <a:rPr lang="ru-RU" i="1" dirty="0" smtClean="0">
                <a:solidFill>
                  <a:schemeClr val="bg1"/>
                </a:solidFill>
              </a:rPr>
              <a:t>для медных и медно-никелевых.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При сборке стыков </a:t>
            </a:r>
            <a:r>
              <a:rPr lang="ru-RU" dirty="0" smtClean="0">
                <a:solidFill>
                  <a:schemeClr val="bg1"/>
                </a:solidFill>
              </a:rPr>
              <a:t>необходимо следить за тем, чтобы </a:t>
            </a:r>
            <a:r>
              <a:rPr lang="ru-RU" dirty="0" smtClean="0">
                <a:solidFill>
                  <a:srgbClr val="FFC000"/>
                </a:solidFill>
              </a:rPr>
              <a:t>зазор по  всему периметру стыка  был равномерным</a:t>
            </a:r>
            <a:r>
              <a:rPr lang="ru-RU" dirty="0" smtClean="0">
                <a:solidFill>
                  <a:schemeClr val="bg1"/>
                </a:solidFill>
              </a:rPr>
              <a:t>  и чтобы </a:t>
            </a:r>
            <a:r>
              <a:rPr lang="ru-RU" dirty="0" smtClean="0">
                <a:solidFill>
                  <a:srgbClr val="FFC000"/>
                </a:solidFill>
              </a:rPr>
              <a:t>кромки в стыке совпадали</a:t>
            </a:r>
            <a:r>
              <a:rPr lang="ru-RU" dirty="0" smtClean="0">
                <a:solidFill>
                  <a:schemeClr val="bg1"/>
                </a:solidFill>
              </a:rPr>
              <a:t>. Величина зазора должна обеспечивать </a:t>
            </a:r>
            <a:r>
              <a:rPr lang="ru-RU" dirty="0" smtClean="0">
                <a:solidFill>
                  <a:srgbClr val="FFC000"/>
                </a:solidFill>
              </a:rPr>
              <a:t>возможность полного провара корня шва.</a:t>
            </a:r>
          </a:p>
          <a:p>
            <a:r>
              <a:rPr lang="ru-RU" dirty="0" smtClean="0">
                <a:solidFill>
                  <a:srgbClr val="99FF99"/>
                </a:solidFill>
              </a:rPr>
              <a:t>Различие в толщинах стенок </a:t>
            </a:r>
            <a:r>
              <a:rPr lang="ru-RU" dirty="0" smtClean="0">
                <a:solidFill>
                  <a:schemeClr val="bg1"/>
                </a:solidFill>
              </a:rPr>
              <a:t>не должно превышать </a:t>
            </a:r>
            <a:r>
              <a:rPr lang="ru-RU" dirty="0" smtClean="0">
                <a:solidFill>
                  <a:srgbClr val="FFC000"/>
                </a:solidFill>
              </a:rPr>
              <a:t>10%</a:t>
            </a:r>
            <a:r>
              <a:rPr lang="ru-RU" dirty="0" smtClean="0">
                <a:solidFill>
                  <a:schemeClr val="bg1"/>
                </a:solidFill>
              </a:rPr>
              <a:t> от толщины стенки, но не более </a:t>
            </a:r>
            <a:r>
              <a:rPr lang="ru-RU" dirty="0" smtClean="0">
                <a:solidFill>
                  <a:srgbClr val="FFC000"/>
                </a:solidFill>
              </a:rPr>
              <a:t>3мм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 </a:t>
            </a:r>
            <a:r>
              <a:rPr lang="ru-RU" sz="4000" b="1" i="1" dirty="0">
                <a:solidFill>
                  <a:srgbClr val="99FF99"/>
                </a:solidFill>
              </a:rPr>
              <a:t>Допускаемое смещение концов труб при сборке под сварку</a:t>
            </a:r>
            <a:endParaRPr lang="ru-RU" sz="3600" b="1" dirty="0">
              <a:solidFill>
                <a:srgbClr val="99FF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714487"/>
          <a:ext cx="8715434" cy="257541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45422"/>
                <a:gridCol w="1037333"/>
                <a:gridCol w="1407484"/>
                <a:gridCol w="1308778"/>
                <a:gridCol w="1407484"/>
                <a:gridCol w="1508933"/>
              </a:tblGrid>
              <a:tr h="128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Толщина стенки, мм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3-4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5-7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     7-8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9-14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15 и более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Смещение не более, мм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1,0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1,5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2,0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2,5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36841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99FF99"/>
                </a:solidFill>
              </a:rPr>
              <a:t>Виды подготовки кромок для труб в зависимости от толщины металла и вида </a:t>
            </a:r>
            <a:r>
              <a:rPr lang="ru-RU" sz="3200" b="1" i="1" dirty="0" smtClean="0">
                <a:solidFill>
                  <a:srgbClr val="99FF99"/>
                </a:solidFill>
              </a:rPr>
              <a:t>сварки  (</a:t>
            </a:r>
            <a:r>
              <a:rPr lang="ru-RU" sz="3200" i="1" dirty="0">
                <a:solidFill>
                  <a:srgbClr val="FFC000"/>
                </a:solidFill>
              </a:rPr>
              <a:t>ГОСТ 16037-80 </a:t>
            </a:r>
            <a:r>
              <a:rPr lang="ru-RU" sz="3200" b="1" i="1" dirty="0" smtClean="0">
                <a:solidFill>
                  <a:srgbClr val="99FF99"/>
                </a:solidFill>
              </a:rPr>
              <a:t>)</a:t>
            </a:r>
            <a:r>
              <a:rPr lang="ru-RU" sz="2800" b="1" dirty="0">
                <a:solidFill>
                  <a:srgbClr val="99FF99"/>
                </a:solidFill>
              </a:rPr>
              <a:t/>
            </a:r>
            <a:br>
              <a:rPr lang="ru-RU" sz="2800" b="1" dirty="0">
                <a:solidFill>
                  <a:srgbClr val="99FF99"/>
                </a:solidFill>
              </a:rPr>
            </a:br>
            <a:endParaRPr lang="ru-RU" sz="2800" b="1" dirty="0">
              <a:solidFill>
                <a:srgbClr val="99FF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1500172"/>
          <a:ext cx="8286809" cy="47149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256556"/>
                <a:gridCol w="984674"/>
                <a:gridCol w="984674"/>
                <a:gridCol w="984674"/>
                <a:gridCol w="1076231"/>
              </a:tblGrid>
              <a:tr h="5472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Наименование параметров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Величина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3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</a:rPr>
                        <a:t>Толщина стенки трубы, мм: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-без скоса для ручной дуговой сварки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-без скоса для газовой сварки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-с односторонним скосом под углом 30±3ºдля ручной дуговой сварки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-с односторонним скосом под углом 30±3ºдля газовой  сварки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2-4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1-3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3-20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4-7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85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Толщина стенки трубы, мм: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</a:rPr>
                        <a:t>1,6</a:t>
                      </a:r>
                      <a:endParaRPr lang="ru-RU" sz="1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2,3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3-8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8-20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5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</a:rPr>
                        <a:t>Зазор между кромками, мм:</a:t>
                      </a:r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-для ручной дуговой сварки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-для газовой сварки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0,5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Схема проверки перпендикулярности торцов труб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2500298" y="1928802"/>
          <a:ext cx="4000528" cy="325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r:id="rId3" imgW="4466667" imgH="3629532" progId="">
                  <p:embed/>
                </p:oleObj>
              </mc:Choice>
              <mc:Fallback>
                <p:oleObj r:id="rId3" imgW="4466667" imgH="362953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928802"/>
                        <a:ext cx="4000528" cy="325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4500570"/>
          <a:ext cx="8286808" cy="20687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15259"/>
                <a:gridCol w="2244902"/>
                <a:gridCol w="1826647"/>
              </a:tblGrid>
              <a:tr h="2571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Номинальный наружный диаметр трубы, штуцера или патрубка, мм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4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530 до 630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4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Более </a:t>
                      </a: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630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9714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Допускаемый перекос плоскости «е», мм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4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4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6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Электросварные трубы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85762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Электросварные трубы</a:t>
            </a:r>
            <a:endParaRPr lang="ru-RU" sz="4000" i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282" y="214290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Бесшовные трубы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928670"/>
          <a:ext cx="8286809" cy="28575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86616"/>
                <a:gridCol w="702121"/>
                <a:gridCol w="865520"/>
                <a:gridCol w="807093"/>
                <a:gridCol w="844724"/>
                <a:gridCol w="839772"/>
                <a:gridCol w="841753"/>
                <a:gridCol w="999210"/>
              </a:tblGrid>
              <a:tr h="171451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Номинальный наружный диаметр трубы, штуцера или патрубка, мм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 76 включительно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77-133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134-245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246-325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326-630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631-720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Более </a:t>
                      </a: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720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</a:tr>
              <a:tr h="11430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Допускаемый перекос плоскости «е», мм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Autofit/>
          </a:bodyPr>
          <a:lstStyle/>
          <a:p>
            <a:pPr hangingPunct="0"/>
            <a: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Способы обработки концов труб при стыковке элементов, </a:t>
            </a:r>
            <a:b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имеющих разные </a:t>
            </a: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внутренние диаметры </a:t>
            </a:r>
            <a:endParaRPr lang="ru-RU" sz="4800" i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00496" y="1357298"/>
            <a:ext cx="500066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а) </a:t>
            </a:r>
            <a:r>
              <a:rPr lang="ru-RU" dirty="0" smtClean="0">
                <a:solidFill>
                  <a:srgbClr val="FFC000"/>
                </a:solidFill>
              </a:rPr>
              <a:t>раздача</a:t>
            </a:r>
            <a:r>
              <a:rPr lang="ru-RU" dirty="0" smtClean="0">
                <a:solidFill>
                  <a:schemeClr val="bg1"/>
                </a:solidFill>
              </a:rPr>
              <a:t> (без нагрева или с нагревом) конца трубы с меньшим внутренним диаметром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 и в) </a:t>
            </a:r>
            <a:r>
              <a:rPr lang="ru-RU" dirty="0" smtClean="0">
                <a:solidFill>
                  <a:srgbClr val="FFC000"/>
                </a:solidFill>
              </a:rPr>
              <a:t>механическая обработка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FFC000"/>
                </a:solidFill>
              </a:rPr>
              <a:t>расточка</a:t>
            </a:r>
            <a:r>
              <a:rPr lang="ru-RU" dirty="0" smtClean="0">
                <a:solidFill>
                  <a:schemeClr val="bg1"/>
                </a:solidFill>
              </a:rPr>
              <a:t>) по внутренней поверхности конца трубы с меньшим диаметром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г) </a:t>
            </a:r>
            <a:r>
              <a:rPr lang="ru-RU" dirty="0" smtClean="0">
                <a:solidFill>
                  <a:srgbClr val="FFC000"/>
                </a:solidFill>
              </a:rPr>
              <a:t>наплавка на внутреннюю поверхность трубы</a:t>
            </a:r>
            <a:r>
              <a:rPr lang="ru-RU" dirty="0" smtClean="0">
                <a:solidFill>
                  <a:schemeClr val="bg1"/>
                </a:solidFill>
              </a:rPr>
              <a:t>, имеющей больший внутренний диаметр, слоя металла с последующей его обработкой резцом или абразивным камнем для снятия неровностей и обеспечения плавного перехода к поверхности труб .Такой способ можно применять для труб диаметром </a:t>
            </a:r>
            <a:r>
              <a:rPr lang="ru-RU" dirty="0" smtClean="0">
                <a:solidFill>
                  <a:srgbClr val="FFC000"/>
                </a:solidFill>
              </a:rPr>
              <a:t>159 мм и более </a:t>
            </a:r>
            <a:r>
              <a:rPr lang="ru-RU" dirty="0" smtClean="0">
                <a:solidFill>
                  <a:schemeClr val="bg1"/>
                </a:solidFill>
              </a:rPr>
              <a:t>из углеродистых и низколегированных сталей перлитного класса.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57158" y="1285860"/>
          <a:ext cx="3429024" cy="509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r:id="rId3" imgW="10857143" imgH="16123810" progId="">
                  <p:embed/>
                </p:oleObj>
              </mc:Choice>
              <mc:Fallback>
                <p:oleObj r:id="rId3" imgW="10857143" imgH="1612381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285860"/>
                        <a:ext cx="3429024" cy="50934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7620" y="1357299"/>
            <a:ext cx="50720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Для сборки </a:t>
            </a:r>
            <a:r>
              <a:rPr lang="ru-RU" i="1" dirty="0" smtClean="0">
                <a:solidFill>
                  <a:srgbClr val="FFC000"/>
                </a:solidFill>
              </a:rPr>
              <a:t>применяют </a:t>
            </a:r>
            <a:r>
              <a:rPr lang="ru-RU" i="1" dirty="0" err="1" smtClean="0">
                <a:solidFill>
                  <a:srgbClr val="FFC000"/>
                </a:solidFill>
              </a:rPr>
              <a:t>центраторы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различных конструкций.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Сборку фиксируют прихватками </a:t>
            </a:r>
            <a:r>
              <a:rPr lang="ru-RU" i="1" dirty="0" smtClean="0">
                <a:solidFill>
                  <a:schemeClr val="bg1"/>
                </a:solidFill>
              </a:rPr>
              <a:t>из качественных (основных) электродов.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Согласно нормам накладываются прихватки </a:t>
            </a:r>
            <a:r>
              <a:rPr lang="ru-RU" i="1" dirty="0">
                <a:solidFill>
                  <a:schemeClr val="bg1"/>
                </a:solidFill>
              </a:rPr>
              <a:t>длиной </a:t>
            </a:r>
            <a:r>
              <a:rPr lang="ru-RU" i="1" dirty="0">
                <a:solidFill>
                  <a:srgbClr val="FFC000"/>
                </a:solidFill>
              </a:rPr>
              <a:t>30-40 мм </a:t>
            </a:r>
            <a:r>
              <a:rPr lang="ru-RU" i="1" dirty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rgbClr val="FFC000"/>
                </a:solidFill>
              </a:rPr>
              <a:t>высотой, </a:t>
            </a:r>
            <a:r>
              <a:rPr lang="ru-RU" i="1" dirty="0" smtClean="0">
                <a:solidFill>
                  <a:srgbClr val="FFC000"/>
                </a:solidFill>
              </a:rPr>
              <a:t>равной </a:t>
            </a:r>
            <a:r>
              <a:rPr lang="ru-RU" i="1" dirty="0">
                <a:solidFill>
                  <a:srgbClr val="FFC000"/>
                </a:solidFill>
              </a:rPr>
              <a:t>половине толщины стенки. </a:t>
            </a:r>
            <a:endParaRPr lang="ru-RU" i="1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Техника сварки стыков трубопроводов </a:t>
            </a:r>
            <a:r>
              <a:rPr lang="ru-RU" i="1" dirty="0" smtClean="0">
                <a:solidFill>
                  <a:schemeClr val="bg1"/>
                </a:solidFill>
              </a:rPr>
              <a:t>принимается </a:t>
            </a:r>
            <a:r>
              <a:rPr lang="ru-RU" i="1" dirty="0" smtClean="0">
                <a:solidFill>
                  <a:srgbClr val="99FF99"/>
                </a:solidFill>
              </a:rPr>
              <a:t>в зависимости от диаметра трубы, толщины ее стенки и химического состава металла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Различными технологическими приемами свариваются </a:t>
            </a:r>
            <a:r>
              <a:rPr lang="ru-RU" i="1" dirty="0" smtClean="0">
                <a:solidFill>
                  <a:srgbClr val="FFC000"/>
                </a:solidFill>
              </a:rPr>
              <a:t>поворотные и неповоротные стыки трубопроводов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Ручная сварка стыков труб</a:t>
            </a:r>
            <a:r>
              <a:rPr lang="ru-RU" i="1" dirty="0">
                <a:solidFill>
                  <a:schemeClr val="bg1"/>
                </a:solidFill>
              </a:rPr>
              <a:t> покрытыми электродами используется </a:t>
            </a:r>
            <a:r>
              <a:rPr lang="ru-RU" i="1" dirty="0">
                <a:solidFill>
                  <a:srgbClr val="FFC000"/>
                </a:solidFill>
              </a:rPr>
              <a:t>при наложении корневого шва без подкладных колец, а также при изготовлении и </a:t>
            </a:r>
            <a:r>
              <a:rPr lang="ru-RU" i="1" dirty="0" smtClean="0">
                <a:solidFill>
                  <a:srgbClr val="FFC000"/>
                </a:solidFill>
              </a:rPr>
              <a:t>монтаже </a:t>
            </a:r>
            <a:r>
              <a:rPr lang="ru-RU" i="1" dirty="0">
                <a:solidFill>
                  <a:srgbClr val="FFC000"/>
                </a:solidFill>
              </a:rPr>
              <a:t>трубопроводов </a:t>
            </a:r>
            <a:r>
              <a:rPr lang="ru-RU" i="1" u="sng" dirty="0">
                <a:solidFill>
                  <a:srgbClr val="FFC000"/>
                </a:solidFill>
              </a:rPr>
              <a:t>в неудобных для </a:t>
            </a:r>
            <a:r>
              <a:rPr lang="ru-RU" i="1" u="sng" dirty="0" smtClean="0">
                <a:solidFill>
                  <a:srgbClr val="FFC000"/>
                </a:solidFill>
              </a:rPr>
              <a:t>механизированной </a:t>
            </a:r>
            <a:r>
              <a:rPr lang="ru-RU" i="1" u="sng" dirty="0">
                <a:solidFill>
                  <a:srgbClr val="FFC000"/>
                </a:solidFill>
              </a:rPr>
              <a:t>дуговой сварки условиях:</a:t>
            </a:r>
            <a:r>
              <a:rPr lang="ru-RU" i="1" u="sng" dirty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rgbClr val="99FF99"/>
                </a:solidFill>
              </a:rPr>
              <a:t>стыки коленообразного гнутого </a:t>
            </a:r>
            <a:r>
              <a:rPr lang="ru-RU" i="1" dirty="0" smtClean="0">
                <a:solidFill>
                  <a:srgbClr val="99FF99"/>
                </a:solidFill>
              </a:rPr>
              <a:t>трубопровода</a:t>
            </a:r>
            <a:r>
              <a:rPr lang="ru-RU" i="1" dirty="0">
                <a:solidFill>
                  <a:srgbClr val="99FF99"/>
                </a:solidFill>
              </a:rPr>
              <a:t>, стыки трубопровода, проходящего через естественные преграды (водные, горные   и   др.),   соединение   секций в длинные плети, приварка фланцев, </a:t>
            </a:r>
            <a:r>
              <a:rPr lang="ru-RU" i="1" dirty="0" smtClean="0">
                <a:solidFill>
                  <a:srgbClr val="99FF99"/>
                </a:solidFill>
              </a:rPr>
              <a:t>заглушек </a:t>
            </a:r>
            <a:r>
              <a:rPr lang="ru-RU" i="1" dirty="0">
                <a:solidFill>
                  <a:srgbClr val="99FF99"/>
                </a:solidFill>
              </a:rPr>
              <a:t>и т.д</a:t>
            </a:r>
            <a:r>
              <a:rPr lang="ru-RU" i="1" dirty="0" smtClean="0">
                <a:solidFill>
                  <a:srgbClr val="99FF99"/>
                </a:solidFill>
              </a:rPr>
              <a:t>.</a:t>
            </a:r>
            <a:endParaRPr lang="ru-RU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 Определение и классификация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347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Трубопроводами называют </a:t>
            </a:r>
            <a:r>
              <a:rPr lang="ru-RU" i="1" dirty="0">
                <a:solidFill>
                  <a:schemeClr val="bg1"/>
                </a:solidFill>
              </a:rPr>
              <a:t>устройство, представляющее собой </a:t>
            </a:r>
            <a:r>
              <a:rPr lang="ru-RU" i="1" dirty="0">
                <a:solidFill>
                  <a:srgbClr val="FFC000"/>
                </a:solidFill>
              </a:rPr>
              <a:t>непрерывные линии труб, </a:t>
            </a:r>
            <a:r>
              <a:rPr lang="ru-RU" i="1" dirty="0">
                <a:solidFill>
                  <a:schemeClr val="bg1"/>
                </a:solidFill>
              </a:rPr>
              <a:t>с различными арматурными элементами, предназначенные </a:t>
            </a:r>
            <a:r>
              <a:rPr lang="ru-RU" i="1" dirty="0">
                <a:solidFill>
                  <a:srgbClr val="FFC000"/>
                </a:solidFill>
              </a:rPr>
              <a:t>для транспортирования жидких, газообразных и сыпучих продуктов.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Корневой шов выполняется </a:t>
            </a:r>
            <a:r>
              <a:rPr lang="ru-RU" i="1" dirty="0" smtClean="0">
                <a:solidFill>
                  <a:schemeClr val="bg1"/>
                </a:solidFill>
              </a:rPr>
              <a:t>электродами </a:t>
            </a:r>
            <a:r>
              <a:rPr lang="ru-RU" i="1" dirty="0" smtClean="0">
                <a:solidFill>
                  <a:srgbClr val="FFC000"/>
                </a:solidFill>
              </a:rPr>
              <a:t>1,6-3 мм </a:t>
            </a:r>
            <a:r>
              <a:rPr lang="ru-RU" i="1" dirty="0" smtClean="0">
                <a:solidFill>
                  <a:schemeClr val="bg1"/>
                </a:solidFill>
              </a:rPr>
              <a:t>в зависимости от толщины стенки трубы, а остальные швы могут выполняться более производительными видами сварки (</a:t>
            </a:r>
            <a:r>
              <a:rPr lang="ru-RU" i="1" dirty="0" smtClean="0">
                <a:solidFill>
                  <a:srgbClr val="FFC000"/>
                </a:solidFill>
              </a:rPr>
              <a:t>автоматом или полуавтоматом</a:t>
            </a:r>
            <a:r>
              <a:rPr lang="ru-RU" i="1" dirty="0" smtClean="0">
                <a:solidFill>
                  <a:schemeClr val="bg1"/>
                </a:solidFill>
              </a:rPr>
              <a:t>).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rgbClr val="FFC000"/>
                </a:solidFill>
              </a:rPr>
              <a:t>При ручной сварке всего стыка целесообразно выполнять его в несколько слоев: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- при толщине стенки </a:t>
            </a:r>
            <a:r>
              <a:rPr lang="ru-RU" i="1" dirty="0" smtClean="0">
                <a:solidFill>
                  <a:srgbClr val="FFC000"/>
                </a:solidFill>
              </a:rPr>
              <a:t>4—5 мм </a:t>
            </a:r>
            <a:r>
              <a:rPr lang="ru-RU" i="1" dirty="0" smtClean="0">
                <a:solidFill>
                  <a:schemeClr val="bg1"/>
                </a:solidFill>
              </a:rPr>
              <a:t>– в  </a:t>
            </a:r>
            <a:r>
              <a:rPr lang="ru-RU" i="1" dirty="0" smtClean="0">
                <a:solidFill>
                  <a:srgbClr val="FFC000"/>
                </a:solidFill>
              </a:rPr>
              <a:t>два слоя </a:t>
            </a: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99FF99"/>
                </a:solidFill>
              </a:rPr>
              <a:t>не считая корневого</a:t>
            </a:r>
            <a:r>
              <a:rPr lang="ru-RU" i="1" dirty="0" smtClean="0">
                <a:solidFill>
                  <a:schemeClr val="bg1"/>
                </a:solidFill>
              </a:rPr>
              <a:t>),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bg1"/>
                </a:solidFill>
              </a:rPr>
              <a:t>- при </a:t>
            </a:r>
            <a:r>
              <a:rPr lang="ru-RU" i="1" dirty="0" smtClean="0">
                <a:solidFill>
                  <a:srgbClr val="FFC000"/>
                </a:solidFill>
              </a:rPr>
              <a:t>10 -12 мм </a:t>
            </a:r>
            <a:r>
              <a:rPr lang="ru-RU" i="1" dirty="0" smtClean="0">
                <a:solidFill>
                  <a:schemeClr val="bg1"/>
                </a:solidFill>
              </a:rPr>
              <a:t>– в  </a:t>
            </a:r>
            <a:r>
              <a:rPr lang="ru-RU" i="1" dirty="0" smtClean="0">
                <a:solidFill>
                  <a:srgbClr val="FFC000"/>
                </a:solidFill>
              </a:rPr>
              <a:t>четыре слоя </a:t>
            </a:r>
            <a:r>
              <a:rPr lang="ru-RU" i="1" dirty="0" smtClean="0">
                <a:solidFill>
                  <a:schemeClr val="bg1"/>
                </a:solidFill>
              </a:rPr>
              <a:t>электродами диаметром </a:t>
            </a:r>
            <a:r>
              <a:rPr lang="ru-RU" i="1" dirty="0" smtClean="0">
                <a:solidFill>
                  <a:srgbClr val="FFC000"/>
                </a:solidFill>
              </a:rPr>
              <a:t>3-4 мм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rgbClr val="FFC000"/>
                </a:solidFill>
              </a:rPr>
              <a:t>Ручная газовая сварка выполняется только в один слой. 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IV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Сварка поворотных стыков труб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42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Ручную дуговую сварку следует выполнять возможно короткой дугой</a:t>
            </a:r>
            <a:r>
              <a:rPr lang="ru-RU" dirty="0" smtClean="0">
                <a:solidFill>
                  <a:schemeClr val="bg1"/>
                </a:solidFill>
              </a:rPr>
              <a:t>, особенно при использовании электродов с основным покрытием, для которых длина дуги должна быть </a:t>
            </a:r>
            <a:r>
              <a:rPr lang="ru-RU" dirty="0" smtClean="0">
                <a:solidFill>
                  <a:srgbClr val="FFC000"/>
                </a:solidFill>
              </a:rPr>
              <a:t>не более диаметра электрода.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процессе сварки необходимо </a:t>
            </a:r>
            <a:r>
              <a:rPr lang="ru-RU" dirty="0" smtClean="0">
                <a:solidFill>
                  <a:srgbClr val="FFC000"/>
                </a:solidFill>
              </a:rPr>
              <a:t>как можно реже обрывать дугу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rgbClr val="99FF99"/>
                </a:solidFill>
              </a:rPr>
              <a:t>Перед гашением дуги сварщик должен заполнить кратер путем постепенного отвода электрода и вывода дуги назад на </a:t>
            </a:r>
            <a:r>
              <a:rPr lang="ru-RU" dirty="0" smtClean="0">
                <a:solidFill>
                  <a:srgbClr val="FFC000"/>
                </a:solidFill>
              </a:rPr>
              <a:t>15—20 мм на только что наложенный шов.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Последующее зажигание дуги </a:t>
            </a:r>
            <a:r>
              <a:rPr lang="ru-RU" dirty="0" smtClean="0">
                <a:solidFill>
                  <a:schemeClr val="bg1"/>
                </a:solidFill>
              </a:rPr>
              <a:t>производится на кромке трубы или на металле шва на расстоянии </a:t>
            </a:r>
            <a:r>
              <a:rPr lang="ru-RU" dirty="0" smtClean="0">
                <a:solidFill>
                  <a:srgbClr val="FFC000"/>
                </a:solidFill>
              </a:rPr>
              <a:t>20—25 мм от кратера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FF99"/>
                </a:solidFill>
              </a:rPr>
              <a:t>Во  избежание </a:t>
            </a:r>
            <a:r>
              <a:rPr lang="ru-RU" dirty="0" err="1" smtClean="0">
                <a:solidFill>
                  <a:srgbClr val="99FF99"/>
                </a:solidFill>
              </a:rPr>
              <a:t>зашлаковки</a:t>
            </a:r>
            <a:r>
              <a:rPr lang="ru-RU" dirty="0" smtClean="0">
                <a:solidFill>
                  <a:srgbClr val="99FF99"/>
                </a:solidFill>
              </a:rPr>
              <a:t> металла шва около кромок труб </a:t>
            </a:r>
            <a:r>
              <a:rPr lang="ru-RU" dirty="0" smtClean="0">
                <a:solidFill>
                  <a:srgbClr val="FFC000"/>
                </a:solidFill>
              </a:rPr>
              <a:t>следует наплавлять возможно более плоский валик.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окончании наплавки каждого валика </a:t>
            </a:r>
            <a:r>
              <a:rPr lang="ru-RU" dirty="0" smtClean="0">
                <a:solidFill>
                  <a:srgbClr val="FFC000"/>
                </a:solidFill>
              </a:rPr>
              <a:t>необходимо полностью удалить шлак </a:t>
            </a:r>
            <a:r>
              <a:rPr lang="ru-RU" dirty="0" smtClean="0">
                <a:solidFill>
                  <a:schemeClr val="bg1"/>
                </a:solidFill>
              </a:rPr>
              <a:t>после его охлаждения (потемнения).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При обнаружении на поверхности шва дефектов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rgbClr val="99FF99"/>
                </a:solidFill>
              </a:rPr>
              <a:t>трещин, скоплений пор и т.п</a:t>
            </a:r>
            <a:r>
              <a:rPr lang="ru-RU" dirty="0" smtClean="0">
                <a:solidFill>
                  <a:schemeClr val="bg1"/>
                </a:solidFill>
              </a:rPr>
              <a:t>.) </a:t>
            </a:r>
            <a:r>
              <a:rPr lang="ru-RU" dirty="0" smtClean="0">
                <a:solidFill>
                  <a:srgbClr val="FFC000"/>
                </a:solidFill>
              </a:rPr>
              <a:t>дефектное место следует удалить механическим способом </a:t>
            </a:r>
            <a:r>
              <a:rPr lang="ru-RU" dirty="0" smtClean="0">
                <a:solidFill>
                  <a:schemeClr val="bg1"/>
                </a:solidFill>
              </a:rPr>
              <a:t>до «здорового» металла и при необходимости </a:t>
            </a:r>
            <a:r>
              <a:rPr lang="ru-RU" dirty="0" smtClean="0">
                <a:solidFill>
                  <a:srgbClr val="FFC000"/>
                </a:solidFill>
              </a:rPr>
              <a:t>заварить вновь.</a:t>
            </a:r>
            <a:endParaRPr lang="ru-RU" i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Для снижения сварочных напряжений и деформаций</a:t>
            </a:r>
            <a:r>
              <a:rPr lang="ru-RU" i="1" dirty="0" smtClean="0">
                <a:solidFill>
                  <a:srgbClr val="99FF99"/>
                </a:solidFill>
              </a:rPr>
              <a:t> применяют определенный порядок ручной дуговой сварки поворотных стыков труб диаметром </a:t>
            </a:r>
            <a:r>
              <a:rPr lang="ru-RU" i="1" dirty="0" smtClean="0">
                <a:solidFill>
                  <a:srgbClr val="FFC000"/>
                </a:solidFill>
              </a:rPr>
              <a:t>200-600 мм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Стык труб соединяется тремя симметрично расположенными прихватками. 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Окружность стыка размечается для сварки на четыре участка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Порядок сварки стыков труб с поворотом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5716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а – места размещения прихваток (1) и участков шва (А, Б, В, Г);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б – выполнение первого слоя на участках А-Б и Г-В;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в – поворот стыка и выполнение первого слоя на участках Г-А и В-Б;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 - выполнение второго слоя шва </a:t>
            </a:r>
            <a:r>
              <a:rPr lang="ru-RU" i="1" dirty="0" err="1" smtClean="0">
                <a:solidFill>
                  <a:schemeClr val="bg1"/>
                </a:solidFill>
              </a:rPr>
              <a:t>напроход</a:t>
            </a:r>
            <a:r>
              <a:rPr lang="ru-RU" i="1" dirty="0" smtClean="0">
                <a:solidFill>
                  <a:schemeClr val="bg1"/>
                </a:solidFill>
              </a:rPr>
              <a:t>;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chemeClr val="bg1"/>
                </a:solidFill>
              </a:rPr>
              <a:t>д</a:t>
            </a:r>
            <a:r>
              <a:rPr lang="ru-RU" i="1" dirty="0" smtClean="0">
                <a:solidFill>
                  <a:schemeClr val="bg1"/>
                </a:solidFill>
              </a:rPr>
              <a:t> – выполнение третьего слоя шва </a:t>
            </a:r>
            <a:r>
              <a:rPr lang="ru-RU" i="1" dirty="0" err="1" smtClean="0">
                <a:solidFill>
                  <a:schemeClr val="bg1"/>
                </a:solidFill>
              </a:rPr>
              <a:t>напроход</a:t>
            </a:r>
            <a:r>
              <a:rPr lang="ru-RU" i="1" dirty="0" smtClean="0">
                <a:solidFill>
                  <a:schemeClr val="bg1"/>
                </a:solidFill>
              </a:rPr>
              <a:t> в обратном направлении.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3490" name="Picture 2" descr="Изображение 017"/>
          <p:cNvPicPr>
            <a:picLocks noChangeAspect="1" noChangeArrowheads="1"/>
          </p:cNvPicPr>
          <p:nvPr/>
        </p:nvPicPr>
        <p:blipFill>
          <a:blip r:embed="rId2">
            <a:lum bright="-20000" contrast="80000"/>
            <a:grayscl/>
          </a:blip>
          <a:srcRect l="8647" t="4710" r="13158" b="4347"/>
          <a:stretch>
            <a:fillRect/>
          </a:stretch>
        </p:blipFill>
        <p:spPr bwMode="auto">
          <a:xfrm>
            <a:off x="2857488" y="857232"/>
            <a:ext cx="3429024" cy="413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99FF99"/>
                </a:solidFill>
              </a:rPr>
              <a:t>Первый слой</a:t>
            </a:r>
            <a:r>
              <a:rPr lang="ru-RU" i="1" dirty="0" smtClean="0">
                <a:solidFill>
                  <a:schemeClr val="bg1"/>
                </a:solidFill>
              </a:rPr>
              <a:t> сваривают электродом диаметром </a:t>
            </a:r>
            <a:r>
              <a:rPr lang="ru-RU" i="1" dirty="0" smtClean="0">
                <a:solidFill>
                  <a:srgbClr val="FFC000"/>
                </a:solidFill>
              </a:rPr>
              <a:t>4 мм </a:t>
            </a:r>
            <a:r>
              <a:rPr lang="ru-RU" i="1" dirty="0" smtClean="0">
                <a:solidFill>
                  <a:schemeClr val="bg1"/>
                </a:solidFill>
              </a:rPr>
              <a:t>при токе </a:t>
            </a:r>
            <a:r>
              <a:rPr lang="ru-RU" i="1" dirty="0" smtClean="0">
                <a:solidFill>
                  <a:srgbClr val="FFC000"/>
                </a:solidFill>
              </a:rPr>
              <a:t>120-150 А</a:t>
            </a:r>
            <a:r>
              <a:rPr lang="ru-RU" i="1" dirty="0" smtClean="0">
                <a:solidFill>
                  <a:schemeClr val="bg1"/>
                </a:solidFill>
              </a:rPr>
              <a:t> узким валиком в направлении снизу вверх, а затем, повернув трубу на </a:t>
            </a:r>
            <a:r>
              <a:rPr lang="ru-RU" i="1" dirty="0" smtClean="0">
                <a:solidFill>
                  <a:srgbClr val="FFC000"/>
                </a:solidFill>
              </a:rPr>
              <a:t>90°</a:t>
            </a:r>
            <a:r>
              <a:rPr lang="ru-RU" i="1" dirty="0" smtClean="0">
                <a:solidFill>
                  <a:schemeClr val="bg1"/>
                </a:solidFill>
              </a:rPr>
              <a:t>, заваривают последние противоположные   участки   первого   слоя. После этого электродом диаметром </a:t>
            </a:r>
            <a:r>
              <a:rPr lang="ru-RU" i="1" dirty="0" smtClean="0">
                <a:solidFill>
                  <a:srgbClr val="FFC000"/>
                </a:solidFill>
              </a:rPr>
              <a:t>5 мм </a:t>
            </a:r>
            <a:r>
              <a:rPr lang="ru-RU" i="1" dirty="0" smtClean="0">
                <a:solidFill>
                  <a:schemeClr val="bg1"/>
                </a:solidFill>
              </a:rPr>
              <a:t>при токе </a:t>
            </a:r>
            <a:r>
              <a:rPr lang="ru-RU" i="1" dirty="0" smtClean="0">
                <a:solidFill>
                  <a:srgbClr val="FFC000"/>
                </a:solidFill>
              </a:rPr>
              <a:t>200-250 А </a:t>
            </a:r>
            <a:r>
              <a:rPr lang="ru-RU" i="1" dirty="0" smtClean="0">
                <a:solidFill>
                  <a:schemeClr val="bg1"/>
                </a:solidFill>
              </a:rPr>
              <a:t>накладывают в одном направлении </a:t>
            </a:r>
            <a:r>
              <a:rPr lang="ru-RU" i="1" dirty="0" smtClean="0">
                <a:solidFill>
                  <a:srgbClr val="99FF99"/>
                </a:solidFill>
              </a:rPr>
              <a:t>второй</a:t>
            </a:r>
            <a:r>
              <a:rPr lang="ru-RU" i="1" dirty="0" smtClean="0">
                <a:solidFill>
                  <a:schemeClr val="bg1"/>
                </a:solidFill>
              </a:rPr>
              <a:t> и </a:t>
            </a:r>
            <a:r>
              <a:rPr lang="ru-RU" i="1" dirty="0" smtClean="0">
                <a:solidFill>
                  <a:srgbClr val="FF99FF"/>
                </a:solidFill>
              </a:rPr>
              <a:t>в противоположном второму слою направлении  </a:t>
            </a:r>
            <a:r>
              <a:rPr lang="ru-RU" i="1" dirty="0" smtClean="0">
                <a:solidFill>
                  <a:srgbClr val="99FF99"/>
                </a:solidFill>
              </a:rPr>
              <a:t>третий слой 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Первый слой является наиболее ответственным т.к. он должен обеспечить </a:t>
            </a:r>
            <a:r>
              <a:rPr lang="ru-RU" i="1" u="sng" dirty="0" smtClean="0">
                <a:solidFill>
                  <a:srgbClr val="FFC000"/>
                </a:solidFill>
              </a:rPr>
              <a:t>полный провар корня шва</a:t>
            </a:r>
            <a:r>
              <a:rPr lang="ru-RU" i="1" dirty="0" smtClean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E:\Работа\Сварщики\Книжка\сварка  альбом\Изображение 057.jpg"/>
          <p:cNvPicPr>
            <a:picLocks noChangeAspect="1" noChangeArrowheads="1"/>
          </p:cNvPicPr>
          <p:nvPr/>
        </p:nvPicPr>
        <p:blipFill>
          <a:blip r:embed="rId2"/>
          <a:srcRect l="3095" t="4171" r="1994" b="40580"/>
          <a:stretch>
            <a:fillRect/>
          </a:stretch>
        </p:blipFill>
        <p:spPr bwMode="auto">
          <a:xfrm>
            <a:off x="642910" y="285728"/>
            <a:ext cx="7678163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6802" name="Picture 2" descr="E:\Работа\Сварщики\Книжка\сварка  альбом\Изображение 056.jpg"/>
          <p:cNvPicPr>
            <a:picLocks noChangeAspect="1" noChangeArrowheads="1"/>
          </p:cNvPicPr>
          <p:nvPr/>
        </p:nvPicPr>
        <p:blipFill>
          <a:blip r:embed="rId2"/>
          <a:srcRect l="2544" t="34762" r="2544" b="-33"/>
          <a:stretch>
            <a:fillRect/>
          </a:stretch>
        </p:blipFill>
        <p:spPr bwMode="auto">
          <a:xfrm>
            <a:off x="1214414" y="214290"/>
            <a:ext cx="657229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Схема наложения «замков» швов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286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Во всех случаях многослойной сварки </a:t>
            </a:r>
            <a:r>
              <a:rPr lang="ru-RU" dirty="0" smtClean="0">
                <a:solidFill>
                  <a:schemeClr val="bg1"/>
                </a:solidFill>
              </a:rPr>
              <a:t>разбивать шов на участки необходимо с таким расчетом, </a:t>
            </a:r>
            <a:r>
              <a:rPr lang="ru-RU" dirty="0" smtClean="0">
                <a:solidFill>
                  <a:srgbClr val="FFC000"/>
                </a:solidFill>
              </a:rPr>
              <a:t>чтобы стыки участков («замки» швов) в соседних слоях не совпадали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smtClean="0">
                <a:solidFill>
                  <a:srgbClr val="FFC000"/>
                </a:solidFill>
              </a:rPr>
              <a:t>были смещены один относительно другого</a:t>
            </a:r>
            <a:r>
              <a:rPr lang="ru-RU" dirty="0" smtClean="0">
                <a:solidFill>
                  <a:schemeClr val="bg1"/>
                </a:solidFill>
              </a:rPr>
              <a:t>, и каждый последующий участок перекрывал предыдущий.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Размер смещения и перекрытия «</a:t>
            </a:r>
            <a:r>
              <a:rPr lang="ru-RU" dirty="0" smtClean="0">
                <a:solidFill>
                  <a:srgbClr val="99FF99"/>
                </a:solidFill>
              </a:rPr>
              <a:t>а</a:t>
            </a:r>
            <a:r>
              <a:rPr lang="ru-RU" dirty="0" smtClean="0">
                <a:solidFill>
                  <a:srgbClr val="FFC000"/>
                </a:solidFill>
              </a:rPr>
              <a:t>»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rgbClr val="99FF99"/>
                </a:solidFill>
              </a:rPr>
              <a:t>при автоматической сварке под флюсом</a:t>
            </a:r>
            <a:r>
              <a:rPr lang="ru-RU" dirty="0" smtClean="0">
                <a:solidFill>
                  <a:schemeClr val="bg1"/>
                </a:solidFill>
              </a:rPr>
              <a:t> должен быть не менее </a:t>
            </a:r>
            <a:r>
              <a:rPr lang="ru-RU" dirty="0" smtClean="0">
                <a:solidFill>
                  <a:srgbClr val="FFC000"/>
                </a:solidFill>
              </a:rPr>
              <a:t>50 мм</a:t>
            </a:r>
            <a:r>
              <a:rPr lang="ru-RU" dirty="0" smtClean="0">
                <a:solidFill>
                  <a:schemeClr val="bg1"/>
                </a:solidFill>
              </a:rPr>
              <a:t>, при всех других способах сварки </a:t>
            </a:r>
            <a:r>
              <a:rPr lang="ru-RU" dirty="0" smtClean="0">
                <a:solidFill>
                  <a:srgbClr val="FFC000"/>
                </a:solidFill>
              </a:rPr>
              <a:t>— 12—18 мм).</a:t>
            </a:r>
          </a:p>
          <a:p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4429156" cy="2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Сборка и сварка поворотного стыка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2" descr="F:\Работа\Сварщики\Сырье\101_SONY\DSC0261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8333" t="33457" r="7106" b="40809"/>
          <a:stretch>
            <a:fillRect/>
          </a:stretch>
        </p:blipFill>
        <p:spPr bwMode="auto">
          <a:xfrm>
            <a:off x="285720" y="1643050"/>
            <a:ext cx="845011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Все трубопроводы делятся на: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99FF99"/>
                </a:solidFill>
              </a:rPr>
              <a:t>магистральные</a:t>
            </a:r>
            <a:r>
              <a:rPr lang="ru-RU" i="1" dirty="0" smtClean="0">
                <a:solidFill>
                  <a:schemeClr val="bg1"/>
                </a:solidFill>
              </a:rPr>
              <a:t> (большой длины);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99FF99"/>
                </a:solidFill>
              </a:rPr>
              <a:t>технологические</a:t>
            </a:r>
            <a:r>
              <a:rPr lang="ru-RU" i="1" dirty="0" smtClean="0">
                <a:solidFill>
                  <a:schemeClr val="bg1"/>
                </a:solidFill>
              </a:rPr>
              <a:t>  (сложной  формы).   </a:t>
            </a:r>
          </a:p>
          <a:p>
            <a:pPr marL="514350" indent="-514350"/>
            <a:r>
              <a:rPr lang="ru-RU" i="1" dirty="0" smtClean="0">
                <a:solidFill>
                  <a:srgbClr val="FFC000"/>
                </a:solidFill>
              </a:rPr>
              <a:t>По  конструктивному строению различают: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99FF99"/>
                </a:solidFill>
              </a:rPr>
              <a:t>трубопроводы больших диаметров </a:t>
            </a:r>
            <a:r>
              <a:rPr lang="ru-RU" i="1" dirty="0" smtClean="0">
                <a:solidFill>
                  <a:schemeClr val="bg1"/>
                </a:solidFill>
              </a:rPr>
              <a:t>из листовой стали;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99FF99"/>
                </a:solidFill>
              </a:rPr>
              <a:t>средних и малых диаметров </a:t>
            </a:r>
            <a:r>
              <a:rPr lang="ru-RU" i="1" dirty="0" smtClean="0">
                <a:solidFill>
                  <a:schemeClr val="bg1"/>
                </a:solidFill>
              </a:rPr>
              <a:t>из готовых труб.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26626" name="Picture 2" descr="Узел трубопров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615" y="285728"/>
            <a:ext cx="1641330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15304" cy="93978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Сварка не поворотных стыков </a:t>
            </a:r>
            <a:b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труб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Сварка неповоротных стыков (монтажных) </a:t>
            </a:r>
            <a:r>
              <a:rPr lang="ru-RU" i="1" dirty="0" smtClean="0">
                <a:solidFill>
                  <a:schemeClr val="bg1"/>
                </a:solidFill>
              </a:rPr>
              <a:t>диаметром </a:t>
            </a:r>
            <a:r>
              <a:rPr lang="ru-RU" i="1" dirty="0" smtClean="0">
                <a:solidFill>
                  <a:srgbClr val="FFC000"/>
                </a:solidFill>
              </a:rPr>
              <a:t>200-600 мм  </a:t>
            </a:r>
            <a:r>
              <a:rPr lang="ru-RU" i="1" dirty="0" smtClean="0">
                <a:solidFill>
                  <a:schemeClr val="bg1"/>
                </a:solidFill>
              </a:rPr>
              <a:t>производится  когда поворот вокруг оси не возможен.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chemeClr val="bg1"/>
                </a:solidFill>
              </a:rPr>
              <a:t>Порядок сварки стыков неповоротных труб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229600" cy="2025633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 – сборка труб на прихватках;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б, в, г – выполнение первого, второго и третьего слоев;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А, Б, П – границы участков первого слоя шва;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Т, К – то же, для второго слоя шва;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1- 7 – последовательность выполнения слоев шва на участках.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5538" name="Picture 2" descr="Изображение 018"/>
          <p:cNvPicPr>
            <a:picLocks noChangeAspect="1" noChangeArrowheads="1"/>
          </p:cNvPicPr>
          <p:nvPr/>
        </p:nvPicPr>
        <p:blipFill>
          <a:blip r:embed="rId2">
            <a:lum bright="-20000" contrast="80000"/>
            <a:grayscl/>
          </a:blip>
          <a:srcRect l="5537" t="4160" r="4234" b="75748"/>
          <a:stretch>
            <a:fillRect/>
          </a:stretch>
        </p:blipFill>
        <p:spPr bwMode="auto">
          <a:xfrm>
            <a:off x="571472" y="1500174"/>
            <a:ext cx="5771890" cy="2655285"/>
          </a:xfrm>
          <a:prstGeom prst="rect">
            <a:avLst/>
          </a:prstGeom>
          <a:noFill/>
        </p:spPr>
      </p:pic>
      <p:pic>
        <p:nvPicPr>
          <p:cNvPr id="65537" name="Picture 1" descr="Изображение 018"/>
          <p:cNvPicPr>
            <a:picLocks noChangeAspect="1" noChangeArrowheads="1"/>
          </p:cNvPicPr>
          <p:nvPr/>
        </p:nvPicPr>
        <p:blipFill>
          <a:blip r:embed="rId2">
            <a:lum bright="-20000" contrast="80000"/>
            <a:grayscl/>
          </a:blip>
          <a:srcRect l="5537" t="23463" r="61890" b="58213"/>
          <a:stretch>
            <a:fillRect/>
          </a:stretch>
        </p:blipFill>
        <p:spPr bwMode="auto">
          <a:xfrm>
            <a:off x="6286512" y="1500174"/>
            <a:ext cx="2274387" cy="2643206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Весь стык разделяется на 3 участка</a:t>
            </a:r>
            <a:r>
              <a:rPr lang="ru-RU" dirty="0" smtClean="0">
                <a:solidFill>
                  <a:schemeClr val="bg1"/>
                </a:solidFill>
              </a:rPr>
              <a:t>. Наложение </a:t>
            </a:r>
            <a:r>
              <a:rPr lang="ru-RU" dirty="0" smtClean="0">
                <a:solidFill>
                  <a:srgbClr val="99FF99"/>
                </a:solidFill>
              </a:rPr>
              <a:t>первого слоя </a:t>
            </a:r>
            <a:r>
              <a:rPr lang="ru-RU" dirty="0" smtClean="0">
                <a:solidFill>
                  <a:schemeClr val="bg1"/>
                </a:solidFill>
              </a:rPr>
              <a:t>производится от 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 к 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, затем от </a:t>
            </a: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 к 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chemeClr val="bg1"/>
                </a:solidFill>
              </a:rPr>
              <a:t> и от 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 к </a:t>
            </a: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.  Такой порядок облегчает работу сварщика и снижает усадочные напряжения. </a:t>
            </a:r>
          </a:p>
          <a:p>
            <a:r>
              <a:rPr lang="ru-RU" dirty="0" smtClean="0">
                <a:solidFill>
                  <a:srgbClr val="99FF99"/>
                </a:solidFill>
              </a:rPr>
              <a:t>Второй слой </a:t>
            </a:r>
            <a:r>
              <a:rPr lang="ru-RU" dirty="0" smtClean="0">
                <a:solidFill>
                  <a:schemeClr val="bg1"/>
                </a:solidFill>
              </a:rPr>
              <a:t>накладывают от 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Т</a:t>
            </a:r>
            <a:r>
              <a:rPr lang="ru-RU" dirty="0" smtClean="0">
                <a:solidFill>
                  <a:schemeClr val="bg1"/>
                </a:solidFill>
              </a:rPr>
              <a:t> с левой и от 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Т </a:t>
            </a:r>
            <a:r>
              <a:rPr lang="ru-RU" dirty="0" smtClean="0">
                <a:solidFill>
                  <a:schemeClr val="bg1"/>
                </a:solidFill>
              </a:rPr>
              <a:t>с правой стороны в направлении снизу вверх.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Если сварка выполняется </a:t>
            </a:r>
            <a:r>
              <a:rPr lang="ru-RU" dirty="0" smtClean="0">
                <a:solidFill>
                  <a:srgbClr val="99FF99"/>
                </a:solidFill>
              </a:rPr>
              <a:t>в три слоя</a:t>
            </a:r>
            <a:r>
              <a:rPr lang="ru-RU" dirty="0" smtClean="0">
                <a:solidFill>
                  <a:schemeClr val="bg1"/>
                </a:solidFill>
              </a:rPr>
              <a:t>, то третий слой накладывают так же как и второй, но начало шва будет в точке </a:t>
            </a:r>
            <a:r>
              <a:rPr lang="ru-RU" dirty="0" smtClean="0">
                <a:solidFill>
                  <a:srgbClr val="FFC000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, а окончание в точке </a:t>
            </a:r>
            <a:r>
              <a:rPr lang="ru-RU" dirty="0" smtClean="0">
                <a:solidFill>
                  <a:srgbClr val="FFC000"/>
                </a:solidFill>
              </a:rPr>
              <a:t>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Сварку выполняют электродами марки </a:t>
            </a:r>
            <a:r>
              <a:rPr lang="ru-RU" i="1" dirty="0" smtClean="0">
                <a:solidFill>
                  <a:srgbClr val="FFC000"/>
                </a:solidFill>
              </a:rPr>
              <a:t>УОНИ 13/45 </a:t>
            </a:r>
            <a:r>
              <a:rPr lang="ru-RU" i="1" dirty="0" smtClean="0">
                <a:solidFill>
                  <a:schemeClr val="bg1"/>
                </a:solidFill>
              </a:rPr>
              <a:t>и </a:t>
            </a:r>
            <a:r>
              <a:rPr lang="ru-RU" i="1" dirty="0" smtClean="0">
                <a:solidFill>
                  <a:srgbClr val="FFC000"/>
                </a:solidFill>
              </a:rPr>
              <a:t>УОНИ 13/55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 этом порядке можно производить сварку стыка сверху вниз, применяя </a:t>
            </a:r>
            <a:r>
              <a:rPr lang="ru-RU" i="1" dirty="0" smtClean="0">
                <a:solidFill>
                  <a:srgbClr val="99FF99"/>
                </a:solidFill>
              </a:rPr>
              <a:t>электроды с целлюлозным покрытием </a:t>
            </a:r>
            <a:r>
              <a:rPr lang="ru-RU" i="1" dirty="0" smtClean="0">
                <a:solidFill>
                  <a:srgbClr val="FFC000"/>
                </a:solidFill>
              </a:rPr>
              <a:t>ОЗС-9</a:t>
            </a:r>
            <a:r>
              <a:rPr lang="ru-RU" i="1" dirty="0" smtClean="0">
                <a:solidFill>
                  <a:schemeClr val="bg1"/>
                </a:solidFill>
              </a:rPr>
              <a:t> и </a:t>
            </a:r>
            <a:r>
              <a:rPr lang="ru-RU" i="1" dirty="0" smtClean="0">
                <a:solidFill>
                  <a:srgbClr val="FFC000"/>
                </a:solidFill>
              </a:rPr>
              <a:t>ВСЦ-1</a:t>
            </a:r>
            <a:r>
              <a:rPr lang="ru-RU" i="1" dirty="0" smtClean="0">
                <a:solidFill>
                  <a:schemeClr val="bg1"/>
                </a:solidFill>
              </a:rPr>
              <a:t>, дающие мало шлака. 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Применяют </a:t>
            </a:r>
            <a:r>
              <a:rPr lang="ru-RU" i="1" u="sng" dirty="0" smtClean="0">
                <a:solidFill>
                  <a:srgbClr val="99FF99"/>
                </a:solidFill>
              </a:rPr>
              <a:t>сварку комбинированными способами:</a:t>
            </a:r>
            <a:r>
              <a:rPr lang="ru-RU" i="1" dirty="0" smtClean="0">
                <a:solidFill>
                  <a:srgbClr val="99FF99"/>
                </a:solidFill>
              </a:rPr>
              <a:t> первый слой </a:t>
            </a:r>
            <a:r>
              <a:rPr lang="ru-RU" i="1" dirty="0" smtClean="0">
                <a:solidFill>
                  <a:schemeClr val="bg1"/>
                </a:solidFill>
              </a:rPr>
              <a:t>сваривают сверху вниз электродами </a:t>
            </a:r>
            <a:r>
              <a:rPr lang="ru-RU" i="1" dirty="0" smtClean="0">
                <a:solidFill>
                  <a:srgbClr val="FFC000"/>
                </a:solidFill>
              </a:rPr>
              <a:t>ВСЦ-1</a:t>
            </a:r>
            <a:r>
              <a:rPr lang="ru-RU" i="1" dirty="0" smtClean="0">
                <a:solidFill>
                  <a:schemeClr val="bg1"/>
                </a:solidFill>
              </a:rPr>
              <a:t> или </a:t>
            </a:r>
            <a:r>
              <a:rPr lang="ru-RU" i="1" dirty="0" smtClean="0">
                <a:solidFill>
                  <a:srgbClr val="FFC000"/>
                </a:solidFill>
              </a:rPr>
              <a:t>ОЗС-9,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99FF99"/>
                </a:solidFill>
              </a:rPr>
              <a:t>второй  слой </a:t>
            </a:r>
            <a:r>
              <a:rPr lang="ru-RU" i="1" dirty="0" smtClean="0">
                <a:solidFill>
                  <a:schemeClr val="bg1"/>
                </a:solidFill>
              </a:rPr>
              <a:t>– </a:t>
            </a:r>
            <a:r>
              <a:rPr lang="ru-RU" i="1" smtClean="0">
                <a:solidFill>
                  <a:schemeClr val="bg1"/>
                </a:solidFill>
              </a:rPr>
              <a:t>электродами  </a:t>
            </a:r>
            <a:r>
              <a:rPr lang="ru-RU" i="1" smtClean="0">
                <a:solidFill>
                  <a:srgbClr val="FFC000"/>
                </a:solidFill>
              </a:rPr>
              <a:t>УОНИ-13/45</a:t>
            </a:r>
            <a:r>
              <a:rPr lang="ru-RU" i="1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и   </a:t>
            </a:r>
            <a:r>
              <a:rPr lang="ru-RU" i="1" dirty="0" smtClean="0">
                <a:solidFill>
                  <a:srgbClr val="99FF99"/>
                </a:solidFill>
              </a:rPr>
              <a:t>третий   слой </a:t>
            </a:r>
            <a:r>
              <a:rPr lang="ru-RU" i="1" dirty="0" smtClean="0">
                <a:solidFill>
                  <a:schemeClr val="bg1"/>
                </a:solidFill>
              </a:rPr>
              <a:t>– </a:t>
            </a:r>
            <a:r>
              <a:rPr lang="ru-RU" i="1" smtClean="0">
                <a:solidFill>
                  <a:schemeClr val="bg1"/>
                </a:solidFill>
              </a:rPr>
              <a:t>электродами </a:t>
            </a:r>
            <a:r>
              <a:rPr lang="ru-RU" i="1" smtClean="0">
                <a:solidFill>
                  <a:srgbClr val="FFC000"/>
                </a:solidFill>
              </a:rPr>
              <a:t>УОНИ-13/55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smtClean="0">
                <a:solidFill>
                  <a:srgbClr val="FFC000"/>
                </a:solidFill>
              </a:rPr>
              <a:t>АНО-9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Стыки труб диаметром более </a:t>
            </a:r>
            <a:r>
              <a:rPr lang="ru-RU" i="1" dirty="0" smtClean="0">
                <a:solidFill>
                  <a:srgbClr val="FFC000"/>
                </a:solidFill>
              </a:rPr>
              <a:t>600 мм </a:t>
            </a:r>
            <a:r>
              <a:rPr lang="ru-RU" i="1" dirty="0" smtClean="0">
                <a:solidFill>
                  <a:schemeClr val="bg1"/>
                </a:solidFill>
              </a:rPr>
              <a:t>делят по окружности </a:t>
            </a:r>
            <a:r>
              <a:rPr lang="ru-RU" i="1" dirty="0" smtClean="0">
                <a:solidFill>
                  <a:srgbClr val="99FF99"/>
                </a:solidFill>
              </a:rPr>
              <a:t>на </a:t>
            </a:r>
            <a:r>
              <a:rPr lang="ru-RU" i="1" dirty="0" smtClean="0">
                <a:solidFill>
                  <a:srgbClr val="FFC000"/>
                </a:solidFill>
              </a:rPr>
              <a:t>6-8</a:t>
            </a:r>
            <a:r>
              <a:rPr lang="ru-RU" i="1" dirty="0" smtClean="0">
                <a:solidFill>
                  <a:srgbClr val="99FF99"/>
                </a:solidFill>
              </a:rPr>
              <a:t> участков (длиной не более 200мм) </a:t>
            </a:r>
            <a:r>
              <a:rPr lang="ru-RU" i="1" dirty="0" smtClean="0">
                <a:solidFill>
                  <a:schemeClr val="bg1"/>
                </a:solidFill>
              </a:rPr>
              <a:t>и технологию сварки строят так, чтобы по возможности обеспечить равномерное охлаждение металла стыка, в результате чего получается менее напряженный металл стыкового соединения.    </a:t>
            </a:r>
          </a:p>
          <a:p>
            <a:r>
              <a:rPr lang="ru-RU" i="1" dirty="0" smtClean="0">
                <a:solidFill>
                  <a:srgbClr val="FFC000"/>
                </a:solidFill>
              </a:rPr>
              <a:t>Ширина шва </a:t>
            </a:r>
            <a:r>
              <a:rPr lang="ru-RU" i="1" dirty="0" smtClean="0">
                <a:solidFill>
                  <a:schemeClr val="bg1"/>
                </a:solidFill>
              </a:rPr>
              <a:t>не должна превышать </a:t>
            </a:r>
            <a:r>
              <a:rPr lang="ru-RU" i="1" dirty="0" smtClean="0">
                <a:solidFill>
                  <a:srgbClr val="FFC000"/>
                </a:solidFill>
              </a:rPr>
              <a:t>2,5 </a:t>
            </a:r>
            <a:r>
              <a:rPr lang="ru-RU" i="1" dirty="0" smtClean="0">
                <a:solidFill>
                  <a:schemeClr val="bg1"/>
                </a:solidFill>
              </a:rPr>
              <a:t>толщины стенки трубы.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E:\Работа\Сварщики\Книжка\сварка  альбом\Изображение 057.jpg"/>
          <p:cNvPicPr>
            <a:picLocks noChangeAspect="1" noChangeArrowheads="1"/>
          </p:cNvPicPr>
          <p:nvPr/>
        </p:nvPicPr>
        <p:blipFill>
          <a:blip r:embed="rId2"/>
          <a:srcRect l="2063" t="60145" r="1993" b="2868"/>
          <a:stretch>
            <a:fillRect/>
          </a:stretch>
        </p:blipFill>
        <p:spPr bwMode="auto">
          <a:xfrm>
            <a:off x="285720" y="500042"/>
            <a:ext cx="8467505" cy="4643471"/>
          </a:xfrm>
          <a:prstGeom prst="rect">
            <a:avLst/>
          </a:prstGeom>
          <a:noFill/>
        </p:spPr>
      </p:pic>
      <p:pic>
        <p:nvPicPr>
          <p:cNvPr id="75779" name="Picture 3" descr="E:\Работа\Сварщики\Книжка\сварка  альбом\Изображение 056.jpg"/>
          <p:cNvPicPr>
            <a:picLocks noChangeAspect="1" noChangeArrowheads="1"/>
          </p:cNvPicPr>
          <p:nvPr/>
        </p:nvPicPr>
        <p:blipFill>
          <a:blip r:embed="rId3"/>
          <a:srcRect l="1653" t="15181" r="3306" b="74666"/>
          <a:stretch>
            <a:fillRect/>
          </a:stretch>
        </p:blipFill>
        <p:spPr bwMode="auto">
          <a:xfrm>
            <a:off x="214282" y="5286388"/>
            <a:ext cx="8685474" cy="131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Сварка нижней части неповоротного стыка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6194" name="Picture 2" descr="F:\Работа\Сварщики\Сырье\101_SONY\DSC02611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65931" t="60111" r="6495" b="7720"/>
          <a:stretch>
            <a:fillRect/>
          </a:stretch>
        </p:blipFill>
        <p:spPr bwMode="auto">
          <a:xfrm>
            <a:off x="2786050" y="1571612"/>
            <a:ext cx="321471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VI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Технологический стык (операционный)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Когда нельзя сваривать стык ни с поворотом, ни в потолочном положении, тогда применяют сварку с козырьком (технологический или операционный стык).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Сначала выполняется нижняя часть стыкового шва  с внутренней стороны, а затем верхняя часть стыкового шва и козырька  с наружной стороны.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Порядок сварки стыков труб с козырьком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5474" name="Picture 2" descr="Изображение 018"/>
          <p:cNvPicPr>
            <a:picLocks noChangeAspect="1" noChangeArrowheads="1"/>
          </p:cNvPicPr>
          <p:nvPr/>
        </p:nvPicPr>
        <p:blipFill>
          <a:blip r:embed="rId2">
            <a:lum bright="-20000" contrast="80000"/>
            <a:grayscl/>
          </a:blip>
          <a:srcRect l="14333" t="43150" r="4561" b="24094"/>
          <a:stretch>
            <a:fillRect/>
          </a:stretch>
        </p:blipFill>
        <p:spPr bwMode="auto">
          <a:xfrm>
            <a:off x="1785918" y="1643050"/>
            <a:ext cx="5586435" cy="466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i="1" u="sng" dirty="0" smtClean="0">
                <a:solidFill>
                  <a:srgbClr val="FFC000"/>
                </a:solidFill>
              </a:rPr>
              <a:t>Контроль качества сварных соединений трубопроводов включает:</a:t>
            </a:r>
            <a:endParaRPr lang="ru-RU" u="sng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а</a:t>
            </a:r>
            <a:r>
              <a:rPr lang="ru-RU" i="1" dirty="0" smtClean="0">
                <a:solidFill>
                  <a:schemeClr val="bg1"/>
                </a:solidFill>
              </a:rPr>
              <a:t>) пооперационный контроль;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б</a:t>
            </a:r>
            <a:r>
              <a:rPr lang="ru-RU" i="1" dirty="0" smtClean="0">
                <a:solidFill>
                  <a:schemeClr val="bg1"/>
                </a:solidFill>
              </a:rPr>
              <a:t>) внешний осмотр и измерения;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в</a:t>
            </a:r>
            <a:r>
              <a:rPr lang="ru-RU" i="1" dirty="0" smtClean="0">
                <a:solidFill>
                  <a:schemeClr val="bg1"/>
                </a:solidFill>
              </a:rPr>
              <a:t>) ультразвуковой или радиографический контроль;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г</a:t>
            </a:r>
            <a:r>
              <a:rPr lang="ru-RU" i="1" dirty="0" smtClean="0">
                <a:solidFill>
                  <a:schemeClr val="bg1"/>
                </a:solidFill>
              </a:rPr>
              <a:t>)металлографические исследования образцов вырезанных из контрольных стыков;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C000"/>
                </a:solidFill>
              </a:rPr>
              <a:t>д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i="1" dirty="0" err="1" smtClean="0">
                <a:solidFill>
                  <a:schemeClr val="bg1"/>
                </a:solidFill>
              </a:rPr>
              <a:t>стилоскопирование</a:t>
            </a:r>
            <a:r>
              <a:rPr lang="ru-RU" i="1" dirty="0" smtClean="0">
                <a:solidFill>
                  <a:schemeClr val="bg1"/>
                </a:solidFill>
              </a:rPr>
              <a:t> (спектральный анализ);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е</a:t>
            </a:r>
            <a:r>
              <a:rPr lang="ru-RU" i="1" dirty="0" smtClean="0">
                <a:solidFill>
                  <a:schemeClr val="bg1"/>
                </a:solidFill>
              </a:rPr>
              <a:t>) измерение твердости;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FFC000"/>
                </a:solidFill>
              </a:rPr>
              <a:t>ж</a:t>
            </a:r>
            <a:r>
              <a:rPr lang="ru-RU" i="1" dirty="0" smtClean="0">
                <a:solidFill>
                  <a:schemeClr val="bg1"/>
                </a:solidFill>
              </a:rPr>
              <a:t>) механические испытания образцов вырезанных из контрольных стыков;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err="1" smtClean="0">
                <a:solidFill>
                  <a:srgbClr val="FFC000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) гидравлические или пневматические испытания.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Трубопроводы из готовых труб  работают </a:t>
            </a:r>
            <a:r>
              <a:rPr lang="ru-RU" i="1" dirty="0">
                <a:solidFill>
                  <a:srgbClr val="99FF99"/>
                </a:solidFill>
              </a:rPr>
              <a:t>при различных давлениях  и температурах нагрева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Если </a:t>
            </a:r>
            <a:r>
              <a:rPr lang="ru-RU" i="1" dirty="0">
                <a:solidFill>
                  <a:schemeClr val="bg1"/>
                </a:solidFill>
              </a:rPr>
              <a:t>рабочее давление в трубопроводах </a:t>
            </a:r>
            <a:r>
              <a:rPr lang="ru-RU" i="1" dirty="0">
                <a:solidFill>
                  <a:srgbClr val="FFC000"/>
                </a:solidFill>
              </a:rPr>
              <a:t>менее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rgbClr val="FFC000"/>
                </a:solidFill>
              </a:rPr>
              <a:t>0,07МПа</a:t>
            </a:r>
            <a:r>
              <a:rPr lang="ru-RU" i="1" dirty="0">
                <a:solidFill>
                  <a:schemeClr val="bg1"/>
                </a:solidFill>
              </a:rPr>
              <a:t>, то на них </a:t>
            </a:r>
            <a:r>
              <a:rPr lang="ru-RU" i="1" dirty="0">
                <a:solidFill>
                  <a:srgbClr val="99FF99"/>
                </a:solidFill>
              </a:rPr>
              <a:t>не распространяются</a:t>
            </a:r>
            <a:r>
              <a:rPr lang="ru-RU" i="1" dirty="0">
                <a:solidFill>
                  <a:schemeClr val="bg1"/>
                </a:solidFill>
              </a:rPr>
              <a:t> правила </a:t>
            </a:r>
            <a:r>
              <a:rPr lang="ru-RU" i="1" dirty="0" err="1">
                <a:solidFill>
                  <a:schemeClr val="bg1"/>
                </a:solidFill>
              </a:rPr>
              <a:t>Росгортехнадзора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Стыки трубопроводов </a:t>
            </a:r>
            <a:r>
              <a:rPr lang="ru-RU" i="1" dirty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rgbClr val="FFC000"/>
                </a:solidFill>
              </a:rPr>
              <a:t>давление свыше 0,07МПа</a:t>
            </a:r>
            <a:r>
              <a:rPr lang="ru-RU" i="1" dirty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выполняются </a:t>
            </a:r>
            <a:r>
              <a:rPr lang="ru-RU" i="1" dirty="0">
                <a:solidFill>
                  <a:srgbClr val="99FF99"/>
                </a:solidFill>
              </a:rPr>
              <a:t>только аттестованными для этой работы сварщиками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rgbClr val="FFC000"/>
                </a:solidFill>
              </a:rPr>
              <a:t>Каждый сварной стык должен иметь клеймо сварщика.</a:t>
            </a:r>
            <a:endParaRPr lang="ru-RU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а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i="1" u="sng" dirty="0" smtClean="0">
                <a:solidFill>
                  <a:srgbClr val="FFC000"/>
                </a:solidFill>
              </a:rPr>
              <a:t>Пооперационный контроль </a:t>
            </a:r>
            <a:r>
              <a:rPr lang="ru-RU" i="1" dirty="0" smtClean="0">
                <a:solidFill>
                  <a:schemeClr val="bg1"/>
                </a:solidFill>
              </a:rPr>
              <a:t>предусматривает: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1 - проверку качества и соответствие труб и св. материалов требованиям стандартов и технических условий на изготовление и поставку.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2 - проверку качества подготовки концов труб и деталей трубопроводов под сварку и качества сборки стыков.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3 – проверку </a:t>
            </a:r>
            <a:r>
              <a:rPr lang="en-US" i="1" dirty="0" smtClean="0">
                <a:solidFill>
                  <a:schemeClr val="bg1"/>
                </a:solidFill>
              </a:rPr>
              <a:t>t</a:t>
            </a:r>
            <a:r>
              <a:rPr lang="ru-RU" i="1" dirty="0" smtClean="0">
                <a:solidFill>
                  <a:schemeClr val="bg1"/>
                </a:solidFill>
              </a:rPr>
              <a:t>° предварительного подогрева.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4 - проверку качества и технологии сварки.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5 - проверку режимов термообработки сварных соединений.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б</a:t>
            </a:r>
            <a:r>
              <a:rPr lang="ru-RU" i="1" dirty="0" smtClean="0">
                <a:solidFill>
                  <a:schemeClr val="bg1"/>
                </a:solidFill>
              </a:rPr>
              <a:t>) По результату </a:t>
            </a:r>
            <a:r>
              <a:rPr lang="ru-RU" i="1" u="sng" dirty="0" smtClean="0">
                <a:solidFill>
                  <a:srgbClr val="FFC000"/>
                </a:solidFill>
              </a:rPr>
              <a:t>внешнего осмотра </a:t>
            </a:r>
            <a:r>
              <a:rPr lang="ru-RU" i="1" dirty="0" smtClean="0">
                <a:solidFill>
                  <a:schemeClr val="bg1"/>
                </a:solidFill>
              </a:rPr>
              <a:t>и измерений швов должны удовлетворять следующим требованиям: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1 - форма и размер шва должны соответствовать </a:t>
            </a:r>
            <a:r>
              <a:rPr lang="ru-RU" i="1" dirty="0" smtClean="0">
                <a:solidFill>
                  <a:srgbClr val="FFC000"/>
                </a:solidFill>
              </a:rPr>
              <a:t>ГОСТ-16037. 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2 - поверхность шва должна быть мелкочешуйчатой: ноздреватость, свищи, скопления пор, прожоги, наплывы в местах перехода сварного шва к основному металлу трубы не допускаются.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i="1" dirty="0" smtClean="0">
                <a:solidFill>
                  <a:schemeClr val="bg1"/>
                </a:solidFill>
              </a:rPr>
              <a:t>переход от направленного металла к основному должен быть плавным. Подрезы в листах перехода от шва к основному металлу допускаются не более </a:t>
            </a:r>
            <a:r>
              <a:rPr lang="ru-RU" i="1" dirty="0" smtClean="0">
                <a:solidFill>
                  <a:srgbClr val="FFC000"/>
                </a:solidFill>
              </a:rPr>
              <a:t>10% </a:t>
            </a:r>
            <a:r>
              <a:rPr lang="ru-RU" i="1" dirty="0" smtClean="0">
                <a:solidFill>
                  <a:schemeClr val="bg1"/>
                </a:solidFill>
              </a:rPr>
              <a:t>толщины стенки трубы, но не более </a:t>
            </a:r>
            <a:r>
              <a:rPr lang="ru-RU" i="1" dirty="0" smtClean="0">
                <a:solidFill>
                  <a:srgbClr val="FFC000"/>
                </a:solidFill>
              </a:rPr>
              <a:t>0,5мм</a:t>
            </a:r>
            <a:r>
              <a:rPr lang="ru-RU" i="1" dirty="0" smtClean="0">
                <a:solidFill>
                  <a:schemeClr val="bg1"/>
                </a:solidFill>
              </a:rPr>
              <a:t>. При этом общая протяжность подреза на одном сварном соединении не должна превышать </a:t>
            </a:r>
            <a:r>
              <a:rPr lang="ru-RU" i="1" dirty="0" smtClean="0">
                <a:solidFill>
                  <a:srgbClr val="FFC000"/>
                </a:solidFill>
              </a:rPr>
              <a:t>30%</a:t>
            </a:r>
            <a:r>
              <a:rPr lang="ru-RU" i="1" dirty="0" smtClean="0">
                <a:solidFill>
                  <a:schemeClr val="bg1"/>
                </a:solidFill>
              </a:rPr>
              <a:t> длины шва.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4615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Осмотр трубы изнутри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2" descr="F:\Работа\Сварщики\Технология изготовления сварных конструкций\Сырье\контроль сварных швов\Визуальный контроль сварки внутреннего шва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072494" cy="538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в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sz="2800" i="1" dirty="0" smtClean="0">
                <a:solidFill>
                  <a:schemeClr val="bg1"/>
                </a:solidFill>
              </a:rPr>
              <a:t>Контроль сварных соединений </a:t>
            </a:r>
            <a:r>
              <a:rPr lang="ru-RU" sz="2800" i="1" dirty="0" smtClean="0">
                <a:solidFill>
                  <a:srgbClr val="FFC000"/>
                </a:solidFill>
              </a:rPr>
              <a:t>радиографическим или ультразвуковым способом </a:t>
            </a:r>
            <a:r>
              <a:rPr lang="ru-RU" sz="2800" i="1" dirty="0" smtClean="0">
                <a:solidFill>
                  <a:schemeClr val="bg1"/>
                </a:solidFill>
              </a:rPr>
              <a:t>следует производить после устранения дефектов, выявленных внешним осмотром и измерениями. Сварные стыки труб подвергаются обязательно выборочному просвечиванию в количестве </a:t>
            </a:r>
            <a:r>
              <a:rPr lang="ru-RU" sz="2800" i="1" dirty="0" smtClean="0">
                <a:solidFill>
                  <a:srgbClr val="FFC000"/>
                </a:solidFill>
              </a:rPr>
              <a:t>5-10%</a:t>
            </a:r>
            <a:r>
              <a:rPr lang="ru-RU" sz="2800" i="1" dirty="0" smtClean="0">
                <a:solidFill>
                  <a:schemeClr val="bg1"/>
                </a:solidFill>
              </a:rPr>
              <a:t> (первая проверка) и </a:t>
            </a:r>
            <a:r>
              <a:rPr lang="ru-RU" sz="2800" i="1" dirty="0" smtClean="0">
                <a:solidFill>
                  <a:srgbClr val="FFC000"/>
                </a:solidFill>
              </a:rPr>
              <a:t>10-25%</a:t>
            </a:r>
            <a:r>
              <a:rPr lang="ru-RU" sz="2800" i="1" dirty="0" smtClean="0">
                <a:solidFill>
                  <a:schemeClr val="bg1"/>
                </a:solidFill>
              </a:rPr>
              <a:t> (вторая проверка) от числа стыков, сваренных каждым сварщиком.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5474" name="Picture 2" descr="F:\Работа\Сварщики\Технология изготовления сварных конструкций\Сырье\контроль сварных швов\02_07_3.jpg"/>
          <p:cNvPicPr>
            <a:picLocks noChangeAspect="1" noChangeArrowheads="1"/>
          </p:cNvPicPr>
          <p:nvPr/>
        </p:nvPicPr>
        <p:blipFill>
          <a:blip r:embed="rId2"/>
          <a:srcRect t="6202"/>
          <a:stretch>
            <a:fillRect/>
          </a:stretch>
        </p:blipFill>
        <p:spPr bwMode="auto">
          <a:xfrm>
            <a:off x="214282" y="4143380"/>
            <a:ext cx="3071834" cy="2161000"/>
          </a:xfrm>
          <a:prstGeom prst="rect">
            <a:avLst/>
          </a:prstGeom>
          <a:noFill/>
        </p:spPr>
      </p:pic>
      <p:pic>
        <p:nvPicPr>
          <p:cNvPr id="105475" name="Picture 3" descr="F:\Работа\Сварщики\Технология изготовления сварных конструкций\Сырье\контроль сварных швов\lab1.jpg"/>
          <p:cNvPicPr>
            <a:picLocks noChangeAspect="1" noChangeArrowheads="1"/>
          </p:cNvPicPr>
          <p:nvPr/>
        </p:nvPicPr>
        <p:blipFill>
          <a:blip r:embed="rId3"/>
          <a:srcRect t="3030"/>
          <a:stretch>
            <a:fillRect/>
          </a:stretch>
        </p:blipFill>
        <p:spPr bwMode="auto">
          <a:xfrm>
            <a:off x="2857488" y="4357694"/>
            <a:ext cx="3143240" cy="2285992"/>
          </a:xfrm>
          <a:prstGeom prst="rect">
            <a:avLst/>
          </a:prstGeom>
          <a:noFill/>
        </p:spPr>
      </p:pic>
      <p:pic>
        <p:nvPicPr>
          <p:cNvPr id="105476" name="Picture 4" descr="F:\Работа\Сварщики\Технология изготовления сварных конструкций\Сырье\контроль сварных швов\uzk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86256"/>
            <a:ext cx="2714644" cy="203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г</a:t>
            </a:r>
            <a:r>
              <a:rPr lang="ru-RU" i="1" dirty="0" smtClean="0">
                <a:solidFill>
                  <a:schemeClr val="bg1"/>
                </a:solidFill>
              </a:rPr>
              <a:t>) Обязательному </a:t>
            </a:r>
            <a:r>
              <a:rPr lang="ru-RU" i="1" u="sng" dirty="0" smtClean="0">
                <a:solidFill>
                  <a:srgbClr val="FFC000"/>
                </a:solidFill>
              </a:rPr>
              <a:t>металлографическому контролю</a:t>
            </a:r>
            <a:r>
              <a:rPr lang="ru-RU" i="1" u="sng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подлежат стыки трубопроводов </a:t>
            </a:r>
            <a:r>
              <a:rPr lang="ru-RU" i="1" dirty="0" smtClean="0">
                <a:solidFill>
                  <a:srgbClr val="FFC000"/>
                </a:solidFill>
              </a:rPr>
              <a:t>I </a:t>
            </a:r>
            <a:r>
              <a:rPr lang="ru-RU" i="1" dirty="0" smtClean="0">
                <a:solidFill>
                  <a:schemeClr val="bg1"/>
                </a:solidFill>
              </a:rPr>
              <a:t>и </a:t>
            </a:r>
            <a:r>
              <a:rPr lang="ru-RU" i="1" dirty="0" smtClean="0">
                <a:solidFill>
                  <a:srgbClr val="FFC000"/>
                </a:solidFill>
              </a:rPr>
              <a:t>II </a:t>
            </a:r>
            <a:r>
              <a:rPr lang="ru-RU" i="1" dirty="0" smtClean="0">
                <a:solidFill>
                  <a:schemeClr val="bg1"/>
                </a:solidFill>
              </a:rPr>
              <a:t>категорий для перегретого пара и горячей воды. К </a:t>
            </a:r>
            <a:r>
              <a:rPr lang="ru-RU" i="1" dirty="0" smtClean="0">
                <a:solidFill>
                  <a:srgbClr val="FFC000"/>
                </a:solidFill>
              </a:rPr>
              <a:t>I</a:t>
            </a:r>
            <a:r>
              <a:rPr lang="ru-RU" i="1" dirty="0" smtClean="0">
                <a:solidFill>
                  <a:schemeClr val="bg1"/>
                </a:solidFill>
              </a:rPr>
              <a:t> категории относятся трубопроводы перегретого пара с давлением выше </a:t>
            </a:r>
            <a:r>
              <a:rPr lang="ru-RU" i="1" dirty="0" smtClean="0">
                <a:solidFill>
                  <a:srgbClr val="FFC000"/>
                </a:solidFill>
              </a:rPr>
              <a:t>4 МПа </a:t>
            </a:r>
            <a:r>
              <a:rPr lang="ru-RU" i="1" dirty="0" smtClean="0">
                <a:solidFill>
                  <a:schemeClr val="bg1"/>
                </a:solidFill>
              </a:rPr>
              <a:t>и температурой выше </a:t>
            </a:r>
            <a:r>
              <a:rPr lang="ru-RU" i="1" dirty="0" smtClean="0">
                <a:solidFill>
                  <a:srgbClr val="FFC000"/>
                </a:solidFill>
              </a:rPr>
              <a:t>350°С</a:t>
            </a:r>
            <a:r>
              <a:rPr lang="ru-RU" i="1" dirty="0" smtClean="0">
                <a:solidFill>
                  <a:schemeClr val="bg1"/>
                </a:solidFill>
              </a:rPr>
              <a:t> и горячей воды с температурой выше </a:t>
            </a:r>
            <a:r>
              <a:rPr lang="ru-RU" i="1" dirty="0" smtClean="0">
                <a:solidFill>
                  <a:srgbClr val="FFC000"/>
                </a:solidFill>
              </a:rPr>
              <a:t>184°С</a:t>
            </a:r>
            <a:r>
              <a:rPr lang="ru-RU" i="1" dirty="0" smtClean="0">
                <a:solidFill>
                  <a:schemeClr val="bg1"/>
                </a:solidFill>
              </a:rPr>
              <a:t>; ко </a:t>
            </a:r>
            <a:r>
              <a:rPr lang="ru-RU" i="1" dirty="0" smtClean="0">
                <a:solidFill>
                  <a:srgbClr val="FFC000"/>
                </a:solidFill>
              </a:rPr>
              <a:t>II</a:t>
            </a:r>
            <a:r>
              <a:rPr lang="ru-RU" i="1" dirty="0" smtClean="0">
                <a:solidFill>
                  <a:schemeClr val="bg1"/>
                </a:solidFill>
              </a:rPr>
              <a:t> категории – трубопроводы перегретого пара с давлением до </a:t>
            </a:r>
            <a:r>
              <a:rPr lang="ru-RU" i="1" dirty="0" smtClean="0">
                <a:solidFill>
                  <a:srgbClr val="FFC000"/>
                </a:solidFill>
              </a:rPr>
              <a:t>3,9 МПа </a:t>
            </a:r>
            <a:r>
              <a:rPr lang="ru-RU" i="1" dirty="0" smtClean="0">
                <a:solidFill>
                  <a:schemeClr val="bg1"/>
                </a:solidFill>
              </a:rPr>
              <a:t>и температурой до </a:t>
            </a:r>
            <a:r>
              <a:rPr lang="ru-RU" i="1" dirty="0" smtClean="0">
                <a:solidFill>
                  <a:srgbClr val="FFC000"/>
                </a:solidFill>
              </a:rPr>
              <a:t>350°С</a:t>
            </a:r>
            <a:r>
              <a:rPr lang="ru-RU" i="1" dirty="0" smtClean="0">
                <a:solidFill>
                  <a:schemeClr val="bg1"/>
                </a:solidFill>
              </a:rPr>
              <a:t> и горячей воды с температурой от </a:t>
            </a:r>
            <a:r>
              <a:rPr lang="ru-RU" i="1" dirty="0" smtClean="0">
                <a:solidFill>
                  <a:srgbClr val="FFC000"/>
                </a:solidFill>
              </a:rPr>
              <a:t>80</a:t>
            </a:r>
            <a:r>
              <a:rPr lang="ru-RU" i="1" dirty="0" smtClean="0">
                <a:solidFill>
                  <a:schemeClr val="bg1"/>
                </a:solidFill>
              </a:rPr>
              <a:t> до </a:t>
            </a:r>
            <a:r>
              <a:rPr lang="ru-RU" i="1" dirty="0" smtClean="0">
                <a:solidFill>
                  <a:srgbClr val="FFC000"/>
                </a:solidFill>
              </a:rPr>
              <a:t>184°С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Для труб </a:t>
            </a:r>
            <a:r>
              <a:rPr lang="ru-RU" i="1" dirty="0" smtClean="0">
                <a:solidFill>
                  <a:srgbClr val="99FF99"/>
                </a:solidFill>
              </a:rPr>
              <a:t>из углеродистых и низколегированных сталей </a:t>
            </a:r>
            <a:r>
              <a:rPr lang="ru-RU" i="1" dirty="0" smtClean="0">
                <a:solidFill>
                  <a:schemeClr val="bg1"/>
                </a:solidFill>
              </a:rPr>
              <a:t>для металлографического исследования вырезают </a:t>
            </a:r>
            <a:r>
              <a:rPr lang="ru-RU" i="1" dirty="0" smtClean="0">
                <a:solidFill>
                  <a:srgbClr val="99FF99"/>
                </a:solidFill>
              </a:rPr>
              <a:t>по одному шлифу</a:t>
            </a:r>
            <a:r>
              <a:rPr lang="ru-RU" i="1" dirty="0" smtClean="0">
                <a:solidFill>
                  <a:schemeClr val="bg1"/>
                </a:solidFill>
              </a:rPr>
              <a:t>, для труб из </a:t>
            </a:r>
            <a:r>
              <a:rPr lang="ru-RU" i="1" dirty="0" err="1" smtClean="0">
                <a:solidFill>
                  <a:srgbClr val="99FF99"/>
                </a:solidFill>
              </a:rPr>
              <a:t>аустенитной</a:t>
            </a:r>
            <a:r>
              <a:rPr lang="ru-RU" i="1" dirty="0" smtClean="0">
                <a:solidFill>
                  <a:srgbClr val="99FF99"/>
                </a:solidFill>
              </a:rPr>
              <a:t> стали </a:t>
            </a:r>
            <a:r>
              <a:rPr lang="ru-RU" i="1" dirty="0" smtClean="0">
                <a:solidFill>
                  <a:schemeClr val="bg1"/>
                </a:solidFill>
              </a:rPr>
              <a:t>- </a:t>
            </a:r>
            <a:r>
              <a:rPr lang="ru-RU" i="1" dirty="0" smtClean="0">
                <a:solidFill>
                  <a:srgbClr val="99FF99"/>
                </a:solidFill>
              </a:rPr>
              <a:t>по четыре шлифа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rgbClr val="FFC000"/>
                </a:solidFill>
              </a:rPr>
              <a:t>д</a:t>
            </a:r>
            <a:r>
              <a:rPr lang="ru-RU" i="1" dirty="0" smtClean="0">
                <a:solidFill>
                  <a:schemeClr val="bg1"/>
                </a:solidFill>
              </a:rPr>
              <a:t>)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u="sng" dirty="0" err="1" smtClean="0">
                <a:solidFill>
                  <a:srgbClr val="FFC000"/>
                </a:solidFill>
              </a:rPr>
              <a:t>Стилоскопирование</a:t>
            </a:r>
            <a:r>
              <a:rPr lang="ru-RU" i="1" dirty="0" smtClean="0">
                <a:solidFill>
                  <a:schemeClr val="bg1"/>
                </a:solidFill>
              </a:rPr>
              <a:t> на наличие основных легирующих элементов подлежат сварные соединения легированных сталей в следующих случаях: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1 - выборочно, но не менее двух соединений, выполненных одним сварщиком одной партией сварочных материалов.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2 - если после термообработки твердость сварного соединения не соответствует установленным требованиям.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rgbClr val="99FF99"/>
                </a:solidFill>
              </a:rPr>
              <a:t>Результаты     </a:t>
            </a:r>
            <a:r>
              <a:rPr lang="ru-RU" i="1" dirty="0" err="1" smtClean="0">
                <a:solidFill>
                  <a:srgbClr val="99FF99"/>
                </a:solidFill>
              </a:rPr>
              <a:t>стилоскопирования</a:t>
            </a:r>
            <a:r>
              <a:rPr lang="ru-RU" i="1" dirty="0" smtClean="0">
                <a:solidFill>
                  <a:srgbClr val="99FF99"/>
                </a:solidFill>
              </a:rPr>
              <a:t>    </a:t>
            </a:r>
            <a:r>
              <a:rPr lang="ru-RU" i="1" dirty="0" smtClean="0">
                <a:solidFill>
                  <a:schemeClr val="bg1"/>
                </a:solidFill>
              </a:rPr>
              <a:t>считаются удовлетворительными, если при контроле подтверждено содержание соответствующих химических элементов в наплавленном или основном металле.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е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i="1" u="sng" dirty="0" smtClean="0">
                <a:solidFill>
                  <a:srgbClr val="FFC000"/>
                </a:solidFill>
              </a:rPr>
              <a:t>Измерение твердости </a:t>
            </a:r>
            <a:r>
              <a:rPr lang="ru-RU" i="1" dirty="0" smtClean="0">
                <a:solidFill>
                  <a:schemeClr val="bg1"/>
                </a:solidFill>
              </a:rPr>
              <a:t>необходимо производить на каждом </a:t>
            </a:r>
            <a:r>
              <a:rPr lang="ru-RU" i="1" dirty="0" err="1" smtClean="0">
                <a:solidFill>
                  <a:schemeClr val="bg1"/>
                </a:solidFill>
              </a:rPr>
              <a:t>термообработанном</a:t>
            </a:r>
            <a:r>
              <a:rPr lang="ru-RU" i="1" dirty="0" smtClean="0">
                <a:solidFill>
                  <a:schemeClr val="bg1"/>
                </a:solidFill>
              </a:rPr>
              <a:t> сварном соединении по центру шва в зоне термического влияния, по основному металлу.</a:t>
            </a:r>
            <a:endParaRPr lang="ru-RU" dirty="0"/>
          </a:p>
        </p:txBody>
      </p:sp>
      <p:pic>
        <p:nvPicPr>
          <p:cNvPr id="108546" name="Picture 2" descr="http://www.complexdoc.ru/documents/1871/1871.files/image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293960" cy="1300160"/>
          </a:xfrm>
          <a:prstGeom prst="rect">
            <a:avLst/>
          </a:prstGeom>
          <a:noFill/>
        </p:spPr>
      </p:pic>
      <p:pic>
        <p:nvPicPr>
          <p:cNvPr id="108548" name="Picture 4" descr="http://www.mmsv.ru/9-1b_Odino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3429024" cy="2475755"/>
          </a:xfrm>
          <a:prstGeom prst="rect">
            <a:avLst/>
          </a:prstGeom>
          <a:noFill/>
        </p:spPr>
      </p:pic>
      <p:pic>
        <p:nvPicPr>
          <p:cNvPr id="108550" name="Picture 6" descr="http://www.mmsv.ru/9-1a_Odinok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143248"/>
            <a:ext cx="2143140" cy="21602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357826"/>
            <a:ext cx="842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Ультразвуковой твердомер МЕТ-У1А </a:t>
            </a:r>
            <a:r>
              <a:rPr lang="ru-RU" dirty="0" smtClean="0">
                <a:solidFill>
                  <a:srgbClr val="99FF99"/>
                </a:solidFill>
              </a:rPr>
              <a:t>Усилие внедрения алмазной пирамиды  равно 9.8 Н и создается калиброванной пружиной. Относительное изменение частоты резонатора преобразуется электронным блоком в значение твёрдости выбранной шкалы  (НВ, Н</a:t>
            </a:r>
            <a:r>
              <a:rPr lang="en-US" dirty="0" smtClean="0">
                <a:solidFill>
                  <a:srgbClr val="99FF99"/>
                </a:solidFill>
              </a:rPr>
              <a:t>V</a:t>
            </a:r>
            <a:r>
              <a:rPr lang="ru-RU" dirty="0" smtClean="0">
                <a:solidFill>
                  <a:srgbClr val="99FF99"/>
                </a:solidFill>
              </a:rPr>
              <a:t>, Н</a:t>
            </a:r>
            <a:r>
              <a:rPr lang="en-US" dirty="0" smtClean="0">
                <a:solidFill>
                  <a:srgbClr val="99FF99"/>
                </a:solidFill>
              </a:rPr>
              <a:t>R</a:t>
            </a:r>
            <a:r>
              <a:rPr lang="ru-RU" dirty="0" smtClean="0">
                <a:solidFill>
                  <a:srgbClr val="99FF99"/>
                </a:solidFill>
              </a:rPr>
              <a:t>) и выводится на дисплей. </a:t>
            </a:r>
            <a:br>
              <a:rPr lang="ru-RU" dirty="0" smtClean="0">
                <a:solidFill>
                  <a:srgbClr val="99FF99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rgbClr val="FFC000"/>
                </a:solidFill>
              </a:rPr>
              <a:t>ж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i="1" u="sng" dirty="0" smtClean="0">
                <a:solidFill>
                  <a:srgbClr val="FFC000"/>
                </a:solidFill>
              </a:rPr>
              <a:t>Механические испытания </a:t>
            </a:r>
            <a:r>
              <a:rPr lang="ru-RU" i="1" dirty="0" smtClean="0">
                <a:solidFill>
                  <a:schemeClr val="bg1"/>
                </a:solidFill>
              </a:rPr>
              <a:t>образцов вырезанных из контрольных стыков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в соответствии с требованиями  </a:t>
            </a:r>
            <a:r>
              <a:rPr lang="ru-RU" b="1" dirty="0" smtClean="0">
                <a:solidFill>
                  <a:srgbClr val="99FF99"/>
                </a:solidFill>
              </a:rPr>
              <a:t>ГОСТ 6996-66 </a:t>
            </a:r>
            <a:r>
              <a:rPr lang="ru-RU" i="1" dirty="0" smtClean="0">
                <a:solidFill>
                  <a:schemeClr val="bg1"/>
                </a:solidFill>
              </a:rPr>
              <a:t>(временное сопротивление разрыву, относительное линейное удлинение)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7522" name="Picture 2" descr="http://www.normativchik.ru/plugins/content/pict51-3923002.png"/>
          <p:cNvPicPr>
            <a:picLocks noChangeAspect="1" noChangeArrowheads="1"/>
          </p:cNvPicPr>
          <p:nvPr/>
        </p:nvPicPr>
        <p:blipFill>
          <a:blip r:embed="rId2" cstate="print"/>
          <a:srcRect b="24426"/>
          <a:stretch>
            <a:fillRect/>
          </a:stretch>
        </p:blipFill>
        <p:spPr bwMode="auto">
          <a:xfrm>
            <a:off x="785786" y="3929066"/>
            <a:ext cx="3500462" cy="1985936"/>
          </a:xfrm>
          <a:prstGeom prst="rect">
            <a:avLst/>
          </a:prstGeom>
          <a:noFill/>
        </p:spPr>
      </p:pic>
      <p:pic>
        <p:nvPicPr>
          <p:cNvPr id="107524" name="Picture 4" descr="http://www.ndtdevice.ru/pictures/waw-2000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214710" cy="368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(</a:t>
            </a:r>
            <a:r>
              <a:rPr lang="ru-RU" i="1" dirty="0" err="1" smtClean="0">
                <a:solidFill>
                  <a:srgbClr val="FFC000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) </a:t>
            </a:r>
            <a:r>
              <a:rPr lang="ru-RU" i="1" u="sng" dirty="0" smtClean="0">
                <a:solidFill>
                  <a:srgbClr val="FFC000"/>
                </a:solidFill>
              </a:rPr>
              <a:t>Гидравлические испытания </a:t>
            </a:r>
            <a:r>
              <a:rPr lang="ru-RU" i="1" dirty="0" smtClean="0">
                <a:solidFill>
                  <a:schemeClr val="bg1"/>
                </a:solidFill>
              </a:rPr>
              <a:t>производятся водой </a:t>
            </a:r>
            <a:r>
              <a:rPr lang="en-US" i="1" dirty="0" smtClean="0">
                <a:solidFill>
                  <a:schemeClr val="bg1"/>
                </a:solidFill>
              </a:rPr>
              <a:t>t</a:t>
            </a:r>
            <a:r>
              <a:rPr lang="ru-RU" i="1" dirty="0" smtClean="0">
                <a:solidFill>
                  <a:schemeClr val="bg1"/>
                </a:solidFill>
              </a:rPr>
              <a:t>° </a:t>
            </a:r>
            <a:r>
              <a:rPr lang="ru-RU" i="1" dirty="0" smtClean="0">
                <a:solidFill>
                  <a:srgbClr val="FFC000"/>
                </a:solidFill>
              </a:rPr>
              <a:t>не выше 100° С. </a:t>
            </a:r>
            <a:r>
              <a:rPr lang="ru-RU" i="1" dirty="0" smtClean="0">
                <a:solidFill>
                  <a:schemeClr val="bg1"/>
                </a:solidFill>
              </a:rPr>
              <a:t>При испытании на прочность пробное давление поддерживается до </a:t>
            </a:r>
            <a:r>
              <a:rPr lang="ru-RU" i="1" dirty="0" smtClean="0">
                <a:solidFill>
                  <a:srgbClr val="FFC000"/>
                </a:solidFill>
              </a:rPr>
              <a:t>10 мин</a:t>
            </a:r>
            <a:r>
              <a:rPr lang="ru-RU" i="1" dirty="0" smtClean="0">
                <a:solidFill>
                  <a:schemeClr val="bg1"/>
                </a:solidFill>
              </a:rPr>
              <a:t>., после чего следует снизить до рабочего. При рабочем давлении производится тщательный осмотр корпуса трубопровода, а также проверка плотности (герметичности).</a:t>
            </a:r>
          </a:p>
          <a:p>
            <a:r>
              <a:rPr lang="ru-RU" dirty="0" smtClean="0">
                <a:solidFill>
                  <a:srgbClr val="99FF99"/>
                </a:solidFill>
              </a:rPr>
              <a:t>Допускается замена гидравлического испытания пневматическим  в зимнее время и при больших диаметрах труб, при этом должны быть соблюдены все меры безопасности.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Для </a:t>
            </a:r>
            <a:r>
              <a:rPr lang="ru-RU" i="1" u="sng" dirty="0" smtClean="0">
                <a:solidFill>
                  <a:srgbClr val="FFC000"/>
                </a:solidFill>
              </a:rPr>
              <a:t>пневматического  испытания </a:t>
            </a:r>
            <a:r>
              <a:rPr lang="ru-RU" i="1" dirty="0" smtClean="0">
                <a:solidFill>
                  <a:schemeClr val="bg1"/>
                </a:solidFill>
              </a:rPr>
              <a:t>должен применяться </a:t>
            </a:r>
            <a:r>
              <a:rPr lang="ru-RU" i="1" dirty="0" smtClean="0">
                <a:solidFill>
                  <a:srgbClr val="99FF99"/>
                </a:solidFill>
              </a:rPr>
              <a:t>воздух </a:t>
            </a:r>
            <a:r>
              <a:rPr lang="ru-RU" i="1" dirty="0" smtClean="0">
                <a:solidFill>
                  <a:schemeClr val="bg1"/>
                </a:solidFill>
              </a:rPr>
              <a:t>или </a:t>
            </a:r>
            <a:r>
              <a:rPr lang="ru-RU" i="1" dirty="0" smtClean="0">
                <a:solidFill>
                  <a:srgbClr val="99FF99"/>
                </a:solidFill>
              </a:rPr>
              <a:t>инертный газ</a:t>
            </a:r>
            <a:r>
              <a:rPr lang="ru-RU" i="1" dirty="0" smtClean="0">
                <a:solidFill>
                  <a:schemeClr val="bg1"/>
                </a:solidFill>
              </a:rPr>
              <a:t>. Давление в трубопроводе при пневматическом испытании следует поднимать постепенно с осмотром трубопровода при достижении </a:t>
            </a:r>
            <a:r>
              <a:rPr lang="ru-RU" i="1" dirty="0" smtClean="0">
                <a:solidFill>
                  <a:srgbClr val="FFC000"/>
                </a:solidFill>
              </a:rPr>
              <a:t>0,6</a:t>
            </a:r>
            <a:r>
              <a:rPr lang="ru-RU" i="1" dirty="0" smtClean="0">
                <a:solidFill>
                  <a:schemeClr val="bg1"/>
                </a:solidFill>
              </a:rPr>
              <a:t> испытательного давления – для трубопровода с рабочим давлением </a:t>
            </a:r>
            <a:r>
              <a:rPr lang="ru-RU" i="1" dirty="0" smtClean="0">
                <a:solidFill>
                  <a:srgbClr val="99FF99"/>
                </a:solidFill>
              </a:rPr>
              <a:t>до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2кгс/см² - 0,3 </a:t>
            </a:r>
            <a:r>
              <a:rPr lang="ru-RU" i="1" dirty="0" smtClean="0">
                <a:solidFill>
                  <a:schemeClr val="bg1"/>
                </a:solidFill>
              </a:rPr>
              <a:t>и</a:t>
            </a:r>
            <a:r>
              <a:rPr lang="ru-RU" i="1" dirty="0" smtClean="0">
                <a:solidFill>
                  <a:srgbClr val="FFC000"/>
                </a:solidFill>
              </a:rPr>
              <a:t> 0,6 </a:t>
            </a:r>
            <a:r>
              <a:rPr lang="ru-RU" i="1" dirty="0" smtClean="0">
                <a:solidFill>
                  <a:schemeClr val="bg1"/>
                </a:solidFill>
              </a:rPr>
              <a:t>испытательного давления - для трубопроводов с рабочим давлением </a:t>
            </a:r>
            <a:r>
              <a:rPr lang="ru-RU" i="1" dirty="0" smtClean="0">
                <a:solidFill>
                  <a:srgbClr val="99FF99"/>
                </a:solidFill>
              </a:rPr>
              <a:t>выше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2кгс/см²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i="1" u="sng" dirty="0" smtClean="0">
                <a:solidFill>
                  <a:srgbClr val="FFC000"/>
                </a:solidFill>
              </a:rPr>
              <a:t>Результаты всех испытаний должны быть занесены в паспорт трубопровода</a:t>
            </a:r>
            <a:r>
              <a:rPr lang="ru-RU" i="1" dirty="0" smtClean="0">
                <a:solidFill>
                  <a:srgbClr val="FFC000"/>
                </a:solidFill>
              </a:rPr>
              <a:t>.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)Трубопроводы больших диаметров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Сварка трубопроводов </a:t>
            </a:r>
            <a:r>
              <a:rPr lang="ru-RU" dirty="0" smtClean="0">
                <a:solidFill>
                  <a:srgbClr val="FFC000"/>
                </a:solidFill>
              </a:rPr>
              <a:t>больших диаметров </a:t>
            </a:r>
            <a:r>
              <a:rPr lang="ru-RU" dirty="0" smtClean="0">
                <a:solidFill>
                  <a:schemeClr val="bg1"/>
                </a:solidFill>
              </a:rPr>
              <a:t>имеет много общего со сваркой </a:t>
            </a:r>
            <a:r>
              <a:rPr lang="ru-RU" dirty="0" smtClean="0">
                <a:solidFill>
                  <a:srgbClr val="FFC000"/>
                </a:solidFill>
              </a:rPr>
              <a:t>резервуарных конструкций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Эти трубопроводы свариваются </a:t>
            </a:r>
            <a:r>
              <a:rPr lang="ru-RU" dirty="0" smtClean="0">
                <a:solidFill>
                  <a:srgbClr val="FFC000"/>
                </a:solidFill>
              </a:rPr>
              <a:t>продольными и поперечными швами </a:t>
            </a:r>
            <a:r>
              <a:rPr lang="ru-RU" dirty="0" smtClean="0">
                <a:solidFill>
                  <a:schemeClr val="bg1"/>
                </a:solidFill>
              </a:rPr>
              <a:t>из обечаек, которые предварительно вальцуются из листов.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Такие трубопроводы работают под давлением до </a:t>
            </a:r>
            <a:r>
              <a:rPr lang="ru-RU" dirty="0" smtClean="0">
                <a:solidFill>
                  <a:srgbClr val="FFC000"/>
                </a:solidFill>
              </a:rPr>
              <a:t>0,07МПа</a:t>
            </a:r>
            <a:r>
              <a:rPr lang="ru-RU" dirty="0" smtClean="0">
                <a:solidFill>
                  <a:schemeClr val="bg1"/>
                </a:solidFill>
              </a:rPr>
              <a:t> и не подлежат сдаче инспекции </a:t>
            </a:r>
            <a:r>
              <a:rPr lang="ru-RU" dirty="0" err="1" smtClean="0">
                <a:solidFill>
                  <a:srgbClr val="FFC000"/>
                </a:solidFill>
              </a:rPr>
              <a:t>Росгортехнадзора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Сварка трубопроводов  из низкоуглеродистой стали при температуре -</a:t>
            </a:r>
            <a:r>
              <a:rPr lang="ru-RU" dirty="0" smtClean="0">
                <a:solidFill>
                  <a:srgbClr val="FFC000"/>
                </a:solidFill>
              </a:rPr>
              <a:t> -30°С</a:t>
            </a:r>
            <a:r>
              <a:rPr lang="ru-RU" dirty="0" smtClean="0">
                <a:solidFill>
                  <a:schemeClr val="bg1"/>
                </a:solidFill>
              </a:rPr>
              <a:t> может выполняться только с предварительным подогревом стыка и прилегающей к нему зоны шириной </a:t>
            </a:r>
            <a:r>
              <a:rPr lang="ru-RU" dirty="0" smtClean="0">
                <a:solidFill>
                  <a:srgbClr val="FFC000"/>
                </a:solidFill>
              </a:rPr>
              <a:t>200-250мм</a:t>
            </a:r>
            <a:r>
              <a:rPr lang="ru-RU" dirty="0" smtClean="0">
                <a:solidFill>
                  <a:schemeClr val="bg1"/>
                </a:solidFill>
              </a:rPr>
              <a:t> до температуры </a:t>
            </a:r>
            <a:r>
              <a:rPr lang="ru-RU" dirty="0" smtClean="0">
                <a:solidFill>
                  <a:srgbClr val="FFC000"/>
                </a:solidFill>
              </a:rPr>
              <a:t>150-200°С.</a:t>
            </a:r>
          </a:p>
        </p:txBody>
      </p:sp>
      <p:pic>
        <p:nvPicPr>
          <p:cNvPr id="140290" name="Picture 2" descr="http://www.yugmedia.ru/pictures/ne_3550459/hot_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Местный нагрев и термообработку кольцевых швов  трубопроводов в условиях монтажа </a:t>
            </a:r>
            <a:r>
              <a:rPr lang="ru-RU" dirty="0" smtClean="0">
                <a:solidFill>
                  <a:schemeClr val="bg1"/>
                </a:solidFill>
              </a:rPr>
              <a:t>выполняют при помощи  </a:t>
            </a:r>
            <a:r>
              <a:rPr lang="ru-RU" dirty="0" smtClean="0">
                <a:solidFill>
                  <a:srgbClr val="99FF99"/>
                </a:solidFill>
              </a:rPr>
              <a:t>специального приспособления</a:t>
            </a:r>
            <a:r>
              <a:rPr lang="ru-RU" dirty="0" smtClean="0">
                <a:solidFill>
                  <a:schemeClr val="bg1"/>
                </a:solidFill>
              </a:rPr>
              <a:t> с кожухом из стали, который защищен изнутри асбестом.  Диаметр кожуха </a:t>
            </a:r>
            <a:r>
              <a:rPr lang="ru-RU" dirty="0" smtClean="0">
                <a:solidFill>
                  <a:srgbClr val="99FF99"/>
                </a:solidFill>
              </a:rPr>
              <a:t>на </a:t>
            </a:r>
            <a:r>
              <a:rPr lang="ru-RU" dirty="0" smtClean="0">
                <a:solidFill>
                  <a:srgbClr val="FFC000"/>
                </a:solidFill>
              </a:rPr>
              <a:t>180-220мм</a:t>
            </a:r>
            <a:r>
              <a:rPr lang="ru-RU" dirty="0" smtClean="0">
                <a:solidFill>
                  <a:schemeClr val="bg1"/>
                </a:solidFill>
              </a:rPr>
              <a:t> больше диаметра трубы. Пламя горелок направлено по касательной к трубе. Продукты сгорания выходят через  зазор в </a:t>
            </a:r>
            <a:r>
              <a:rPr lang="ru-RU" dirty="0" smtClean="0">
                <a:solidFill>
                  <a:srgbClr val="FFC000"/>
                </a:solidFill>
              </a:rPr>
              <a:t>5-7мм</a:t>
            </a:r>
            <a:r>
              <a:rPr lang="ru-RU" dirty="0" smtClean="0">
                <a:solidFill>
                  <a:schemeClr val="bg1"/>
                </a:solidFill>
              </a:rPr>
              <a:t>  между трубой и кромкой кожуха.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Приспособления для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защитых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от осадков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stroynet.ru/neftegaz/5323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190750" cy="2190750"/>
          </a:xfrm>
          <a:prstGeom prst="rect">
            <a:avLst/>
          </a:prstGeom>
          <a:noFill/>
        </p:spPr>
      </p:pic>
      <p:pic>
        <p:nvPicPr>
          <p:cNvPr id="27652" name="Picture 4" descr="http://www.tdngs.ru/catalog_images/gallery_52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00528" cy="2998704"/>
          </a:xfrm>
          <a:prstGeom prst="rect">
            <a:avLst/>
          </a:prstGeom>
          <a:noFill/>
        </p:spPr>
      </p:pic>
      <p:pic>
        <p:nvPicPr>
          <p:cNvPr id="27654" name="Picture 6" descr="http://www.berezka.info/wholesaleImages/901.jpg?w=4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876"/>
            <a:ext cx="38100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Домашнее задание: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281518" cy="58579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C000"/>
                </a:solidFill>
              </a:rPr>
              <a:t>1. вариант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Виды трубопроводов 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Назначение трубопроводов.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Кто допускается  до сварки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производят сборку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каких случаях используют остающиеся подкладные кольца?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Порядок сварки поворотных  стыков.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Для чего производят термическую обработку стыков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Какие электроды применяют для сварки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Какие виды сварки применяют для сварки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Способы контроля качества трубопроводов.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281518" cy="58579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C000"/>
                </a:solidFill>
              </a:rPr>
              <a:t>2 вариант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Трубопровод – это?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При каких давлениях работают трубопроводы 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Кто контролирует качество сварки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Допуски по сборке.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 каких случаях не используют остающиеся подкладные кольца?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Порядок сварки неповоротных стыков.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производят термическую  обработку стыков труб?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проваривают  корень шва?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 каком случае используют ручную дуговую сварку при сварке трубопроводов?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Как производят гидравлическое испытание трубопроводов?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Основным требованием</a:t>
            </a:r>
            <a:r>
              <a:rPr lang="ru-RU" dirty="0" smtClean="0">
                <a:solidFill>
                  <a:schemeClr val="bg1"/>
                </a:solidFill>
              </a:rPr>
              <a:t>, предъявляемым к сварным швам этих конструкций  </a:t>
            </a:r>
            <a:r>
              <a:rPr lang="ru-RU" dirty="0" smtClean="0">
                <a:solidFill>
                  <a:srgbClr val="FFC000"/>
                </a:solidFill>
              </a:rPr>
              <a:t>является их плотность и газонепроницаемость.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Иногда,  </a:t>
            </a:r>
            <a:r>
              <a:rPr lang="ru-RU" dirty="0" smtClean="0">
                <a:solidFill>
                  <a:srgbClr val="99FF99"/>
                </a:solidFill>
              </a:rPr>
              <a:t>для увеличения жесткости </a:t>
            </a:r>
            <a:r>
              <a:rPr lang="ru-RU" dirty="0" smtClean="0">
                <a:solidFill>
                  <a:schemeClr val="bg1"/>
                </a:solidFill>
              </a:rPr>
              <a:t>газопровода с наружной стороны </a:t>
            </a:r>
            <a:r>
              <a:rPr lang="ru-RU" dirty="0" smtClean="0">
                <a:solidFill>
                  <a:srgbClr val="99FF99"/>
                </a:solidFill>
              </a:rPr>
              <a:t>приваривают ребра из уголка, таврового или швеллерного проката.</a:t>
            </a:r>
            <a:endParaRPr lang="ru-RU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III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 Трубопроводы из готовых труб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Трубопроводы, свариваемые из готовых </a:t>
            </a:r>
            <a:r>
              <a:rPr lang="ru-RU" i="1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99FF99"/>
                </a:solidFill>
              </a:rPr>
              <a:t>стандартных</a:t>
            </a:r>
            <a:r>
              <a:rPr lang="ru-RU" i="1" dirty="0" smtClean="0">
                <a:solidFill>
                  <a:srgbClr val="FFC000"/>
                </a:solidFill>
              </a:rPr>
              <a:t> труб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smtClean="0">
                <a:solidFill>
                  <a:schemeClr val="bg1"/>
                </a:solidFill>
              </a:rPr>
              <a:t>работают </a:t>
            </a:r>
            <a:r>
              <a:rPr lang="ru-RU" i="1" dirty="0">
                <a:solidFill>
                  <a:schemeClr val="bg1"/>
                </a:solidFill>
              </a:rPr>
              <a:t>обычно </a:t>
            </a:r>
            <a:r>
              <a:rPr lang="ru-RU" i="1" dirty="0">
                <a:solidFill>
                  <a:srgbClr val="FFC000"/>
                </a:solidFill>
              </a:rPr>
              <a:t>под повышенным давлением. </a:t>
            </a:r>
            <a:endParaRPr lang="ru-RU" i="1" dirty="0" smtClean="0">
              <a:solidFill>
                <a:srgbClr val="FFC000"/>
              </a:solidFill>
            </a:endParaRPr>
          </a:p>
          <a:p>
            <a:r>
              <a:rPr lang="ru-RU" i="1" dirty="0" smtClean="0">
                <a:solidFill>
                  <a:srgbClr val="FFC000"/>
                </a:solidFill>
              </a:rPr>
              <a:t>В магистральных трубопроводах </a:t>
            </a:r>
            <a:r>
              <a:rPr lang="ru-RU" i="1" dirty="0" smtClean="0">
                <a:solidFill>
                  <a:schemeClr val="bg1"/>
                </a:solidFill>
              </a:rPr>
              <a:t>давление составляет </a:t>
            </a:r>
            <a:r>
              <a:rPr lang="ru-RU" i="1" dirty="0" smtClean="0">
                <a:solidFill>
                  <a:srgbClr val="99FF99"/>
                </a:solidFill>
              </a:rPr>
              <a:t>60—70 кгс/см</a:t>
            </a:r>
            <a:r>
              <a:rPr lang="ru-RU" i="1" baseline="30000" dirty="0" smtClean="0">
                <a:solidFill>
                  <a:srgbClr val="99FF99"/>
                </a:solidFill>
              </a:rPr>
              <a:t>2</a:t>
            </a:r>
            <a:r>
              <a:rPr lang="ru-RU" i="1" dirty="0" smtClean="0">
                <a:solidFill>
                  <a:schemeClr val="bg1"/>
                </a:solidFill>
              </a:rPr>
              <a:t>. В </a:t>
            </a:r>
            <a:r>
              <a:rPr lang="ru-RU" i="1" dirty="0">
                <a:solidFill>
                  <a:schemeClr val="bg1"/>
                </a:solidFill>
              </a:rPr>
              <a:t>трубопроводах </a:t>
            </a:r>
            <a:r>
              <a:rPr lang="ru-RU" i="1" dirty="0">
                <a:solidFill>
                  <a:srgbClr val="FFC000"/>
                </a:solidFill>
              </a:rPr>
              <a:t>нефтехимических установок </a:t>
            </a:r>
            <a:r>
              <a:rPr lang="ru-RU" i="1" dirty="0">
                <a:solidFill>
                  <a:schemeClr val="bg1"/>
                </a:solidFill>
              </a:rPr>
              <a:t>рабочее давление достигает </a:t>
            </a:r>
            <a:r>
              <a:rPr lang="ru-RU" i="1" dirty="0">
                <a:solidFill>
                  <a:srgbClr val="99FF99"/>
                </a:solidFill>
              </a:rPr>
              <a:t>500—700 кгс/см</a:t>
            </a:r>
            <a:r>
              <a:rPr lang="ru-RU" i="1" baseline="30000" dirty="0">
                <a:solidFill>
                  <a:srgbClr val="99FF99"/>
                </a:solidFill>
              </a:rPr>
              <a:t>2</a:t>
            </a:r>
            <a:r>
              <a:rPr lang="ru-RU" i="1" dirty="0">
                <a:solidFill>
                  <a:srgbClr val="99FF99"/>
                </a:solidFill>
              </a:rPr>
              <a:t>. </a:t>
            </a:r>
            <a:endParaRPr lang="ru-RU" i="1" dirty="0" smtClean="0">
              <a:solidFill>
                <a:srgbClr val="99FF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429419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У таких трубопроводов  </a:t>
            </a:r>
            <a:r>
              <a:rPr lang="ru-RU" i="1" dirty="0" smtClean="0">
                <a:solidFill>
                  <a:srgbClr val="99FF99"/>
                </a:solidFill>
              </a:rPr>
              <a:t>сваривают только поперечные швы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встык</a:t>
            </a:r>
            <a:r>
              <a:rPr lang="ru-RU" i="1" dirty="0" smtClean="0">
                <a:solidFill>
                  <a:schemeClr val="bg1"/>
                </a:solidFill>
              </a:rPr>
              <a:t> с </a:t>
            </a:r>
            <a:r>
              <a:rPr lang="en-US" i="1" dirty="0" smtClean="0">
                <a:solidFill>
                  <a:srgbClr val="FFC000"/>
                </a:solidFill>
              </a:rPr>
              <a:t>V</a:t>
            </a:r>
            <a:r>
              <a:rPr lang="ru-RU" i="1" dirty="0" smtClean="0">
                <a:solidFill>
                  <a:srgbClr val="FFC000"/>
                </a:solidFill>
              </a:rPr>
              <a:t>-образной разделкой кромок.</a:t>
            </a:r>
          </a:p>
          <a:p>
            <a:endParaRPr lang="ru-RU" i="1" dirty="0">
              <a:solidFill>
                <a:srgbClr val="FFC000"/>
              </a:solidFill>
            </a:endParaRPr>
          </a:p>
          <a:p>
            <a:endParaRPr lang="ru-RU" i="1" dirty="0" smtClean="0">
              <a:solidFill>
                <a:srgbClr val="FFC000"/>
              </a:solidFill>
            </a:endParaRPr>
          </a:p>
          <a:p>
            <a:endParaRPr lang="ru-RU" i="1" dirty="0" smtClean="0">
              <a:solidFill>
                <a:srgbClr val="FFC000"/>
              </a:solidFill>
            </a:endParaRPr>
          </a:p>
          <a:p>
            <a:r>
              <a:rPr lang="ru-RU" i="1" u="sng" dirty="0" smtClean="0">
                <a:solidFill>
                  <a:schemeClr val="bg1"/>
                </a:solidFill>
              </a:rPr>
              <a:t>Когда проварка корня шва с внутренней стороны не возможна</a:t>
            </a:r>
            <a:r>
              <a:rPr lang="ru-RU" i="1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rgbClr val="FFC000"/>
                </a:solidFill>
              </a:rPr>
              <a:t>применяют подкладные кольца</a:t>
            </a:r>
            <a:r>
              <a:rPr lang="ru-RU" i="1" dirty="0" smtClean="0">
                <a:solidFill>
                  <a:schemeClr val="bg1"/>
                </a:solidFill>
              </a:rPr>
              <a:t>. Они изготовляются из стали марок </a:t>
            </a:r>
            <a:r>
              <a:rPr lang="ru-RU" i="1" dirty="0" smtClean="0">
                <a:solidFill>
                  <a:srgbClr val="99FF99"/>
                </a:solidFill>
              </a:rPr>
              <a:t>ст2</a:t>
            </a:r>
            <a:r>
              <a:rPr lang="ru-RU" i="1" dirty="0" smtClean="0">
                <a:solidFill>
                  <a:schemeClr val="bg1"/>
                </a:solidFill>
              </a:rPr>
              <a:t> или </a:t>
            </a:r>
            <a:r>
              <a:rPr lang="ru-RU" i="1" dirty="0" smtClean="0">
                <a:solidFill>
                  <a:srgbClr val="99FF99"/>
                </a:solidFill>
              </a:rPr>
              <a:t>ст3</a:t>
            </a:r>
            <a:r>
              <a:rPr lang="ru-RU" i="1" dirty="0" smtClean="0">
                <a:solidFill>
                  <a:schemeClr val="bg1"/>
                </a:solidFill>
              </a:rPr>
              <a:t>, толщиной </a:t>
            </a:r>
            <a:r>
              <a:rPr lang="ru-RU" i="1" dirty="0" smtClean="0">
                <a:solidFill>
                  <a:srgbClr val="99FF99"/>
                </a:solidFill>
              </a:rPr>
              <a:t>1,5-3мм</a:t>
            </a:r>
            <a:r>
              <a:rPr lang="ru-RU" i="1" dirty="0" smtClean="0">
                <a:solidFill>
                  <a:schemeClr val="bg1"/>
                </a:solidFill>
              </a:rPr>
              <a:t>, шириной </a:t>
            </a:r>
            <a:r>
              <a:rPr lang="ru-RU" i="1" dirty="0" smtClean="0">
                <a:solidFill>
                  <a:srgbClr val="99FF99"/>
                </a:solidFill>
              </a:rPr>
              <a:t>30-50мм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Кромки труб обрабатываются под сварку на заводе-изготовителе.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3794" name="Picture 2" descr="http://xgu.ru/w/images/6/61/Welding%28MasterExample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7150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Приварка подкладного кольца к первой </a:t>
            </a:r>
            <a:r>
              <a:rPr lang="ru-RU" sz="3200" i="1" dirty="0" smtClean="0">
                <a:solidFill>
                  <a:schemeClr val="bg1"/>
                </a:solidFill>
              </a:rPr>
              <a:t>(</a:t>
            </a:r>
            <a:r>
              <a:rPr lang="ru-RU" sz="3200" b="1" i="1" dirty="0" smtClean="0">
                <a:solidFill>
                  <a:schemeClr val="bg1"/>
                </a:solidFill>
              </a:rPr>
              <a:t>а</a:t>
            </a:r>
            <a:r>
              <a:rPr lang="ru-RU" sz="3200" i="1" dirty="0" smtClean="0">
                <a:solidFill>
                  <a:schemeClr val="bg1"/>
                </a:solidFill>
              </a:rPr>
              <a:t>)</a:t>
            </a:r>
            <a:r>
              <a:rPr lang="ru-RU" sz="3200" dirty="0" smtClean="0">
                <a:solidFill>
                  <a:schemeClr val="bg1"/>
                </a:solidFill>
              </a:rPr>
              <a:t> и второй </a:t>
            </a:r>
            <a:r>
              <a:rPr lang="ru-RU" sz="3200" i="1" dirty="0" smtClean="0">
                <a:solidFill>
                  <a:schemeClr val="bg1"/>
                </a:solidFill>
              </a:rPr>
              <a:t>(</a:t>
            </a:r>
            <a:r>
              <a:rPr lang="ru-RU" sz="3200" b="1" i="1" dirty="0" smtClean="0">
                <a:solidFill>
                  <a:schemeClr val="bg1"/>
                </a:solidFill>
              </a:rPr>
              <a:t>б</a:t>
            </a:r>
            <a:r>
              <a:rPr lang="ru-RU" sz="3200" i="1" dirty="0" smtClean="0">
                <a:solidFill>
                  <a:schemeClr val="bg1"/>
                </a:solidFill>
              </a:rPr>
              <a:t>)</a:t>
            </a:r>
            <a:r>
              <a:rPr lang="ru-RU" sz="3200" dirty="0" smtClean="0">
                <a:solidFill>
                  <a:schemeClr val="bg1"/>
                </a:solidFill>
              </a:rPr>
              <a:t> трубам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/>
        </p:nvGraphicFramePr>
        <p:xfrm>
          <a:off x="785785" y="1785926"/>
          <a:ext cx="7605741" cy="318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r:id="rId3" imgW="10031225" imgH="4191585" progId="">
                  <p:embed/>
                </p:oleObj>
              </mc:Choice>
              <mc:Fallback>
                <p:oleObj r:id="rId3" imgW="10031225" imgH="419158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5" y="1785926"/>
                        <a:ext cx="7605741" cy="318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2587</Words>
  <Application>Microsoft Office PowerPoint</Application>
  <PresentationFormat>Экран (4:3)</PresentationFormat>
  <Paragraphs>265</Paragraphs>
  <Slides>53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Тема Office</vt:lpstr>
      <vt:lpstr>Технология сварки трубопроводов</vt:lpstr>
      <vt:lpstr>(I) Определение и классификация</vt:lpstr>
      <vt:lpstr>Презентация PowerPoint</vt:lpstr>
      <vt:lpstr>Презентация PowerPoint</vt:lpstr>
      <vt:lpstr>(II)Трубопроводы больших диаметров</vt:lpstr>
      <vt:lpstr>Презентация PowerPoint</vt:lpstr>
      <vt:lpstr>(III) Трубопроводы из готовых труб</vt:lpstr>
      <vt:lpstr>Презентация PowerPoint</vt:lpstr>
      <vt:lpstr>Приварка подкладного кольца к первой (а) и второй (б) трубам</vt:lpstr>
      <vt:lpstr>Презентация PowerPoint</vt:lpstr>
      <vt:lpstr>Презентация PowerPoint</vt:lpstr>
      <vt:lpstr> Допускаемое смещение концов труб при сборке под сварку</vt:lpstr>
      <vt:lpstr>Виды подготовки кромок для труб в зависимости от толщины металла и вида сварки  (ГОСТ 16037-80 ) </vt:lpstr>
      <vt:lpstr> Схема проверки перпендикулярности торцов труб</vt:lpstr>
      <vt:lpstr>Презентация PowerPoint</vt:lpstr>
      <vt:lpstr>Способы обработки концов труб при стыковке элементов,  имеющих разные внутренние диаметры </vt:lpstr>
      <vt:lpstr>Презентация PowerPoint</vt:lpstr>
      <vt:lpstr>Презентация PowerPoint</vt:lpstr>
      <vt:lpstr>Презентация PowerPoint</vt:lpstr>
      <vt:lpstr>Презентация PowerPoint</vt:lpstr>
      <vt:lpstr>(IV) Сварка поворотных стыков труб</vt:lpstr>
      <vt:lpstr>Презентация PowerPoint</vt:lpstr>
      <vt:lpstr>Презентация PowerPoint</vt:lpstr>
      <vt:lpstr>Порядок сварки стыков труб с поворотом</vt:lpstr>
      <vt:lpstr>Презентация PowerPoint</vt:lpstr>
      <vt:lpstr>Презентация PowerPoint</vt:lpstr>
      <vt:lpstr>Презентация PowerPoint</vt:lpstr>
      <vt:lpstr>Схема наложения «замков» швов</vt:lpstr>
      <vt:lpstr>Сборка и сварка поворотного стыка </vt:lpstr>
      <vt:lpstr>(V) Сварка не поворотных стыков  труб </vt:lpstr>
      <vt:lpstr>Порядок сварки стыков неповоротных труб</vt:lpstr>
      <vt:lpstr>Презентация PowerPoint</vt:lpstr>
      <vt:lpstr>Презентация PowerPoint</vt:lpstr>
      <vt:lpstr>Презентация PowerPoint</vt:lpstr>
      <vt:lpstr>Презентация PowerPoint</vt:lpstr>
      <vt:lpstr>Сварка нижней части неповоротного стыка </vt:lpstr>
      <vt:lpstr>(VI) Технологический стык (операционный)</vt:lpstr>
      <vt:lpstr>Порядок сварки стыков труб с козырьком</vt:lpstr>
      <vt:lpstr>Презентация PowerPoint</vt:lpstr>
      <vt:lpstr>Презентация PowerPoint</vt:lpstr>
      <vt:lpstr>Презентация PowerPoint</vt:lpstr>
      <vt:lpstr>Осмотр трубы изнутри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Приспособления для защитых от осадков</vt:lpstr>
      <vt:lpstr>Домашнее задание: </vt:lpstr>
    </vt:vector>
  </TitlesOfParts>
  <Company>Патриот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Тигр</dc:creator>
  <cp:lastModifiedBy>User</cp:lastModifiedBy>
  <cp:revision>90</cp:revision>
  <dcterms:created xsi:type="dcterms:W3CDTF">2009-04-16T15:22:21Z</dcterms:created>
  <dcterms:modified xsi:type="dcterms:W3CDTF">2020-04-13T14:56:04Z</dcterms:modified>
</cp:coreProperties>
</file>