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ink/ink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ink/ink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ink/ink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ink/ink10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ink/ink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ink/ink1.xml" ContentType="application/inkml+xml"/>
  <Override PartName="/ppt/ink/ink13.xml" ContentType="application/inkml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ink/ink1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3" r:id="rId2"/>
  </p:sldMasterIdLst>
  <p:notesMasterIdLst>
    <p:notesMasterId r:id="rId34"/>
  </p:notesMasterIdLst>
  <p:sldIdLst>
    <p:sldId id="256" r:id="rId3"/>
    <p:sldId id="339" r:id="rId4"/>
    <p:sldId id="464" r:id="rId5"/>
    <p:sldId id="467" r:id="rId6"/>
    <p:sldId id="471" r:id="rId7"/>
    <p:sldId id="473" r:id="rId8"/>
    <p:sldId id="472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57" r:id="rId22"/>
    <p:sldId id="458" r:id="rId23"/>
    <p:sldId id="460" r:id="rId24"/>
    <p:sldId id="461" r:id="rId25"/>
    <p:sldId id="456" r:id="rId26"/>
    <p:sldId id="462" r:id="rId27"/>
    <p:sldId id="493" r:id="rId28"/>
    <p:sldId id="494" r:id="rId29"/>
    <p:sldId id="478" r:id="rId30"/>
    <p:sldId id="479" r:id="rId31"/>
    <p:sldId id="475" r:id="rId32"/>
    <p:sldId id="444" r:id="rId33"/>
  </p:sldIdLst>
  <p:sldSz cx="9144000" cy="6858000" type="screen4x3"/>
  <p:notesSz cx="6858000" cy="9144000"/>
  <p:custShowLst>
    <p:custShow name="Произвольный показ 1" id="0">
      <p:sldLst/>
    </p:custShow>
    <p:custShow name="Произвольный показ 2" id="1">
      <p:sldLst/>
    </p:custShow>
    <p:custShow name="Произвольный показ 3" id="2">
      <p:sldLst/>
    </p:custShow>
    <p:custShow name="Произвольный показ 4" id="3">
      <p:sldLst/>
    </p:custShow>
    <p:custShow name="Произвольный показ 5" id="4">
      <p:sldLst/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FCC"/>
    <a:srgbClr val="CC3300"/>
    <a:srgbClr val="3333CC"/>
    <a:srgbClr val="66FF66"/>
    <a:srgbClr val="F3FDFF"/>
    <a:srgbClr val="D3F0FD"/>
    <a:srgbClr val="FFFF00"/>
    <a:srgbClr val="D1F7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39" autoAdjust="0"/>
  </p:normalViewPr>
  <p:slideViewPr>
    <p:cSldViewPr>
      <p:cViewPr>
        <p:scale>
          <a:sx n="60" d="100"/>
          <a:sy n="60" d="100"/>
        </p:scale>
        <p:origin x="-163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75.jpeg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image" Target="../media/image116.wmf"/><Relationship Id="rId3" Type="http://schemas.openxmlformats.org/officeDocument/2006/relationships/image" Target="../media/image82.wmf"/><Relationship Id="rId7" Type="http://schemas.openxmlformats.org/officeDocument/2006/relationships/image" Target="../media/image110.wmf"/><Relationship Id="rId12" Type="http://schemas.openxmlformats.org/officeDocument/2006/relationships/image" Target="../media/image115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09.wmf"/><Relationship Id="rId11" Type="http://schemas.openxmlformats.org/officeDocument/2006/relationships/image" Target="../media/image114.wmf"/><Relationship Id="rId5" Type="http://schemas.openxmlformats.org/officeDocument/2006/relationships/image" Target="../media/image108.wmf"/><Relationship Id="rId10" Type="http://schemas.openxmlformats.org/officeDocument/2006/relationships/image" Target="../media/image113.wmf"/><Relationship Id="rId4" Type="http://schemas.openxmlformats.org/officeDocument/2006/relationships/image" Target="../media/image107.wmf"/><Relationship Id="rId9" Type="http://schemas.openxmlformats.org/officeDocument/2006/relationships/image" Target="../media/image11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jpe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2-04T16:53:08.2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2-04T16:53:40.7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2-04T16:53:42.7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2-04T16:53:43.6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2-04T16:53:44.9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2-04T16:53:11.1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53 0,'25'0'234,"1"0"-218,-1 0 187,0 0-172,1 0-15,-1 0 93,-25-26 110,26 26-172,-1 0 125,0 0-157,1 0 79,-1 0-47,-25-25 47,26 25-32,-1 0 32,0 0 94,1 0-142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2-04T16:53:14.2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2-04T16:53:29.6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2-04T16:53:30.9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2-04T16:53:35.4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2-04T16:53:35.9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2-04T16:53:37.5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2-04T16:53:39.4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C07B6-5A6D-4FEE-858C-873C009D538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C56A4-C554-4C93-B009-F12BDFD25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57451-5CFA-4978-88F1-66316976E331}" type="slidenum">
              <a:rPr lang="ru-RU"/>
              <a:pPr/>
              <a:t>2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9"/>
          <p:cNvSpPr txBox="1">
            <a:spLocks noChangeArrowheads="1"/>
          </p:cNvSpPr>
          <p:nvPr/>
        </p:nvSpPr>
        <p:spPr bwMode="gray">
          <a:xfrm>
            <a:off x="5257800" y="59737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0" y="2971800"/>
            <a:ext cx="7010400" cy="76200"/>
            <a:chOff x="0" y="528"/>
            <a:chExt cx="5232" cy="48"/>
          </a:xfrm>
        </p:grpSpPr>
        <p:sp>
          <p:nvSpPr>
            <p:cNvPr id="6" name="Line 51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Line 52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7200" y="2057400"/>
            <a:ext cx="75438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3048000"/>
            <a:ext cx="5562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D22DBFE-B48E-4801-9883-A83FE269E015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0BEB128D-D5CE-4862-B7D9-A1736F8BE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C948-1CDB-4B05-BF5E-1276228C7760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F8EB6-23FE-4377-8094-1C13C5056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ADDAB-1FC8-4556-9132-9E454C304FAA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5516-5E37-43B9-8495-084A642C6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1720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84C38-3C73-4750-A378-0228E21C81DC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9EE92-6B79-4326-89B5-6F2C6E20E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04D237-4D0F-4359-A3A8-A55D895E741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B1CDE98-C69F-4B53-A4DD-BED1C12399B9}" type="datetimeFigureOut">
              <a:rPr lang="ru-RU" sz="1200" kern="1200">
                <a:latin typeface="Calibri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 sz="1200" kern="1200">
              <a:latin typeface="Calibri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kern="1200"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13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A96F517-4585-41EA-AAC9-ECC8540BB180}" type="slidenum">
              <a:rPr lang="ru-RU" sz="1200" kern="1200"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00" kern="120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E325AD6-6314-4CD8-B5A0-45C29478AC8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90F00C1-D1C0-4D81-99FC-7FB35CF42777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AC01109-ABFB-4FC8-BBFA-45DF72058E91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5C9DFCB-AF5F-4FA9-B85C-A8D9B13E9446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567E4E5-97B3-4979-A5E3-2B62454F00EA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839ADE1-95C7-4E08-BA66-7AABAB9BE6AC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323BFE3-2A27-4818-8D1E-C40C5EC6246B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6AB86EA-E73E-4305-85FE-349580524234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9CA471F-94DA-4E34-B5A0-1BD1B977970C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1D1AE49-32A4-4505-8032-7761A9789668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6FFD-23ED-495B-B370-31FEB0E09C20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31FE-9253-43FC-84AB-FE8B45B79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9240DB0-403C-4539-B784-7523AB08994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C5F435F-EF2D-4FD9-8927-E7B86408B721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C325356-C109-4987-B999-B76A9724D78E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667B1-D7C8-43D3-8F0E-72CBC088A920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DC34C17-BBBF-49A7-BCB7-4430D4F4AFFA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F8EDA67-9E09-4098-82D7-17D1B0F7E33D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FEA5853-2658-4D96-9E63-AB7FD864D700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1B4E9A1-7C16-4069-BB9E-71F16464E2D0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1B0435D-F92C-42F0-9BE8-4E236AD50168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6889AC1-067B-4605-9EE8-5185F0372CF8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7AB0-001A-4997-9493-D1C7F9A3F4AB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7ED9-22E3-4976-B2FC-98F7E9B31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566DB-99BB-44B1-83EB-7FAE1DD644C4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DB028-7442-47A9-9AAD-018A51255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A96A1-397F-4ECC-AD6C-DD0384D9737D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EE18-7DA2-4AFD-98D6-CC6072211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54631-F581-4311-A553-3BA431758004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B742E-8220-4178-BC5A-6CB40C285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961B5-F490-401B-83E2-5D869FD960A1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0F8B-7CC4-4740-B96F-05CDEC4CB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C5E1-5C71-416D-9E1B-F3F3A62FB973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FE7B0-7926-48D8-ACC6-722FBA5F4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567E7-DAA8-4472-BA02-A964ED4C02B2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4657-896B-4C71-8151-021F50A4E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850" y="64341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BDC5660-B3EA-4D39-877E-E1912E20A943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81000"/>
            <a:ext cx="7696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850" y="6434138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F2BEE0D-DF7D-41E5-BE53-998D68A56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4" name="Group 54"/>
          <p:cNvGrpSpPr>
            <a:grpSpLocks/>
          </p:cNvGrpSpPr>
          <p:nvPr/>
        </p:nvGrpSpPr>
        <p:grpSpPr bwMode="auto">
          <a:xfrm>
            <a:off x="152400" y="838200"/>
            <a:ext cx="8153400" cy="76200"/>
            <a:chOff x="0" y="528"/>
            <a:chExt cx="5232" cy="48"/>
          </a:xfrm>
        </p:grpSpPr>
        <p:sp>
          <p:nvSpPr>
            <p:cNvPr id="1079" name="Line 55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081" name="Rectangle 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64200" y="6430963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26" r:id="rId13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5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55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0331383-36B9-4028-B7E5-14CF74316DEA}" type="datetimeFigureOut">
              <a:rPr lang="ru-RU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 kern="1200"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6165352-7584-4838-ADE1-D4254688A5A8}" type="slidenum">
              <a:rPr lang="ru-RU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6.emf"/><Relationship Id="rId18" Type="http://schemas.openxmlformats.org/officeDocument/2006/relationships/image" Target="../media/image38.emf"/><Relationship Id="rId26" Type="http://schemas.openxmlformats.org/officeDocument/2006/relationships/image" Target="../media/image41.emf"/><Relationship Id="rId3" Type="http://schemas.openxmlformats.org/officeDocument/2006/relationships/image" Target="../media/image32.png"/><Relationship Id="rId21" Type="http://schemas.openxmlformats.org/officeDocument/2006/relationships/customXml" Target="../ink/ink9.xml"/><Relationship Id="rId7" Type="http://schemas.openxmlformats.org/officeDocument/2006/relationships/image" Target="../media/image33.emf"/><Relationship Id="rId12" Type="http://schemas.openxmlformats.org/officeDocument/2006/relationships/customXml" Target="../ink/ink4.xml"/><Relationship Id="rId17" Type="http://schemas.openxmlformats.org/officeDocument/2006/relationships/customXml" Target="../ink/ink7.xml"/><Relationship Id="rId25" Type="http://schemas.openxmlformats.org/officeDocument/2006/relationships/customXml" Target="../ink/ink12.xml"/><Relationship Id="rId2" Type="http://schemas.openxmlformats.org/officeDocument/2006/relationships/image" Target="../media/image31.png"/><Relationship Id="rId16" Type="http://schemas.openxmlformats.org/officeDocument/2006/relationships/customXml" Target="../ink/ink6.xml"/><Relationship Id="rId20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35.emf"/><Relationship Id="rId24" Type="http://schemas.openxmlformats.org/officeDocument/2006/relationships/customXml" Target="../ink/ink11.xml"/><Relationship Id="rId15" Type="http://schemas.openxmlformats.org/officeDocument/2006/relationships/image" Target="../media/image37.emf"/><Relationship Id="rId23" Type="http://schemas.openxmlformats.org/officeDocument/2006/relationships/customXml" Target="../ink/ink10.xml"/><Relationship Id="rId28" Type="http://schemas.openxmlformats.org/officeDocument/2006/relationships/image" Target="../media/image42.emf"/><Relationship Id="rId10" Type="http://schemas.openxmlformats.org/officeDocument/2006/relationships/customXml" Target="../ink/ink3.xml"/><Relationship Id="rId19" Type="http://schemas.openxmlformats.org/officeDocument/2006/relationships/customXml" Target="../ink/ink8.xml"/><Relationship Id="rId9" Type="http://schemas.openxmlformats.org/officeDocument/2006/relationships/image" Target="../media/image34.emf"/><Relationship Id="rId14" Type="http://schemas.openxmlformats.org/officeDocument/2006/relationships/customXml" Target="../ink/ink5.xml"/><Relationship Id="rId22" Type="http://schemas.openxmlformats.org/officeDocument/2006/relationships/image" Target="../media/image40.emf"/><Relationship Id="rId27" Type="http://schemas.openxmlformats.org/officeDocument/2006/relationships/customXml" Target="../ink/ink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4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2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420888"/>
            <a:ext cx="8786842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Объем пирамиды.</a:t>
            </a:r>
            <a:endParaRPr lang="ru-RU" sz="9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Тема урока:</a:t>
            </a:r>
            <a:endParaRPr lang="ru-RU" sz="4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971676" y="2352677"/>
            <a:ext cx="5832475" cy="4133849"/>
            <a:chOff x="1111" y="1642"/>
            <a:chExt cx="3674" cy="2604"/>
          </a:xfrm>
          <a:solidFill>
            <a:schemeClr val="accent3"/>
          </a:solidFill>
        </p:grpSpPr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1111" y="2750"/>
              <a:ext cx="3674" cy="1406"/>
              <a:chOff x="1383" y="2795"/>
              <a:chExt cx="3402" cy="1134"/>
            </a:xfrm>
            <a:grpFill/>
          </p:grpSpPr>
          <p:sp>
            <p:nvSpPr>
              <p:cNvPr id="3" name="AutoShape 15"/>
              <p:cNvSpPr>
                <a:spLocks noChangeArrowheads="1"/>
              </p:cNvSpPr>
              <p:nvPr/>
            </p:nvSpPr>
            <p:spPr bwMode="auto">
              <a:xfrm>
                <a:off x="1383" y="2795"/>
                <a:ext cx="3402" cy="1134"/>
              </a:xfrm>
              <a:prstGeom prst="parallelogram">
                <a:avLst>
                  <a:gd name="adj" fmla="val 84653"/>
                </a:avLst>
              </a:prstGeom>
              <a:solidFill>
                <a:schemeClr val="bg1"/>
              </a:solidFill>
              <a:ln w="9525">
                <a:solidFill>
                  <a:schemeClr val="accent1">
                    <a:lumMod val="9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60" name="Text Box 16"/>
              <p:cNvSpPr txBox="1">
                <a:spLocks noChangeArrowheads="1"/>
              </p:cNvSpPr>
              <p:nvPr/>
            </p:nvSpPr>
            <p:spPr bwMode="auto">
              <a:xfrm>
                <a:off x="1561" y="3686"/>
                <a:ext cx="207" cy="2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ru-RU" sz="2400" b="1" i="1">
                    <a:solidFill>
                      <a:schemeClr val="accent2"/>
                    </a:solidFill>
                    <a:latin typeface="AnnaC" pitchFamily="82" charset="0"/>
                  </a:rPr>
                  <a:t>α</a:t>
                </a:r>
                <a:endParaRPr lang="ru-RU" altLang="ru-RU" sz="2400" b="1" i="1">
                  <a:solidFill>
                    <a:schemeClr val="accent2"/>
                  </a:solidFill>
                  <a:latin typeface="AnnaC" pitchFamily="82" charset="0"/>
                </a:endParaRPr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1723" y="1642"/>
              <a:ext cx="2336" cy="2604"/>
              <a:chOff x="1723" y="1642"/>
              <a:chExt cx="2336" cy="2604"/>
            </a:xfrm>
            <a:grpFill/>
          </p:grpSpPr>
          <p:grpSp>
            <p:nvGrpSpPr>
              <p:cNvPr id="10" name="Group 22"/>
              <p:cNvGrpSpPr>
                <a:grpSpLocks/>
              </p:cNvGrpSpPr>
              <p:nvPr/>
            </p:nvGrpSpPr>
            <p:grpSpPr bwMode="auto">
              <a:xfrm>
                <a:off x="2064" y="2024"/>
                <a:ext cx="1995" cy="1860"/>
                <a:chOff x="2064" y="2387"/>
                <a:chExt cx="1995" cy="1361"/>
              </a:xfrm>
              <a:grpFill/>
            </p:grpSpPr>
            <p:sp>
              <p:nvSpPr>
                <p:cNvPr id="5156" name="Freeform 19"/>
                <p:cNvSpPr>
                  <a:spLocks/>
                </p:cNvSpPr>
                <p:nvPr/>
              </p:nvSpPr>
              <p:spPr bwMode="auto">
                <a:xfrm>
                  <a:off x="2426" y="2387"/>
                  <a:ext cx="1225" cy="1361"/>
                </a:xfrm>
                <a:custGeom>
                  <a:avLst/>
                  <a:gdLst>
                    <a:gd name="T0" fmla="*/ 0 w 1225"/>
                    <a:gd name="T1" fmla="*/ 1361 h 1361"/>
                    <a:gd name="T2" fmla="*/ 817 w 1225"/>
                    <a:gd name="T3" fmla="*/ 0 h 1361"/>
                    <a:gd name="T4" fmla="*/ 1225 w 1225"/>
                    <a:gd name="T5" fmla="*/ 1179 h 1361"/>
                    <a:gd name="T6" fmla="*/ 0 w 1225"/>
                    <a:gd name="T7" fmla="*/ 1361 h 13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25"/>
                    <a:gd name="T13" fmla="*/ 0 h 1361"/>
                    <a:gd name="T14" fmla="*/ 1225 w 1225"/>
                    <a:gd name="T15" fmla="*/ 1361 h 13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25" h="1361">
                      <a:moveTo>
                        <a:pt x="0" y="1361"/>
                      </a:moveTo>
                      <a:lnTo>
                        <a:pt x="817" y="0"/>
                      </a:lnTo>
                      <a:lnTo>
                        <a:pt x="1225" y="1179"/>
                      </a:lnTo>
                      <a:lnTo>
                        <a:pt x="0" y="136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7" name="Freeform 20"/>
                <p:cNvSpPr>
                  <a:spLocks/>
                </p:cNvSpPr>
                <p:nvPr/>
              </p:nvSpPr>
              <p:spPr bwMode="auto">
                <a:xfrm>
                  <a:off x="2064" y="2387"/>
                  <a:ext cx="1179" cy="1361"/>
                </a:xfrm>
                <a:custGeom>
                  <a:avLst/>
                  <a:gdLst>
                    <a:gd name="T0" fmla="*/ 362 w 1179"/>
                    <a:gd name="T1" fmla="*/ 1361 h 1361"/>
                    <a:gd name="T2" fmla="*/ 1179 w 1179"/>
                    <a:gd name="T3" fmla="*/ 0 h 1361"/>
                    <a:gd name="T4" fmla="*/ 0 w 1179"/>
                    <a:gd name="T5" fmla="*/ 1179 h 1361"/>
                    <a:gd name="T6" fmla="*/ 362 w 1179"/>
                    <a:gd name="T7" fmla="*/ 1361 h 13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9"/>
                    <a:gd name="T13" fmla="*/ 0 h 1361"/>
                    <a:gd name="T14" fmla="*/ 1179 w 1179"/>
                    <a:gd name="T15" fmla="*/ 1361 h 13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9" h="1361">
                      <a:moveTo>
                        <a:pt x="362" y="1361"/>
                      </a:moveTo>
                      <a:lnTo>
                        <a:pt x="1179" y="0"/>
                      </a:lnTo>
                      <a:lnTo>
                        <a:pt x="0" y="1179"/>
                      </a:lnTo>
                      <a:lnTo>
                        <a:pt x="362" y="136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8" name="Freeform 21"/>
                <p:cNvSpPr>
                  <a:spLocks/>
                </p:cNvSpPr>
                <p:nvPr/>
              </p:nvSpPr>
              <p:spPr bwMode="auto">
                <a:xfrm>
                  <a:off x="3243" y="2387"/>
                  <a:ext cx="816" cy="1179"/>
                </a:xfrm>
                <a:custGeom>
                  <a:avLst/>
                  <a:gdLst>
                    <a:gd name="T0" fmla="*/ 408 w 816"/>
                    <a:gd name="T1" fmla="*/ 1179 h 1179"/>
                    <a:gd name="T2" fmla="*/ 0 w 816"/>
                    <a:gd name="T3" fmla="*/ 0 h 1179"/>
                    <a:gd name="T4" fmla="*/ 816 w 816"/>
                    <a:gd name="T5" fmla="*/ 635 h 1179"/>
                    <a:gd name="T6" fmla="*/ 408 w 816"/>
                    <a:gd name="T7" fmla="*/ 1179 h 117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6"/>
                    <a:gd name="T13" fmla="*/ 0 h 1179"/>
                    <a:gd name="T14" fmla="*/ 816 w 816"/>
                    <a:gd name="T15" fmla="*/ 1179 h 11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6" h="1179">
                      <a:moveTo>
                        <a:pt x="408" y="1179"/>
                      </a:moveTo>
                      <a:lnTo>
                        <a:pt x="0" y="0"/>
                      </a:lnTo>
                      <a:lnTo>
                        <a:pt x="816" y="635"/>
                      </a:lnTo>
                      <a:lnTo>
                        <a:pt x="408" y="1179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48" name="Freeform 18"/>
              <p:cNvSpPr>
                <a:spLocks/>
              </p:cNvSpPr>
              <p:nvPr/>
            </p:nvSpPr>
            <p:spPr bwMode="auto">
              <a:xfrm>
                <a:off x="2064" y="2829"/>
                <a:ext cx="1995" cy="1055"/>
              </a:xfrm>
              <a:custGeom>
                <a:avLst/>
                <a:gdLst>
                  <a:gd name="T0" fmla="*/ 0 w 1995"/>
                  <a:gd name="T1" fmla="*/ 5249 h 772"/>
                  <a:gd name="T2" fmla="*/ 362 w 1995"/>
                  <a:gd name="T3" fmla="*/ 6877 h 772"/>
                  <a:gd name="T4" fmla="*/ 1587 w 1995"/>
                  <a:gd name="T5" fmla="*/ 5249 h 772"/>
                  <a:gd name="T6" fmla="*/ 1995 w 1995"/>
                  <a:gd name="T7" fmla="*/ 411 h 772"/>
                  <a:gd name="T8" fmla="*/ 816 w 1995"/>
                  <a:gd name="T9" fmla="*/ 0 h 772"/>
                  <a:gd name="T10" fmla="*/ 0 w 1995"/>
                  <a:gd name="T11" fmla="*/ 5249 h 7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5"/>
                  <a:gd name="T19" fmla="*/ 0 h 772"/>
                  <a:gd name="T20" fmla="*/ 1995 w 1995"/>
                  <a:gd name="T21" fmla="*/ 772 h 7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5" h="772">
                    <a:moveTo>
                      <a:pt x="0" y="590"/>
                    </a:moveTo>
                    <a:lnTo>
                      <a:pt x="362" y="772"/>
                    </a:lnTo>
                    <a:lnTo>
                      <a:pt x="1587" y="590"/>
                    </a:lnTo>
                    <a:lnTo>
                      <a:pt x="1995" y="46"/>
                    </a:lnTo>
                    <a:lnTo>
                      <a:pt x="816" y="0"/>
                    </a:lnTo>
                    <a:lnTo>
                      <a:pt x="0" y="590"/>
                    </a:lnTo>
                    <a:close/>
                  </a:path>
                </a:pathLst>
              </a:custGeom>
              <a:solidFill>
                <a:srgbClr val="FFFFCC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9" name="Text Box 24"/>
              <p:cNvSpPr txBox="1">
                <a:spLocks noChangeArrowheads="1"/>
              </p:cNvSpPr>
              <p:nvPr/>
            </p:nvSpPr>
            <p:spPr bwMode="auto">
              <a:xfrm>
                <a:off x="2219" y="3916"/>
                <a:ext cx="32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800" b="1" dirty="0">
                    <a:solidFill>
                      <a:schemeClr val="accent2"/>
                    </a:solidFill>
                    <a:latin typeface="Monotype Corsiva" panose="03010101010201010101" pitchFamily="66" charset="0"/>
                  </a:rPr>
                  <a:t>А</a:t>
                </a:r>
                <a:r>
                  <a:rPr lang="ru-RU" altLang="ru-RU" sz="2800" b="1" baseline="-25000" dirty="0">
                    <a:solidFill>
                      <a:schemeClr val="accent2"/>
                    </a:solidFill>
                    <a:latin typeface="Monotype Corsiva" panose="03010101010201010101" pitchFamily="66" charset="0"/>
                  </a:rPr>
                  <a:t>1</a:t>
                </a:r>
              </a:p>
            </p:txBody>
          </p:sp>
          <p:sp>
            <p:nvSpPr>
              <p:cNvPr id="5150" name="Text Box 25"/>
              <p:cNvSpPr txBox="1">
                <a:spLocks noChangeArrowheads="1"/>
              </p:cNvSpPr>
              <p:nvPr/>
            </p:nvSpPr>
            <p:spPr bwMode="auto">
              <a:xfrm>
                <a:off x="3679" y="3645"/>
                <a:ext cx="32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800" b="1" dirty="0">
                    <a:solidFill>
                      <a:schemeClr val="accent2"/>
                    </a:solidFill>
                    <a:latin typeface="Monotype Corsiva" panose="03010101010201010101" pitchFamily="66" charset="0"/>
                  </a:rPr>
                  <a:t>А</a:t>
                </a:r>
                <a:r>
                  <a:rPr lang="ru-RU" altLang="ru-RU" sz="2800" b="1" baseline="-25000" dirty="0">
                    <a:solidFill>
                      <a:schemeClr val="accent2"/>
                    </a:solidFill>
                    <a:latin typeface="Monotype Corsiva" panose="03010101010201010101" pitchFamily="66" charset="0"/>
                  </a:rPr>
                  <a:t>2</a:t>
                </a:r>
              </a:p>
            </p:txBody>
          </p:sp>
          <p:sp>
            <p:nvSpPr>
              <p:cNvPr id="5151" name="Text Box 26"/>
              <p:cNvSpPr txBox="1">
                <a:spLocks noChangeArrowheads="1"/>
              </p:cNvSpPr>
              <p:nvPr/>
            </p:nvSpPr>
            <p:spPr bwMode="auto">
              <a:xfrm>
                <a:off x="1723" y="3532"/>
                <a:ext cx="3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800" b="1" dirty="0">
                    <a:solidFill>
                      <a:schemeClr val="accent2"/>
                    </a:solidFill>
                    <a:latin typeface="Monotype Corsiva" panose="03010101010201010101" pitchFamily="66" charset="0"/>
                  </a:rPr>
                  <a:t>А</a:t>
                </a:r>
                <a:r>
                  <a:rPr lang="en-US" altLang="ru-RU" sz="2800" b="1" baseline="-25000" dirty="0">
                    <a:solidFill>
                      <a:schemeClr val="accent2"/>
                    </a:solidFill>
                    <a:latin typeface="Monotype Corsiva" panose="03010101010201010101" pitchFamily="66" charset="0"/>
                  </a:rPr>
                  <a:t>n</a:t>
                </a:r>
                <a:endParaRPr lang="ru-RU" altLang="ru-RU" sz="2800" b="1" baseline="-25000" dirty="0">
                  <a:solidFill>
                    <a:schemeClr val="accent2"/>
                  </a:solidFill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5152" name="Text Box 27"/>
              <p:cNvSpPr txBox="1">
                <a:spLocks noChangeArrowheads="1"/>
              </p:cNvSpPr>
              <p:nvPr/>
            </p:nvSpPr>
            <p:spPr bwMode="auto">
              <a:xfrm>
                <a:off x="3102" y="1642"/>
                <a:ext cx="23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800" b="1" dirty="0">
                    <a:solidFill>
                      <a:schemeClr val="accent2"/>
                    </a:solidFill>
                    <a:latin typeface="Monotype Corsiva" panose="03010101010201010101" pitchFamily="66" charset="0"/>
                  </a:rPr>
                  <a:t>P</a:t>
                </a:r>
                <a:endParaRPr lang="ru-RU" altLang="ru-RU" sz="2800" b="1" dirty="0">
                  <a:solidFill>
                    <a:schemeClr val="accent2"/>
                  </a:solidFill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5153" name="Line 29"/>
              <p:cNvSpPr>
                <a:spLocks noChangeShapeType="1"/>
              </p:cNvSpPr>
              <p:nvPr/>
            </p:nvSpPr>
            <p:spPr bwMode="auto">
              <a:xfrm>
                <a:off x="3243" y="2024"/>
                <a:ext cx="0" cy="1179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4" name="Oval 30"/>
              <p:cNvSpPr>
                <a:spLocks noChangeArrowheads="1"/>
              </p:cNvSpPr>
              <p:nvPr/>
            </p:nvSpPr>
            <p:spPr bwMode="auto">
              <a:xfrm>
                <a:off x="3222" y="3194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5155" name="Text Box 31"/>
              <p:cNvSpPr txBox="1">
                <a:spLocks noChangeArrowheads="1"/>
              </p:cNvSpPr>
              <p:nvPr/>
            </p:nvSpPr>
            <p:spPr bwMode="auto">
              <a:xfrm>
                <a:off x="2976" y="3090"/>
                <a:ext cx="270" cy="33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800" b="1">
                    <a:solidFill>
                      <a:schemeClr val="accent2"/>
                    </a:solidFill>
                    <a:latin typeface="Monotype Corsiva" panose="03010101010201010101" pitchFamily="66" charset="0"/>
                  </a:rPr>
                  <a:t>H</a:t>
                </a:r>
                <a:endParaRPr lang="ru-RU" altLang="ru-RU" sz="2800" b="1">
                  <a:solidFill>
                    <a:schemeClr val="accent2"/>
                  </a:solidFill>
                  <a:latin typeface="Monotype Corsiva" panose="03010101010201010101" pitchFamily="66" charset="0"/>
                </a:endParaRPr>
              </a:p>
            </p:txBody>
          </p:sp>
        </p:grp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8280400" y="5921375"/>
            <a:ext cx="863600" cy="936625"/>
            <a:chOff x="5216" y="3730"/>
            <a:chExt cx="544" cy="590"/>
          </a:xfrm>
        </p:grpSpPr>
        <p:sp>
          <p:nvSpPr>
            <p:cNvPr id="5143" name="AutoShape 9" descr="Точечная сетка"/>
            <p:cNvSpPr>
              <a:spLocks noChangeArrowheads="1"/>
            </p:cNvSpPr>
            <p:nvPr/>
          </p:nvSpPr>
          <p:spPr bwMode="auto">
            <a:xfrm rot="5400000">
              <a:off x="5193" y="3753"/>
              <a:ext cx="590" cy="544"/>
            </a:xfrm>
            <a:prstGeom prst="rtTriangl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5144" name="AutoShape 11"/>
            <p:cNvSpPr>
              <a:spLocks noChangeArrowheads="1"/>
            </p:cNvSpPr>
            <p:nvPr/>
          </p:nvSpPr>
          <p:spPr bwMode="auto">
            <a:xfrm rot="-5400000">
              <a:off x="5193" y="3753"/>
              <a:ext cx="590" cy="544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723900" y="4113214"/>
            <a:ext cx="4200524" cy="1260476"/>
            <a:chOff x="869" y="2591"/>
            <a:chExt cx="2646" cy="794"/>
          </a:xfrm>
        </p:grpSpPr>
        <p:sp>
          <p:nvSpPr>
            <p:cNvPr id="5141" name="Text Box 34"/>
            <p:cNvSpPr txBox="1">
              <a:spLocks noChangeArrowheads="1"/>
            </p:cNvSpPr>
            <p:nvPr/>
          </p:nvSpPr>
          <p:spPr bwMode="auto">
            <a:xfrm>
              <a:off x="869" y="2591"/>
              <a:ext cx="128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Основание </a:t>
              </a:r>
            </a:p>
          </p:txBody>
        </p:sp>
        <p:sp>
          <p:nvSpPr>
            <p:cNvPr id="5142" name="Line 35"/>
            <p:cNvSpPr>
              <a:spLocks noChangeShapeType="1"/>
            </p:cNvSpPr>
            <p:nvPr/>
          </p:nvSpPr>
          <p:spPr bwMode="auto">
            <a:xfrm>
              <a:off x="2102" y="2784"/>
              <a:ext cx="1413" cy="60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33338" y="3348039"/>
            <a:ext cx="5041901" cy="828676"/>
            <a:chOff x="457" y="2092"/>
            <a:chExt cx="3176" cy="522"/>
          </a:xfrm>
        </p:grpSpPr>
        <p:sp>
          <p:nvSpPr>
            <p:cNvPr id="5138" name="Text Box 38"/>
            <p:cNvSpPr txBox="1">
              <a:spLocks noChangeArrowheads="1"/>
            </p:cNvSpPr>
            <p:nvPr/>
          </p:nvSpPr>
          <p:spPr bwMode="auto">
            <a:xfrm>
              <a:off x="457" y="2092"/>
              <a:ext cx="17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Боковые грани </a:t>
              </a:r>
            </a:p>
          </p:txBody>
        </p:sp>
        <p:sp>
          <p:nvSpPr>
            <p:cNvPr id="5139" name="Line 40"/>
            <p:cNvSpPr>
              <a:spLocks noChangeShapeType="1"/>
            </p:cNvSpPr>
            <p:nvPr/>
          </p:nvSpPr>
          <p:spPr bwMode="auto">
            <a:xfrm>
              <a:off x="2125" y="2285"/>
              <a:ext cx="1390" cy="17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Line 41"/>
            <p:cNvSpPr>
              <a:spLocks noChangeShapeType="1"/>
            </p:cNvSpPr>
            <p:nvPr/>
          </p:nvSpPr>
          <p:spPr bwMode="auto">
            <a:xfrm>
              <a:off x="2125" y="2285"/>
              <a:ext cx="1508" cy="32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1241425" y="2484436"/>
            <a:ext cx="4114800" cy="523874"/>
            <a:chOff x="1195" y="1565"/>
            <a:chExt cx="2592" cy="330"/>
          </a:xfrm>
        </p:grpSpPr>
        <p:sp>
          <p:nvSpPr>
            <p:cNvPr id="5136" name="Text Box 44"/>
            <p:cNvSpPr txBox="1">
              <a:spLocks noChangeArrowheads="1"/>
            </p:cNvSpPr>
            <p:nvPr/>
          </p:nvSpPr>
          <p:spPr bwMode="auto">
            <a:xfrm>
              <a:off x="1195" y="1565"/>
              <a:ext cx="110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Вершина</a:t>
              </a:r>
              <a:r>
                <a:rPr lang="ru-RU" altLang="ru-RU" sz="2800" b="1" dirty="0">
                  <a:latin typeface="Monotype Corsiva" panose="03010101010201010101" pitchFamily="66" charset="0"/>
                </a:rPr>
                <a:t> </a:t>
              </a:r>
            </a:p>
          </p:txBody>
        </p:sp>
        <p:sp>
          <p:nvSpPr>
            <p:cNvPr id="5137" name="Line 45"/>
            <p:cNvSpPr>
              <a:spLocks noChangeShapeType="1"/>
            </p:cNvSpPr>
            <p:nvPr/>
          </p:nvSpPr>
          <p:spPr bwMode="auto">
            <a:xfrm>
              <a:off x="2102" y="1706"/>
              <a:ext cx="1685" cy="18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5337175" y="2988470"/>
            <a:ext cx="0" cy="1871663"/>
          </a:xfrm>
          <a:prstGeom prst="line">
            <a:avLst/>
          </a:prstGeom>
          <a:noFill/>
          <a:ln w="38100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6958013" y="2070894"/>
            <a:ext cx="2232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</a:t>
            </a:r>
            <a:r>
              <a:rPr lang="ru-RU" sz="2800" b="1" dirty="0">
                <a:latin typeface="Monotype Corsiva" pitchFamily="66" charset="0"/>
              </a:rPr>
              <a:t> </a:t>
            </a:r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 flipH="1">
            <a:off x="5337175" y="2438400"/>
            <a:ext cx="1620838" cy="1458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138194" y="4832679"/>
            <a:ext cx="2583528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Боковые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ребра</a:t>
            </a:r>
          </a:p>
        </p:txBody>
      </p:sp>
      <p:grpSp>
        <p:nvGrpSpPr>
          <p:cNvPr id="25" name="Group 55"/>
          <p:cNvGrpSpPr>
            <a:grpSpLocks/>
          </p:cNvGrpSpPr>
          <p:nvPr/>
        </p:nvGrpSpPr>
        <p:grpSpPr bwMode="auto">
          <a:xfrm>
            <a:off x="2681288" y="5157788"/>
            <a:ext cx="1576387" cy="296862"/>
            <a:chOff x="2102" y="3249"/>
            <a:chExt cx="993" cy="187"/>
          </a:xfrm>
        </p:grpSpPr>
        <p:sp>
          <p:nvSpPr>
            <p:cNvPr id="5134" name="Line 52"/>
            <p:cNvSpPr>
              <a:spLocks noChangeShapeType="1"/>
            </p:cNvSpPr>
            <p:nvPr/>
          </p:nvSpPr>
          <p:spPr bwMode="auto">
            <a:xfrm>
              <a:off x="2102" y="3266"/>
              <a:ext cx="993" cy="17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Line 53"/>
            <p:cNvSpPr>
              <a:spLocks noChangeShapeType="1"/>
            </p:cNvSpPr>
            <p:nvPr/>
          </p:nvSpPr>
          <p:spPr bwMode="auto">
            <a:xfrm flipV="1">
              <a:off x="2102" y="3249"/>
              <a:ext cx="687" cy="17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8640"/>
            <a:ext cx="901223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4" name="Рукописный ввод 3"/>
              <p14:cNvContentPartPr/>
              <p14:nvPr/>
            </p14:nvContentPartPr>
            <p14:xfrm>
              <a:off x="4014216" y="5952744"/>
              <a:ext cx="360" cy="36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005936" y="5944464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6" name="Рукописный ввод 5"/>
              <p14:cNvContentPartPr/>
              <p14:nvPr/>
            </p14:nvContentPartPr>
            <p14:xfrm>
              <a:off x="4078296" y="5924664"/>
              <a:ext cx="137520" cy="19440"/>
            </p14:xfrm>
          </p:contentPart>
        </mc:Choice>
        <mc:Fallback>
          <p:pic>
            <p:nvPicPr>
              <p:cNvPr id="6" name="Рукописный ввод 5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070016" y="5916384"/>
                <a:ext cx="154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0">
            <p14:nvContentPartPr>
              <p14:cNvPr id="7" name="Рукописный ввод 6"/>
              <p14:cNvContentPartPr/>
              <p14:nvPr/>
            </p14:nvContentPartPr>
            <p14:xfrm>
              <a:off x="3950136" y="5879664"/>
              <a:ext cx="360" cy="360"/>
            </p14:xfrm>
          </p:contentPart>
        </mc:Choice>
        <mc:Fallback>
          <p:pic>
            <p:nvPicPr>
              <p:cNvPr id="7" name="Рукописный ввод 6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941856" y="5871384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2">
            <p14:nvContentPartPr>
              <p14:cNvPr id="14" name="Рукописный ввод 13"/>
              <p14:cNvContentPartPr/>
              <p14:nvPr/>
            </p14:nvContentPartPr>
            <p14:xfrm>
              <a:off x="4005216" y="5907024"/>
              <a:ext cx="360" cy="360"/>
            </p14:xfrm>
          </p:contentPart>
        </mc:Choice>
        <mc:Fallback>
          <p:pic>
            <p:nvPicPr>
              <p:cNvPr id="14" name="Рукописный ввод 13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996936" y="5898744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4">
            <p14:nvContentPartPr>
              <p14:cNvPr id="15" name="Рукописный ввод 14"/>
              <p14:cNvContentPartPr/>
              <p14:nvPr/>
            </p14:nvContentPartPr>
            <p14:xfrm>
              <a:off x="4059936" y="5934384"/>
              <a:ext cx="360" cy="360"/>
            </p14:xfrm>
          </p:contentPart>
        </mc:Choice>
        <mc:Fallback>
          <p:pic>
            <p:nvPicPr>
              <p:cNvPr id="15" name="Рукописный ввод 14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051656" y="5926104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6">
            <p14:nvContentPartPr>
              <p14:cNvPr id="16" name="Рукописный ввод 15"/>
              <p14:cNvContentPartPr/>
              <p14:nvPr/>
            </p14:nvContentPartPr>
            <p14:xfrm>
              <a:off x="3557016" y="5614344"/>
              <a:ext cx="360" cy="360"/>
            </p14:xfrm>
          </p:contentPart>
        </mc:Choice>
        <mc:Fallback>
          <p:pic>
            <p:nvPicPr>
              <p:cNvPr id="16" name="Рукописный ввод 15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548736" y="5606064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7">
            <p14:nvContentPartPr>
              <p14:cNvPr id="17" name="Рукописный ввод 16"/>
              <p14:cNvContentPartPr/>
              <p14:nvPr/>
            </p14:nvContentPartPr>
            <p14:xfrm>
              <a:off x="3529656" y="5595984"/>
              <a:ext cx="360" cy="360"/>
            </p14:xfrm>
          </p:contentPart>
        </mc:Choice>
        <mc:Fallback>
          <p:pic>
            <p:nvPicPr>
              <p:cNvPr id="17" name="Рукописный ввод 16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521376" y="5587704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9">
            <p14:nvContentPartPr>
              <p14:cNvPr id="18" name="Рукописный ввод 17"/>
              <p14:cNvContentPartPr/>
              <p14:nvPr/>
            </p14:nvContentPartPr>
            <p14:xfrm>
              <a:off x="3511296" y="5577984"/>
              <a:ext cx="360" cy="360"/>
            </p14:xfrm>
          </p:contentPart>
        </mc:Choice>
        <mc:Fallback>
          <p:pic>
            <p:nvPicPr>
              <p:cNvPr id="18" name="Рукописный ввод 17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503016" y="5569704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1">
            <p14:nvContentPartPr>
              <p14:cNvPr id="19" name="Рукописный ввод 18"/>
              <p14:cNvContentPartPr/>
              <p14:nvPr/>
            </p14:nvContentPartPr>
            <p14:xfrm>
              <a:off x="3474576" y="5559624"/>
              <a:ext cx="360" cy="360"/>
            </p14:xfrm>
          </p:contentPart>
        </mc:Choice>
        <mc:Fallback>
          <p:pic>
            <p:nvPicPr>
              <p:cNvPr id="19" name="Рукописный ввод 18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3466296" y="5551344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3">
            <p14:nvContentPartPr>
              <p14:cNvPr id="20" name="Рукописный ввод 19"/>
              <p14:cNvContentPartPr/>
              <p14:nvPr/>
            </p14:nvContentPartPr>
            <p14:xfrm>
              <a:off x="3557016" y="5504544"/>
              <a:ext cx="360" cy="360"/>
            </p14:xfrm>
          </p:contentPart>
        </mc:Choice>
        <mc:Fallback>
          <p:pic>
            <p:nvPicPr>
              <p:cNvPr id="20" name="Рукописный ввод 19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548736" y="5496264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4">
            <p14:nvContentPartPr>
              <p14:cNvPr id="21" name="Рукописный ввод 20"/>
              <p14:cNvContentPartPr/>
              <p14:nvPr/>
            </p14:nvContentPartPr>
            <p14:xfrm>
              <a:off x="3520296" y="5541264"/>
              <a:ext cx="360" cy="360"/>
            </p14:xfrm>
          </p:contentPart>
        </mc:Choice>
        <mc:Fallback>
          <p:pic>
            <p:nvPicPr>
              <p:cNvPr id="21" name="Рукописный ввод 20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3512016" y="5532984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5">
            <p14:nvContentPartPr>
              <p14:cNvPr id="22" name="Рукописный ввод 21"/>
              <p14:cNvContentPartPr/>
              <p14:nvPr/>
            </p14:nvContentPartPr>
            <p14:xfrm>
              <a:off x="3502296" y="5568624"/>
              <a:ext cx="360" cy="360"/>
            </p14:xfrm>
          </p:contentPart>
        </mc:Choice>
        <mc:Fallback>
          <p:pic>
            <p:nvPicPr>
              <p:cNvPr id="22" name="Рукописный ввод 21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3494016" y="5560344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7">
            <p14:nvContentPartPr>
              <p14:cNvPr id="23" name="Рукописный ввод 22"/>
              <p14:cNvContentPartPr/>
              <p14:nvPr/>
            </p14:nvContentPartPr>
            <p14:xfrm>
              <a:off x="3548016" y="5532264"/>
              <a:ext cx="360" cy="360"/>
            </p14:xfrm>
          </p:contentPart>
        </mc:Choice>
        <mc:Fallback>
          <p:pic>
            <p:nvPicPr>
              <p:cNvPr id="23" name="Рукописный ввод 22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3539736" y="5523984"/>
                <a:ext cx="16920" cy="16920"/>
              </a:xfrm>
              <a:prstGeom prst="rect">
                <a:avLst/>
              </a:prstGeom>
            </p:spPr>
          </p:pic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 flipV="1">
            <a:off x="4078296" y="5934384"/>
            <a:ext cx="0" cy="972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5151" idx="3"/>
          </p:cNvCxnSpPr>
          <p:nvPr/>
        </p:nvCxnSpPr>
        <p:spPr>
          <a:xfrm flipV="1">
            <a:off x="3461803" y="5507749"/>
            <a:ext cx="10541" cy="107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/>
      <p:bldP spid="4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143000"/>
          </a:xfrm>
          <a:effectLst>
            <a:outerShdw dist="28398" dir="3806097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ru-RU" altLang="ru-RU" sz="6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Пирамиды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74050" y="0"/>
            <a:ext cx="869950" cy="6858000"/>
            <a:chOff x="5212" y="0"/>
            <a:chExt cx="548" cy="4320"/>
          </a:xfrm>
        </p:grpSpPr>
        <p:sp>
          <p:nvSpPr>
            <p:cNvPr id="6171" name="AutoShape 5" descr="Точечная сетка"/>
            <p:cNvSpPr>
              <a:spLocks noChangeArrowheads="1"/>
            </p:cNvSpPr>
            <p:nvPr/>
          </p:nvSpPr>
          <p:spPr bwMode="auto">
            <a:xfrm rot="5400000">
              <a:off x="5193" y="3753"/>
              <a:ext cx="590" cy="544"/>
            </a:xfrm>
            <a:prstGeom prst="rtTriangl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172" name="Line 6"/>
            <p:cNvSpPr>
              <a:spLocks noChangeShapeType="1"/>
            </p:cNvSpPr>
            <p:nvPr/>
          </p:nvSpPr>
          <p:spPr bwMode="auto">
            <a:xfrm>
              <a:off x="5375" y="0"/>
              <a:ext cx="0" cy="3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AutoShape 7"/>
            <p:cNvSpPr>
              <a:spLocks noChangeArrowheads="1"/>
            </p:cNvSpPr>
            <p:nvPr/>
          </p:nvSpPr>
          <p:spPr bwMode="auto">
            <a:xfrm rot="-5400000">
              <a:off x="5193" y="3753"/>
              <a:ext cx="590" cy="544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174" name="Line 8"/>
            <p:cNvSpPr>
              <a:spLocks noChangeShapeType="1"/>
            </p:cNvSpPr>
            <p:nvPr/>
          </p:nvSpPr>
          <p:spPr bwMode="auto">
            <a:xfrm>
              <a:off x="5212" y="4065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431800" y="1260475"/>
            <a:ext cx="2663825" cy="2266950"/>
            <a:chOff x="476" y="1026"/>
            <a:chExt cx="1769" cy="1452"/>
          </a:xfrm>
        </p:grpSpPr>
        <p:sp>
          <p:nvSpPr>
            <p:cNvPr id="6168" name="AutoShape 53"/>
            <p:cNvSpPr>
              <a:spLocks noChangeArrowheads="1"/>
            </p:cNvSpPr>
            <p:nvPr/>
          </p:nvSpPr>
          <p:spPr bwMode="auto">
            <a:xfrm>
              <a:off x="476" y="1026"/>
              <a:ext cx="1769" cy="145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CCFF"/>
                </a:gs>
                <a:gs pos="100000">
                  <a:srgbClr val="FFFF00"/>
                </a:gs>
              </a:gsLst>
              <a:lin ang="5400000" scaled="1"/>
            </a:gradFill>
            <a:ln w="19050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169" name="AutoShape 52"/>
            <p:cNvSpPr>
              <a:spLocks noChangeArrowheads="1"/>
            </p:cNvSpPr>
            <p:nvPr/>
          </p:nvSpPr>
          <p:spPr bwMode="auto">
            <a:xfrm>
              <a:off x="476" y="2024"/>
              <a:ext cx="1769" cy="45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206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170" name="Line 54"/>
            <p:cNvSpPr>
              <a:spLocks noChangeShapeType="1"/>
            </p:cNvSpPr>
            <p:nvPr/>
          </p:nvSpPr>
          <p:spPr bwMode="auto">
            <a:xfrm flipV="1">
              <a:off x="1362" y="1026"/>
              <a:ext cx="0" cy="99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88900" y="3654425"/>
            <a:ext cx="33131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Треугольная пирамида (тетраэдр)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3041650" y="5911850"/>
            <a:ext cx="28289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Шестиугольная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</a:t>
            </a:r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5416426" y="3743325"/>
            <a:ext cx="326003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Четырехугольная пирамида</a:t>
            </a:r>
          </a:p>
        </p:txBody>
      </p:sp>
      <p:grpSp>
        <p:nvGrpSpPr>
          <p:cNvPr id="4" name="Группа 46"/>
          <p:cNvGrpSpPr>
            <a:grpSpLocks/>
          </p:cNvGrpSpPr>
          <p:nvPr/>
        </p:nvGrpSpPr>
        <p:grpSpPr bwMode="auto">
          <a:xfrm>
            <a:off x="5607050" y="1223963"/>
            <a:ext cx="2500313" cy="2474912"/>
            <a:chOff x="5508625" y="1268412"/>
            <a:chExt cx="2590800" cy="2520628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5508625" y="1268413"/>
              <a:ext cx="2590800" cy="2519362"/>
              <a:chOff x="3243" y="935"/>
              <a:chExt cx="1587" cy="1406"/>
            </a:xfrm>
          </p:grpSpPr>
          <p:sp>
            <p:nvSpPr>
              <p:cNvPr id="6166" name="Freeform 48"/>
              <p:cNvSpPr>
                <a:spLocks/>
              </p:cNvSpPr>
              <p:nvPr/>
            </p:nvSpPr>
            <p:spPr bwMode="auto">
              <a:xfrm>
                <a:off x="4195" y="935"/>
                <a:ext cx="635" cy="1406"/>
              </a:xfrm>
              <a:custGeom>
                <a:avLst/>
                <a:gdLst>
                  <a:gd name="T0" fmla="*/ 91 w 635"/>
                  <a:gd name="T1" fmla="*/ 1406 h 1406"/>
                  <a:gd name="T2" fmla="*/ 0 w 635"/>
                  <a:gd name="T3" fmla="*/ 0 h 1406"/>
                  <a:gd name="T4" fmla="*/ 635 w 635"/>
                  <a:gd name="T5" fmla="*/ 862 h 1406"/>
                  <a:gd name="T6" fmla="*/ 91 w 635"/>
                  <a:gd name="T7" fmla="*/ 1406 h 14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5"/>
                  <a:gd name="T13" fmla="*/ 0 h 1406"/>
                  <a:gd name="T14" fmla="*/ 635 w 635"/>
                  <a:gd name="T15" fmla="*/ 1406 h 14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5" h="1406">
                    <a:moveTo>
                      <a:pt x="91" y="1406"/>
                    </a:moveTo>
                    <a:lnTo>
                      <a:pt x="0" y="0"/>
                    </a:lnTo>
                    <a:lnTo>
                      <a:pt x="635" y="862"/>
                    </a:lnTo>
                    <a:lnTo>
                      <a:pt x="91" y="140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CC"/>
                  </a:gs>
                  <a:gs pos="50000">
                    <a:srgbClr val="00FFFF"/>
                  </a:gs>
                  <a:gs pos="100000">
                    <a:srgbClr val="FF99CC"/>
                  </a:gs>
                </a:gsLst>
                <a:lin ang="18900000" scaled="1"/>
              </a:gra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7" name="Freeform 47"/>
              <p:cNvSpPr>
                <a:spLocks/>
              </p:cNvSpPr>
              <p:nvPr/>
            </p:nvSpPr>
            <p:spPr bwMode="auto">
              <a:xfrm>
                <a:off x="3243" y="935"/>
                <a:ext cx="1043" cy="1406"/>
              </a:xfrm>
              <a:custGeom>
                <a:avLst/>
                <a:gdLst>
                  <a:gd name="T0" fmla="*/ 0 w 1043"/>
                  <a:gd name="T1" fmla="*/ 1406 h 1406"/>
                  <a:gd name="T2" fmla="*/ 1043 w 1043"/>
                  <a:gd name="T3" fmla="*/ 1406 h 1406"/>
                  <a:gd name="T4" fmla="*/ 952 w 1043"/>
                  <a:gd name="T5" fmla="*/ 0 h 1406"/>
                  <a:gd name="T6" fmla="*/ 0 w 1043"/>
                  <a:gd name="T7" fmla="*/ 1406 h 14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3"/>
                  <a:gd name="T13" fmla="*/ 0 h 1406"/>
                  <a:gd name="T14" fmla="*/ 1043 w 1043"/>
                  <a:gd name="T15" fmla="*/ 1406 h 14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3" h="1406">
                    <a:moveTo>
                      <a:pt x="0" y="1406"/>
                    </a:moveTo>
                    <a:lnTo>
                      <a:pt x="1043" y="1406"/>
                    </a:lnTo>
                    <a:lnTo>
                      <a:pt x="952" y="0"/>
                    </a:lnTo>
                    <a:lnTo>
                      <a:pt x="0" y="140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FF"/>
                  </a:gs>
                  <a:gs pos="50000">
                    <a:srgbClr val="FF99CC"/>
                  </a:gs>
                  <a:gs pos="100000">
                    <a:srgbClr val="00FFFF"/>
                  </a:gs>
                </a:gsLst>
                <a:lin ang="2700000" scaled="1"/>
              </a:gra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63" name="Line 50"/>
            <p:cNvSpPr>
              <a:spLocks noChangeShapeType="1"/>
            </p:cNvSpPr>
            <p:nvPr/>
          </p:nvSpPr>
          <p:spPr bwMode="auto">
            <a:xfrm flipV="1">
              <a:off x="6372201" y="1268412"/>
              <a:ext cx="690578" cy="157552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467504" y="2892545"/>
              <a:ext cx="945841" cy="847150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stCxn id="6163" idx="0"/>
            </p:cNvCxnSpPr>
            <p:nvPr/>
          </p:nvCxnSpPr>
          <p:spPr>
            <a:xfrm rot="5400000" flipH="1" flipV="1">
              <a:off x="7205773" y="1965997"/>
              <a:ext cx="43655" cy="1710750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47"/>
          <p:cNvGrpSpPr>
            <a:grpSpLocks/>
          </p:cNvGrpSpPr>
          <p:nvPr/>
        </p:nvGrpSpPr>
        <p:grpSpPr bwMode="auto">
          <a:xfrm>
            <a:off x="2997200" y="3203575"/>
            <a:ext cx="2654300" cy="2746375"/>
            <a:chOff x="2923698" y="3113964"/>
            <a:chExt cx="2793521" cy="2881313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923698" y="3113965"/>
              <a:ext cx="2791404" cy="2881312"/>
              <a:chOff x="805" y="2296"/>
              <a:chExt cx="1984" cy="1225"/>
            </a:xfrm>
          </p:grpSpPr>
          <p:sp>
            <p:nvSpPr>
              <p:cNvPr id="6159" name="Freeform 11"/>
              <p:cNvSpPr>
                <a:spLocks/>
              </p:cNvSpPr>
              <p:nvPr/>
            </p:nvSpPr>
            <p:spPr bwMode="auto">
              <a:xfrm>
                <a:off x="1292" y="2296"/>
                <a:ext cx="1089" cy="1225"/>
              </a:xfrm>
              <a:custGeom>
                <a:avLst/>
                <a:gdLst>
                  <a:gd name="T0" fmla="*/ 0 w 1089"/>
                  <a:gd name="T1" fmla="*/ 1225 h 1225"/>
                  <a:gd name="T2" fmla="*/ 590 w 1089"/>
                  <a:gd name="T3" fmla="*/ 0 h 1225"/>
                  <a:gd name="T4" fmla="*/ 1089 w 1089"/>
                  <a:gd name="T5" fmla="*/ 1225 h 1225"/>
                  <a:gd name="T6" fmla="*/ 0 w 1089"/>
                  <a:gd name="T7" fmla="*/ 1225 h 12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9"/>
                  <a:gd name="T13" fmla="*/ 0 h 1225"/>
                  <a:gd name="T14" fmla="*/ 1089 w 1089"/>
                  <a:gd name="T15" fmla="*/ 1225 h 12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9" h="1225">
                    <a:moveTo>
                      <a:pt x="0" y="1225"/>
                    </a:moveTo>
                    <a:lnTo>
                      <a:pt x="590" y="0"/>
                    </a:lnTo>
                    <a:lnTo>
                      <a:pt x="1089" y="1225"/>
                    </a:lnTo>
                    <a:lnTo>
                      <a:pt x="0" y="122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CC"/>
                  </a:gs>
                  <a:gs pos="50000">
                    <a:srgbClr val="66CCFF"/>
                  </a:gs>
                  <a:gs pos="100000">
                    <a:srgbClr val="FF99CC"/>
                  </a:gs>
                </a:gsLst>
                <a:lin ang="5400000" scaled="1"/>
              </a:gra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Freeform 18"/>
              <p:cNvSpPr>
                <a:spLocks/>
              </p:cNvSpPr>
              <p:nvPr/>
            </p:nvSpPr>
            <p:spPr bwMode="auto">
              <a:xfrm>
                <a:off x="1882" y="2296"/>
                <a:ext cx="907" cy="1225"/>
              </a:xfrm>
              <a:custGeom>
                <a:avLst/>
                <a:gdLst>
                  <a:gd name="T0" fmla="*/ 499 w 907"/>
                  <a:gd name="T1" fmla="*/ 1225 h 1225"/>
                  <a:gd name="T2" fmla="*/ 907 w 907"/>
                  <a:gd name="T3" fmla="*/ 998 h 1225"/>
                  <a:gd name="T4" fmla="*/ 0 w 907"/>
                  <a:gd name="T5" fmla="*/ 0 h 1225"/>
                  <a:gd name="T6" fmla="*/ 499 w 907"/>
                  <a:gd name="T7" fmla="*/ 1225 h 12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7"/>
                  <a:gd name="T13" fmla="*/ 0 h 1225"/>
                  <a:gd name="T14" fmla="*/ 907 w 907"/>
                  <a:gd name="T15" fmla="*/ 1225 h 12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7" h="1225">
                    <a:moveTo>
                      <a:pt x="499" y="1225"/>
                    </a:moveTo>
                    <a:lnTo>
                      <a:pt x="907" y="998"/>
                    </a:lnTo>
                    <a:lnTo>
                      <a:pt x="0" y="0"/>
                    </a:lnTo>
                    <a:lnTo>
                      <a:pt x="499" y="122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CC"/>
                  </a:gs>
                  <a:gs pos="100000">
                    <a:srgbClr val="66CCFF"/>
                  </a:gs>
                </a:gsLst>
                <a:lin ang="5400000" scaled="1"/>
              </a:gra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Freeform 20"/>
              <p:cNvSpPr>
                <a:spLocks/>
              </p:cNvSpPr>
              <p:nvPr/>
            </p:nvSpPr>
            <p:spPr bwMode="auto">
              <a:xfrm rot="21540000" flipH="1">
                <a:off x="805" y="2296"/>
                <a:ext cx="1089" cy="1225"/>
              </a:xfrm>
              <a:custGeom>
                <a:avLst/>
                <a:gdLst>
                  <a:gd name="T0" fmla="*/ 1794 w 907"/>
                  <a:gd name="T1" fmla="*/ 1225 h 1225"/>
                  <a:gd name="T2" fmla="*/ 3262 w 907"/>
                  <a:gd name="T3" fmla="*/ 998 h 1225"/>
                  <a:gd name="T4" fmla="*/ 0 w 907"/>
                  <a:gd name="T5" fmla="*/ 0 h 1225"/>
                  <a:gd name="T6" fmla="*/ 1794 w 907"/>
                  <a:gd name="T7" fmla="*/ 1225 h 12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7"/>
                  <a:gd name="T13" fmla="*/ 0 h 1225"/>
                  <a:gd name="T14" fmla="*/ 907 w 907"/>
                  <a:gd name="T15" fmla="*/ 1225 h 12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7" h="1225">
                    <a:moveTo>
                      <a:pt x="499" y="1225"/>
                    </a:moveTo>
                    <a:lnTo>
                      <a:pt x="907" y="998"/>
                    </a:lnTo>
                    <a:lnTo>
                      <a:pt x="0" y="0"/>
                    </a:lnTo>
                    <a:lnTo>
                      <a:pt x="499" y="122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CCFF"/>
                  </a:gs>
                  <a:gs pos="50000">
                    <a:srgbClr val="FF99CC"/>
                  </a:gs>
                  <a:gs pos="100000">
                    <a:srgbClr val="66CCFF"/>
                  </a:gs>
                </a:gsLst>
                <a:lin ang="5400000" scaled="1"/>
              </a:gra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56" name="Line 23"/>
            <p:cNvSpPr>
              <a:spLocks noChangeShapeType="1"/>
            </p:cNvSpPr>
            <p:nvPr/>
          </p:nvSpPr>
          <p:spPr bwMode="auto">
            <a:xfrm flipV="1">
              <a:off x="3736920" y="3113964"/>
              <a:ext cx="700065" cy="202750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Line 24"/>
            <p:cNvSpPr>
              <a:spLocks noChangeShapeType="1"/>
            </p:cNvSpPr>
            <p:nvPr/>
          </p:nvSpPr>
          <p:spPr bwMode="auto">
            <a:xfrm flipH="1" flipV="1">
              <a:off x="4438992" y="3113964"/>
              <a:ext cx="583058" cy="202522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2938735" y="5130884"/>
              <a:ext cx="2778484" cy="354751"/>
            </a:xfrm>
            <a:custGeom>
              <a:avLst/>
              <a:gdLst>
                <a:gd name="connsiteX0" fmla="*/ 0 w 2778710"/>
                <a:gd name="connsiteY0" fmla="*/ 355107 h 355107"/>
                <a:gd name="connsiteX1" fmla="*/ 807868 w 2778710"/>
                <a:gd name="connsiteY1" fmla="*/ 0 h 355107"/>
                <a:gd name="connsiteX2" fmla="*/ 2068497 w 2778710"/>
                <a:gd name="connsiteY2" fmla="*/ 0 h 355107"/>
                <a:gd name="connsiteX3" fmla="*/ 2778710 w 2778710"/>
                <a:gd name="connsiteY3" fmla="*/ 328474 h 355107"/>
                <a:gd name="connsiteX4" fmla="*/ 2778710 w 2778710"/>
                <a:gd name="connsiteY4" fmla="*/ 328474 h 355107"/>
                <a:gd name="connsiteX5" fmla="*/ 2769833 w 2778710"/>
                <a:gd name="connsiteY5" fmla="*/ 328474 h 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8710" h="355107">
                  <a:moveTo>
                    <a:pt x="0" y="355107"/>
                  </a:moveTo>
                  <a:lnTo>
                    <a:pt x="807868" y="0"/>
                  </a:lnTo>
                  <a:lnTo>
                    <a:pt x="2068497" y="0"/>
                  </a:lnTo>
                  <a:lnTo>
                    <a:pt x="2778710" y="328474"/>
                  </a:lnTo>
                  <a:lnTo>
                    <a:pt x="2778710" y="328474"/>
                  </a:lnTo>
                  <a:lnTo>
                    <a:pt x="2769833" y="328474"/>
                  </a:lnTo>
                </a:path>
              </a:pathLst>
            </a:cu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0" grpId="0"/>
      <p:bldP spid="6201" grpId="0"/>
      <p:bldP spid="62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4059238"/>
          </a:xfrm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называется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ее основание - правильный многоугольник , а отрезок, соединяющий вершину пирамиды с центром основания, является ее высотой.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835696" y="1916832"/>
            <a:ext cx="4770438" cy="4554537"/>
            <a:chOff x="1292" y="1373"/>
            <a:chExt cx="3047" cy="2947"/>
          </a:xfrm>
        </p:grpSpPr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1292" y="1373"/>
              <a:ext cx="2721" cy="2947"/>
              <a:chOff x="2200" y="1395"/>
              <a:chExt cx="2721" cy="2947"/>
            </a:xfrm>
          </p:grpSpPr>
          <p:sp>
            <p:nvSpPr>
              <p:cNvPr id="7174" name="Text Box 44"/>
              <p:cNvSpPr txBox="1">
                <a:spLocks noChangeArrowheads="1"/>
              </p:cNvSpPr>
              <p:nvPr/>
            </p:nvSpPr>
            <p:spPr bwMode="auto">
              <a:xfrm>
                <a:off x="2200" y="3385"/>
                <a:ext cx="357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b="1">
                    <a:solidFill>
                      <a:schemeClr val="accent2"/>
                    </a:solidFill>
                    <a:latin typeface="Monotype Corsiva" panose="03010101010201010101" pitchFamily="66" charset="0"/>
                  </a:rPr>
                  <a:t>А</a:t>
                </a:r>
                <a:r>
                  <a:rPr lang="en-US" altLang="ru-RU" b="1" baseline="-25000">
                    <a:solidFill>
                      <a:schemeClr val="accent2"/>
                    </a:solidFill>
                    <a:latin typeface="Monotype Corsiva" panose="03010101010201010101" pitchFamily="66" charset="0"/>
                  </a:rPr>
                  <a:t>n</a:t>
                </a:r>
                <a:endParaRPr lang="ru-RU" altLang="ru-RU" b="1" baseline="-25000">
                  <a:solidFill>
                    <a:schemeClr val="accent2"/>
                  </a:solidFill>
                  <a:latin typeface="Monotype Corsiva" panose="03010101010201010101" pitchFamily="66" charset="0"/>
                </a:endParaRPr>
              </a:p>
            </p:txBody>
          </p:sp>
          <p:grpSp>
            <p:nvGrpSpPr>
              <p:cNvPr id="4" name="Group 48"/>
              <p:cNvGrpSpPr>
                <a:grpSpLocks/>
              </p:cNvGrpSpPr>
              <p:nvPr/>
            </p:nvGrpSpPr>
            <p:grpSpPr bwMode="auto">
              <a:xfrm>
                <a:off x="2562" y="1395"/>
                <a:ext cx="2359" cy="2947"/>
                <a:chOff x="2562" y="1395"/>
                <a:chExt cx="2359" cy="2947"/>
              </a:xfrm>
            </p:grpSpPr>
            <p:grpSp>
              <p:nvGrpSpPr>
                <p:cNvPr id="5" name="Group 40"/>
                <p:cNvGrpSpPr>
                  <a:grpSpLocks/>
                </p:cNvGrpSpPr>
                <p:nvPr/>
              </p:nvGrpSpPr>
              <p:grpSpPr bwMode="auto">
                <a:xfrm>
                  <a:off x="2562" y="1672"/>
                  <a:ext cx="2359" cy="2438"/>
                  <a:chOff x="2562" y="1672"/>
                  <a:chExt cx="2359" cy="2438"/>
                </a:xfrm>
              </p:grpSpPr>
              <p:grpSp>
                <p:nvGrpSpPr>
                  <p:cNvPr id="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562" y="1672"/>
                    <a:ext cx="2359" cy="2348"/>
                    <a:chOff x="657" y="1037"/>
                    <a:chExt cx="2359" cy="2348"/>
                  </a:xfrm>
                </p:grpSpPr>
                <p:grpSp>
                  <p:nvGrpSpPr>
                    <p:cNvPr id="7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7" y="1037"/>
                      <a:ext cx="2348" cy="2347"/>
                      <a:chOff x="567" y="1355"/>
                      <a:chExt cx="2348" cy="2347"/>
                    </a:xfrm>
                  </p:grpSpPr>
                  <p:sp>
                    <p:nvSpPr>
                      <p:cNvPr id="7193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6" y="1389"/>
                        <a:ext cx="1180" cy="2313"/>
                      </a:xfrm>
                      <a:custGeom>
                        <a:avLst/>
                        <a:gdLst>
                          <a:gd name="T0" fmla="*/ 0 w 1180"/>
                          <a:gd name="T1" fmla="*/ 2313 h 2313"/>
                          <a:gd name="T2" fmla="*/ 1180 w 1180"/>
                          <a:gd name="T3" fmla="*/ 2313 h 2313"/>
                          <a:gd name="T4" fmla="*/ 590 w 1180"/>
                          <a:gd name="T5" fmla="*/ 0 h 2313"/>
                          <a:gd name="T6" fmla="*/ 0 w 1180"/>
                          <a:gd name="T7" fmla="*/ 2313 h 231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80"/>
                          <a:gd name="T13" fmla="*/ 0 h 2313"/>
                          <a:gd name="T14" fmla="*/ 1180 w 1180"/>
                          <a:gd name="T15" fmla="*/ 2313 h 231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80" h="2313">
                            <a:moveTo>
                              <a:pt x="0" y="2313"/>
                            </a:moveTo>
                            <a:lnTo>
                              <a:pt x="1180" y="2313"/>
                            </a:lnTo>
                            <a:lnTo>
                              <a:pt x="590" y="0"/>
                            </a:lnTo>
                            <a:lnTo>
                              <a:pt x="0" y="2313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9900"/>
                          </a:gs>
                          <a:gs pos="100000">
                            <a:srgbClr val="FFCCFF"/>
                          </a:gs>
                        </a:gsLst>
                        <a:lin ang="2700000" scaled="1"/>
                      </a:gra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94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6" y="1355"/>
                        <a:ext cx="1179" cy="2341"/>
                      </a:xfrm>
                      <a:custGeom>
                        <a:avLst/>
                        <a:gdLst>
                          <a:gd name="T0" fmla="*/ 590 w 1179"/>
                          <a:gd name="T1" fmla="*/ 2241 h 2358"/>
                          <a:gd name="T2" fmla="*/ 0 w 1179"/>
                          <a:gd name="T3" fmla="*/ 0 h 2358"/>
                          <a:gd name="T4" fmla="*/ 1179 w 1179"/>
                          <a:gd name="T5" fmla="*/ 1811 h 2358"/>
                          <a:gd name="T6" fmla="*/ 590 w 1179"/>
                          <a:gd name="T7" fmla="*/ 2241 h 235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79"/>
                          <a:gd name="T13" fmla="*/ 0 h 2358"/>
                          <a:gd name="T14" fmla="*/ 1179 w 1179"/>
                          <a:gd name="T15" fmla="*/ 2358 h 235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79" h="2358">
                            <a:moveTo>
                              <a:pt x="590" y="2358"/>
                            </a:moveTo>
                            <a:lnTo>
                              <a:pt x="0" y="0"/>
                            </a:lnTo>
                            <a:lnTo>
                              <a:pt x="1179" y="1905"/>
                            </a:lnTo>
                            <a:lnTo>
                              <a:pt x="590" y="2358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9900"/>
                          </a:gs>
                          <a:gs pos="100000">
                            <a:srgbClr val="FFCCFF"/>
                          </a:gs>
                        </a:gsLst>
                        <a:lin ang="2700000" scaled="1"/>
                      </a:gra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95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7" y="1361"/>
                        <a:ext cx="1179" cy="2341"/>
                      </a:xfrm>
                      <a:custGeom>
                        <a:avLst/>
                        <a:gdLst>
                          <a:gd name="T0" fmla="*/ 589 w 1179"/>
                          <a:gd name="T1" fmla="*/ 2241 h 2358"/>
                          <a:gd name="T2" fmla="*/ 1179 w 1179"/>
                          <a:gd name="T3" fmla="*/ 0 h 2358"/>
                          <a:gd name="T4" fmla="*/ 0 w 1179"/>
                          <a:gd name="T5" fmla="*/ 1811 h 2358"/>
                          <a:gd name="T6" fmla="*/ 589 w 1179"/>
                          <a:gd name="T7" fmla="*/ 2241 h 235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79"/>
                          <a:gd name="T13" fmla="*/ 0 h 2358"/>
                          <a:gd name="T14" fmla="*/ 1179 w 1179"/>
                          <a:gd name="T15" fmla="*/ 2358 h 235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79" h="2358">
                            <a:moveTo>
                              <a:pt x="589" y="2358"/>
                            </a:moveTo>
                            <a:lnTo>
                              <a:pt x="1179" y="0"/>
                            </a:lnTo>
                            <a:lnTo>
                              <a:pt x="0" y="1905"/>
                            </a:lnTo>
                            <a:lnTo>
                              <a:pt x="589" y="2358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9900"/>
                          </a:gs>
                          <a:gs pos="100000">
                            <a:srgbClr val="FFCCFF"/>
                          </a:gs>
                        </a:gsLst>
                        <a:lin ang="2700000" scaled="1"/>
                      </a:gra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7189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657" y="2931"/>
                      <a:ext cx="2359" cy="454"/>
                    </a:xfrm>
                    <a:custGeom>
                      <a:avLst/>
                      <a:gdLst>
                        <a:gd name="T0" fmla="*/ 0 w 2359"/>
                        <a:gd name="T1" fmla="*/ 0 h 454"/>
                        <a:gd name="T2" fmla="*/ 590 w 2359"/>
                        <a:gd name="T3" fmla="*/ 454 h 454"/>
                        <a:gd name="T4" fmla="*/ 1769 w 2359"/>
                        <a:gd name="T5" fmla="*/ 454 h 454"/>
                        <a:gd name="T6" fmla="*/ 2359 w 2359"/>
                        <a:gd name="T7" fmla="*/ 0 h 4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359"/>
                        <a:gd name="T13" fmla="*/ 0 h 454"/>
                        <a:gd name="T14" fmla="*/ 2359 w 2359"/>
                        <a:gd name="T15" fmla="*/ 454 h 45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359" h="454">
                          <a:moveTo>
                            <a:pt x="0" y="0"/>
                          </a:moveTo>
                          <a:lnTo>
                            <a:pt x="590" y="454"/>
                          </a:lnTo>
                          <a:lnTo>
                            <a:pt x="1769" y="454"/>
                          </a:lnTo>
                          <a:lnTo>
                            <a:pt x="2359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90" name="Freeform 19"/>
                    <p:cNvSpPr>
                      <a:spLocks/>
                    </p:cNvSpPr>
                    <p:nvPr/>
                  </p:nvSpPr>
                  <p:spPr bwMode="auto">
                    <a:xfrm flipV="1">
                      <a:off x="657" y="2478"/>
                      <a:ext cx="2359" cy="453"/>
                    </a:xfrm>
                    <a:custGeom>
                      <a:avLst/>
                      <a:gdLst>
                        <a:gd name="T0" fmla="*/ 0 w 2359"/>
                        <a:gd name="T1" fmla="*/ 0 h 454"/>
                        <a:gd name="T2" fmla="*/ 590 w 2359"/>
                        <a:gd name="T3" fmla="*/ 447 h 454"/>
                        <a:gd name="T4" fmla="*/ 1769 w 2359"/>
                        <a:gd name="T5" fmla="*/ 447 h 454"/>
                        <a:gd name="T6" fmla="*/ 2359 w 2359"/>
                        <a:gd name="T7" fmla="*/ 0 h 4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359"/>
                        <a:gd name="T13" fmla="*/ 0 h 454"/>
                        <a:gd name="T14" fmla="*/ 2359 w 2359"/>
                        <a:gd name="T15" fmla="*/ 454 h 45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359" h="454">
                          <a:moveTo>
                            <a:pt x="0" y="0"/>
                          </a:moveTo>
                          <a:lnTo>
                            <a:pt x="590" y="454"/>
                          </a:lnTo>
                          <a:lnTo>
                            <a:pt x="1769" y="454"/>
                          </a:lnTo>
                          <a:lnTo>
                            <a:pt x="2359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206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91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47" y="1071"/>
                      <a:ext cx="590" cy="140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92" name="Line 2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837" y="1071"/>
                      <a:ext cx="589" cy="140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183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3021"/>
                    <a:ext cx="2358" cy="1089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206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7184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30" y="1706"/>
                    <a:ext cx="12" cy="1815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85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2" y="3521"/>
                    <a:ext cx="590" cy="499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8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717" y="3482"/>
                    <a:ext cx="45" cy="46"/>
                  </a:xfrm>
                  <a:prstGeom prst="ellipse">
                    <a:avLst/>
                  </a:prstGeom>
                  <a:solidFill>
                    <a:srgbClr val="FF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7187" name="Freeform 39"/>
                  <p:cNvSpPr>
                    <a:spLocks/>
                  </p:cNvSpPr>
                  <p:nvPr/>
                </p:nvSpPr>
                <p:spPr bwMode="auto">
                  <a:xfrm>
                    <a:off x="3651" y="3327"/>
                    <a:ext cx="91" cy="273"/>
                  </a:xfrm>
                  <a:custGeom>
                    <a:avLst/>
                    <a:gdLst>
                      <a:gd name="T0" fmla="*/ 0 w 91"/>
                      <a:gd name="T1" fmla="*/ 273 h 273"/>
                      <a:gd name="T2" fmla="*/ 0 w 91"/>
                      <a:gd name="T3" fmla="*/ 91 h 273"/>
                      <a:gd name="T4" fmla="*/ 91 w 91"/>
                      <a:gd name="T5" fmla="*/ 0 h 273"/>
                      <a:gd name="T6" fmla="*/ 0 60000 65536"/>
                      <a:gd name="T7" fmla="*/ 0 60000 65536"/>
                      <a:gd name="T8" fmla="*/ 0 60000 65536"/>
                      <a:gd name="T9" fmla="*/ 0 w 91"/>
                      <a:gd name="T10" fmla="*/ 0 h 273"/>
                      <a:gd name="T11" fmla="*/ 91 w 91"/>
                      <a:gd name="T12" fmla="*/ 273 h 27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1" h="273">
                        <a:moveTo>
                          <a:pt x="0" y="273"/>
                        </a:moveTo>
                        <a:lnTo>
                          <a:pt x="0" y="91"/>
                        </a:lnTo>
                        <a:lnTo>
                          <a:pt x="91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17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812" y="3965"/>
                  <a:ext cx="353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b="1">
                      <a:solidFill>
                        <a:schemeClr val="accent2"/>
                      </a:solidFill>
                      <a:latin typeface="Monotype Corsiva" panose="03010101010201010101" pitchFamily="66" charset="0"/>
                    </a:rPr>
                    <a:t>А</a:t>
                  </a:r>
                  <a:r>
                    <a:rPr lang="ru-RU" altLang="ru-RU" b="1" baseline="-25000">
                      <a:solidFill>
                        <a:schemeClr val="accent2"/>
                      </a:solidFill>
                      <a:latin typeface="Monotype Corsiva" panose="03010101010201010101" pitchFamily="66" charset="0"/>
                    </a:rPr>
                    <a:t>1</a:t>
                  </a:r>
                </a:p>
              </p:txBody>
            </p:sp>
            <p:sp>
              <p:nvSpPr>
                <p:cNvPr id="717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173" y="3974"/>
                  <a:ext cx="353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b="1">
                      <a:solidFill>
                        <a:schemeClr val="accent2"/>
                      </a:solidFill>
                      <a:latin typeface="Monotype Corsiva" panose="03010101010201010101" pitchFamily="66" charset="0"/>
                    </a:rPr>
                    <a:t>А</a:t>
                  </a:r>
                  <a:r>
                    <a:rPr lang="ru-RU" altLang="ru-RU" b="1" baseline="-25000">
                      <a:solidFill>
                        <a:schemeClr val="accent2"/>
                      </a:solidFill>
                      <a:latin typeface="Monotype Corsiva" panose="03010101010201010101" pitchFamily="66" charset="0"/>
                    </a:rPr>
                    <a:t>2</a:t>
                  </a:r>
                </a:p>
              </p:txBody>
            </p:sp>
            <p:sp>
              <p:nvSpPr>
                <p:cNvPr id="7179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617" y="1395"/>
                  <a:ext cx="256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b="1">
                      <a:solidFill>
                        <a:schemeClr val="accent2"/>
                      </a:solidFill>
                      <a:latin typeface="Monotype Corsiva" panose="03010101010201010101" pitchFamily="66" charset="0"/>
                    </a:rPr>
                    <a:t>P</a:t>
                  </a:r>
                  <a:endParaRPr lang="ru-RU" altLang="ru-RU" b="1">
                    <a:solidFill>
                      <a:schemeClr val="accent2"/>
                    </a:solidFill>
                    <a:latin typeface="Monotype Corsiva" panose="03010101010201010101" pitchFamily="66" charset="0"/>
                  </a:endParaRPr>
                </a:p>
              </p:txBody>
            </p:sp>
            <p:sp>
              <p:nvSpPr>
                <p:cNvPr id="718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702" y="2472"/>
                  <a:ext cx="230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b="1">
                      <a:solidFill>
                        <a:schemeClr val="accent2"/>
                      </a:solidFill>
                      <a:latin typeface="Monotype Corsiva" panose="03010101010201010101" pitchFamily="66" charset="0"/>
                    </a:rPr>
                    <a:t>h</a:t>
                  </a:r>
                  <a:endParaRPr lang="ru-RU" altLang="ru-RU" b="1">
                    <a:solidFill>
                      <a:schemeClr val="accent2"/>
                    </a:solidFill>
                    <a:latin typeface="Monotype Corsiva" panose="03010101010201010101" pitchFamily="66" charset="0"/>
                  </a:endParaRPr>
                </a:p>
              </p:txBody>
            </p:sp>
            <p:sp>
              <p:nvSpPr>
                <p:cNvPr id="7181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702" y="3322"/>
                  <a:ext cx="272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b="1">
                      <a:solidFill>
                        <a:schemeClr val="accent2"/>
                      </a:solidFill>
                      <a:latin typeface="Monotype Corsiva" panose="03010101010201010101" pitchFamily="66" charset="0"/>
                    </a:rPr>
                    <a:t>O</a:t>
                  </a:r>
                  <a:endParaRPr lang="ru-RU" altLang="ru-RU" b="1">
                    <a:solidFill>
                      <a:schemeClr val="accent2"/>
                    </a:solidFill>
                    <a:latin typeface="Monotype Corsiva" panose="03010101010201010101" pitchFamily="66" charset="0"/>
                  </a:endParaRPr>
                </a:p>
              </p:txBody>
            </p:sp>
          </p:grpSp>
        </p:grpSp>
        <p:sp>
          <p:nvSpPr>
            <p:cNvPr id="7173" name="Text Box 43"/>
            <p:cNvSpPr txBox="1">
              <a:spLocks noChangeArrowheads="1"/>
            </p:cNvSpPr>
            <p:nvPr/>
          </p:nvSpPr>
          <p:spPr bwMode="auto">
            <a:xfrm>
              <a:off x="3986" y="3379"/>
              <a:ext cx="35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b="1">
                  <a:solidFill>
                    <a:schemeClr val="accent2"/>
                  </a:solidFill>
                  <a:latin typeface="Monotype Corsiva" panose="03010101010201010101" pitchFamily="66" charset="0"/>
                </a:rPr>
                <a:t>А</a:t>
              </a:r>
              <a:r>
                <a:rPr lang="ru-RU" altLang="ru-RU" b="1" baseline="-25000">
                  <a:solidFill>
                    <a:schemeClr val="accent2"/>
                  </a:solidFill>
                  <a:latin typeface="Monotype Corsiva" panose="03010101010201010101" pitchFamily="66" charset="0"/>
                </a:rPr>
                <a:t>3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211960" y="1916832"/>
            <a:ext cx="3600450" cy="3500438"/>
            <a:chOff x="2597" y="1840"/>
            <a:chExt cx="2268" cy="2205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597" y="1840"/>
              <a:ext cx="2268" cy="2205"/>
              <a:chOff x="2597" y="1838"/>
              <a:chExt cx="2268" cy="2205"/>
            </a:xfrm>
          </p:grpSpPr>
          <p:grpSp>
            <p:nvGrpSpPr>
              <p:cNvPr id="4" name="Group 33"/>
              <p:cNvGrpSpPr>
                <a:grpSpLocks/>
              </p:cNvGrpSpPr>
              <p:nvPr/>
            </p:nvGrpSpPr>
            <p:grpSpPr bwMode="auto">
              <a:xfrm>
                <a:off x="2597" y="1838"/>
                <a:ext cx="2268" cy="2205"/>
                <a:chOff x="2597" y="1838"/>
                <a:chExt cx="2268" cy="2205"/>
              </a:xfrm>
            </p:grpSpPr>
            <p:sp>
              <p:nvSpPr>
                <p:cNvPr id="8222" name="Freeform 24"/>
                <p:cNvSpPr>
                  <a:spLocks/>
                </p:cNvSpPr>
                <p:nvPr/>
              </p:nvSpPr>
              <p:spPr bwMode="auto">
                <a:xfrm>
                  <a:off x="2597" y="1838"/>
                  <a:ext cx="1491" cy="2205"/>
                </a:xfrm>
                <a:custGeom>
                  <a:avLst/>
                  <a:gdLst>
                    <a:gd name="T0" fmla="*/ 0 w 1043"/>
                    <a:gd name="T1" fmla="*/ 32805 h 1406"/>
                    <a:gd name="T2" fmla="*/ 12719 w 1043"/>
                    <a:gd name="T3" fmla="*/ 32805 h 1406"/>
                    <a:gd name="T4" fmla="*/ 11618 w 1043"/>
                    <a:gd name="T5" fmla="*/ 0 h 1406"/>
                    <a:gd name="T6" fmla="*/ 0 w 1043"/>
                    <a:gd name="T7" fmla="*/ 32805 h 14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43"/>
                    <a:gd name="T13" fmla="*/ 0 h 1406"/>
                    <a:gd name="T14" fmla="*/ 1043 w 1043"/>
                    <a:gd name="T15" fmla="*/ 1406 h 14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43" h="1406">
                      <a:moveTo>
                        <a:pt x="0" y="1406"/>
                      </a:moveTo>
                      <a:lnTo>
                        <a:pt x="1043" y="1406"/>
                      </a:lnTo>
                      <a:lnTo>
                        <a:pt x="952" y="0"/>
                      </a:lnTo>
                      <a:lnTo>
                        <a:pt x="0" y="140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3" name="Freeform 25"/>
                <p:cNvSpPr>
                  <a:spLocks/>
                </p:cNvSpPr>
                <p:nvPr/>
              </p:nvSpPr>
              <p:spPr bwMode="auto">
                <a:xfrm>
                  <a:off x="3958" y="1838"/>
                  <a:ext cx="907" cy="2205"/>
                </a:xfrm>
                <a:custGeom>
                  <a:avLst/>
                  <a:gdLst>
                    <a:gd name="T0" fmla="*/ 1108 w 635"/>
                    <a:gd name="T1" fmla="*/ 32805 h 1406"/>
                    <a:gd name="T2" fmla="*/ 0 w 635"/>
                    <a:gd name="T3" fmla="*/ 0 h 1406"/>
                    <a:gd name="T4" fmla="*/ 7706 w 635"/>
                    <a:gd name="T5" fmla="*/ 20116 h 1406"/>
                    <a:gd name="T6" fmla="*/ 1108 w 635"/>
                    <a:gd name="T7" fmla="*/ 32805 h 14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5"/>
                    <a:gd name="T13" fmla="*/ 0 h 1406"/>
                    <a:gd name="T14" fmla="*/ 635 w 635"/>
                    <a:gd name="T15" fmla="*/ 1406 h 14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5" h="1406">
                      <a:moveTo>
                        <a:pt x="91" y="1406"/>
                      </a:moveTo>
                      <a:lnTo>
                        <a:pt x="0" y="0"/>
                      </a:lnTo>
                      <a:lnTo>
                        <a:pt x="635" y="862"/>
                      </a:lnTo>
                      <a:lnTo>
                        <a:pt x="91" y="140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221" name="Line 27"/>
              <p:cNvSpPr>
                <a:spLocks noChangeShapeType="1"/>
              </p:cNvSpPr>
              <p:nvPr/>
            </p:nvSpPr>
            <p:spPr bwMode="auto">
              <a:xfrm flipV="1">
                <a:off x="3390" y="1843"/>
                <a:ext cx="579" cy="13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19" name="Freeform 29"/>
            <p:cNvSpPr>
              <a:spLocks/>
            </p:cNvSpPr>
            <p:nvPr/>
          </p:nvSpPr>
          <p:spPr bwMode="auto">
            <a:xfrm>
              <a:off x="2597" y="3191"/>
              <a:ext cx="2267" cy="850"/>
            </a:xfrm>
            <a:custGeom>
              <a:avLst/>
              <a:gdLst>
                <a:gd name="T0" fmla="*/ 0 w 2267"/>
                <a:gd name="T1" fmla="*/ 850 h 850"/>
                <a:gd name="T2" fmla="*/ 793 w 2267"/>
                <a:gd name="T3" fmla="*/ 0 h 850"/>
                <a:gd name="T4" fmla="*/ 2267 w 2267"/>
                <a:gd name="T5" fmla="*/ 0 h 850"/>
                <a:gd name="T6" fmla="*/ 1502 w 2267"/>
                <a:gd name="T7" fmla="*/ 850 h 850"/>
                <a:gd name="T8" fmla="*/ 0 w 2267"/>
                <a:gd name="T9" fmla="*/ 850 h 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7"/>
                <a:gd name="T16" fmla="*/ 0 h 850"/>
                <a:gd name="T17" fmla="*/ 2267 w 2267"/>
                <a:gd name="T18" fmla="*/ 850 h 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7" h="850">
                  <a:moveTo>
                    <a:pt x="0" y="850"/>
                  </a:moveTo>
                  <a:lnTo>
                    <a:pt x="793" y="0"/>
                  </a:lnTo>
                  <a:lnTo>
                    <a:pt x="2267" y="0"/>
                  </a:lnTo>
                  <a:lnTo>
                    <a:pt x="1502" y="850"/>
                  </a:lnTo>
                  <a:lnTo>
                    <a:pt x="0" y="85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6114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Апофема</a:t>
            </a:r>
            <a:r>
              <a:rPr lang="ru-RU" alt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высота боковой грани правильной пирамиды, проведенная из ее вершины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274050" y="0"/>
            <a:ext cx="869950" cy="6858000"/>
            <a:chOff x="5212" y="0"/>
            <a:chExt cx="548" cy="4320"/>
          </a:xfrm>
        </p:grpSpPr>
        <p:sp>
          <p:nvSpPr>
            <p:cNvPr id="8214" name="AutoShape 5" descr="Точечная сетка"/>
            <p:cNvSpPr>
              <a:spLocks noChangeArrowheads="1"/>
            </p:cNvSpPr>
            <p:nvPr/>
          </p:nvSpPr>
          <p:spPr bwMode="auto">
            <a:xfrm rot="5400000">
              <a:off x="5193" y="3753"/>
              <a:ext cx="590" cy="544"/>
            </a:xfrm>
            <a:prstGeom prst="rtTriangl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8215" name="Line 6"/>
            <p:cNvSpPr>
              <a:spLocks noChangeShapeType="1"/>
            </p:cNvSpPr>
            <p:nvPr/>
          </p:nvSpPr>
          <p:spPr bwMode="auto">
            <a:xfrm>
              <a:off x="5375" y="0"/>
              <a:ext cx="0" cy="3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AutoShape 7"/>
            <p:cNvSpPr>
              <a:spLocks noChangeArrowheads="1"/>
            </p:cNvSpPr>
            <p:nvPr/>
          </p:nvSpPr>
          <p:spPr bwMode="auto">
            <a:xfrm rot="-5400000">
              <a:off x="5193" y="3753"/>
              <a:ext cx="590" cy="544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8217" name="Line 8"/>
            <p:cNvSpPr>
              <a:spLocks noChangeShapeType="1"/>
            </p:cNvSpPr>
            <p:nvPr/>
          </p:nvSpPr>
          <p:spPr bwMode="auto">
            <a:xfrm>
              <a:off x="5212" y="4065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436096" y="1916832"/>
            <a:ext cx="917575" cy="3500438"/>
            <a:chOff x="3379" y="1842"/>
            <a:chExt cx="590" cy="2183"/>
          </a:xfrm>
        </p:grpSpPr>
        <p:sp>
          <p:nvSpPr>
            <p:cNvPr id="8210" name="Line 28"/>
            <p:cNvSpPr>
              <a:spLocks noChangeShapeType="1"/>
            </p:cNvSpPr>
            <p:nvPr/>
          </p:nvSpPr>
          <p:spPr bwMode="auto">
            <a:xfrm flipH="1">
              <a:off x="3379" y="1842"/>
              <a:ext cx="590" cy="2178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3419" y="3889"/>
              <a:ext cx="136" cy="136"/>
              <a:chOff x="3432" y="3884"/>
              <a:chExt cx="136" cy="136"/>
            </a:xfrm>
          </p:grpSpPr>
          <p:sp>
            <p:nvSpPr>
              <p:cNvPr id="11293" name="Line 29"/>
              <p:cNvSpPr>
                <a:spLocks noChangeShapeType="1"/>
              </p:cNvSpPr>
              <p:nvPr/>
            </p:nvSpPr>
            <p:spPr bwMode="auto">
              <a:xfrm>
                <a:off x="3432" y="3892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94" name="Line 30"/>
              <p:cNvSpPr>
                <a:spLocks noChangeShapeType="1"/>
              </p:cNvSpPr>
              <p:nvPr/>
            </p:nvSpPr>
            <p:spPr bwMode="auto">
              <a:xfrm flipH="1">
                <a:off x="3523" y="3884"/>
                <a:ext cx="45" cy="136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6300192" y="1916832"/>
            <a:ext cx="954087" cy="2879725"/>
            <a:chOff x="3957" y="1848"/>
            <a:chExt cx="601" cy="1768"/>
          </a:xfrm>
        </p:grpSpPr>
        <p:sp>
          <p:nvSpPr>
            <p:cNvPr id="8206" name="Line 33"/>
            <p:cNvSpPr>
              <a:spLocks noChangeShapeType="1"/>
            </p:cNvSpPr>
            <p:nvPr/>
          </p:nvSpPr>
          <p:spPr bwMode="auto">
            <a:xfrm>
              <a:off x="3957" y="1848"/>
              <a:ext cx="601" cy="1673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4414" y="3389"/>
              <a:ext cx="91" cy="227"/>
              <a:chOff x="4414" y="3389"/>
              <a:chExt cx="91" cy="227"/>
            </a:xfrm>
          </p:grpSpPr>
          <p:sp>
            <p:nvSpPr>
              <p:cNvPr id="11301" name="Line 37"/>
              <p:cNvSpPr>
                <a:spLocks noChangeShapeType="1"/>
              </p:cNvSpPr>
              <p:nvPr/>
            </p:nvSpPr>
            <p:spPr bwMode="auto">
              <a:xfrm flipH="1">
                <a:off x="4414" y="3389"/>
                <a:ext cx="91" cy="9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02" name="Line 38"/>
              <p:cNvSpPr>
                <a:spLocks noChangeShapeType="1"/>
              </p:cNvSpPr>
              <p:nvPr/>
            </p:nvSpPr>
            <p:spPr bwMode="auto">
              <a:xfrm>
                <a:off x="4414" y="3479"/>
                <a:ext cx="46" cy="137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6948264" y="1700808"/>
            <a:ext cx="19896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Апофемы</a:t>
            </a:r>
          </a:p>
        </p:txBody>
      </p: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868144" y="2348880"/>
            <a:ext cx="1800225" cy="1620837"/>
            <a:chOff x="3674" y="1877"/>
            <a:chExt cx="1134" cy="1021"/>
          </a:xfrm>
        </p:grpSpPr>
        <p:sp>
          <p:nvSpPr>
            <p:cNvPr id="8204" name="Line 41"/>
            <p:cNvSpPr>
              <a:spLocks noChangeShapeType="1"/>
            </p:cNvSpPr>
            <p:nvPr/>
          </p:nvSpPr>
          <p:spPr bwMode="auto">
            <a:xfrm flipH="1">
              <a:off x="3674" y="1877"/>
              <a:ext cx="1134" cy="102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Line 42"/>
            <p:cNvSpPr>
              <a:spLocks noChangeShapeType="1"/>
            </p:cNvSpPr>
            <p:nvPr/>
          </p:nvSpPr>
          <p:spPr bwMode="auto">
            <a:xfrm flipH="1">
              <a:off x="4445" y="1877"/>
              <a:ext cx="363" cy="90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395536" y="2420888"/>
            <a:ext cx="3914634" cy="2062103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апофемы правильной пирамиды равны друг другу</a:t>
            </a:r>
          </a:p>
        </p:txBody>
      </p:sp>
      <p:sp>
        <p:nvSpPr>
          <p:cNvPr id="8203" name="AutoShape 44" descr="Точечная сетка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11188" cy="360363"/>
          </a:xfrm>
          <a:prstGeom prst="actionButtonBackPrevious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304" grpId="0"/>
      <p:bldP spid="113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654675" y="692696"/>
            <a:ext cx="3489325" cy="5262562"/>
          </a:xfrm>
        </p:spPr>
        <p:txBody>
          <a:bodyPr/>
          <a:lstStyle/>
          <a:p>
            <a:r>
              <a:rPr lang="ru-RU" altLang="ru-RU" dirty="0" smtClean="0"/>
              <a:t>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Диагональное сечение пирамиды – сечение плоскостью, проходящей через два не соседних боковых ребра</a:t>
            </a:r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73225"/>
            <a:ext cx="2792412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964113"/>
            <a:ext cx="22923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673225"/>
            <a:ext cx="443706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693863"/>
            <a:ext cx="1414462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714500"/>
            <a:ext cx="1914525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701800"/>
            <a:ext cx="3573462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741488"/>
            <a:ext cx="193833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681163"/>
            <a:ext cx="18700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2913"/>
            <a:ext cx="100488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297363"/>
            <a:ext cx="278606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305300"/>
            <a:ext cx="242728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4100513"/>
            <a:ext cx="8604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1693863"/>
            <a:ext cx="1397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257675"/>
            <a:ext cx="10001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4668838"/>
            <a:ext cx="7556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918075"/>
            <a:ext cx="8239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476375"/>
            <a:ext cx="9874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079875"/>
            <a:ext cx="9207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Рисунок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792663"/>
            <a:ext cx="8540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673225"/>
            <a:ext cx="4322762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4284663"/>
            <a:ext cx="432276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4419600"/>
            <a:ext cx="42973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673225"/>
            <a:ext cx="1884362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725613"/>
            <a:ext cx="1120775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758950"/>
            <a:ext cx="1122362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789737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1673225"/>
            <a:ext cx="56880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3851275" y="2060575"/>
            <a:ext cx="4465638" cy="4175125"/>
            <a:chOff x="3851920" y="2060575"/>
            <a:chExt cx="4464993" cy="417512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52863" y="2060575"/>
              <a:ext cx="4464050" cy="4175125"/>
              <a:chOff x="3243" y="935"/>
              <a:chExt cx="1587" cy="140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3243" y="935"/>
                <a:ext cx="1587" cy="1406"/>
                <a:chOff x="3243" y="935"/>
                <a:chExt cx="1587" cy="1406"/>
              </a:xfrm>
            </p:grpSpPr>
            <p:sp>
              <p:nvSpPr>
                <p:cNvPr id="13334" name="Freeform 11"/>
                <p:cNvSpPr>
                  <a:spLocks/>
                </p:cNvSpPr>
                <p:nvPr/>
              </p:nvSpPr>
              <p:spPr bwMode="auto">
                <a:xfrm>
                  <a:off x="3243" y="935"/>
                  <a:ext cx="1043" cy="1406"/>
                </a:xfrm>
                <a:custGeom>
                  <a:avLst/>
                  <a:gdLst>
                    <a:gd name="T0" fmla="*/ 0 w 1043"/>
                    <a:gd name="T1" fmla="*/ 1406 h 1406"/>
                    <a:gd name="T2" fmla="*/ 1043 w 1043"/>
                    <a:gd name="T3" fmla="*/ 1406 h 1406"/>
                    <a:gd name="T4" fmla="*/ 952 w 1043"/>
                    <a:gd name="T5" fmla="*/ 0 h 1406"/>
                    <a:gd name="T6" fmla="*/ 0 w 1043"/>
                    <a:gd name="T7" fmla="*/ 1406 h 14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43"/>
                    <a:gd name="T13" fmla="*/ 0 h 1406"/>
                    <a:gd name="T14" fmla="*/ 1043 w 1043"/>
                    <a:gd name="T15" fmla="*/ 1406 h 14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43" h="1406">
                      <a:moveTo>
                        <a:pt x="0" y="1406"/>
                      </a:moveTo>
                      <a:lnTo>
                        <a:pt x="1043" y="1406"/>
                      </a:lnTo>
                      <a:lnTo>
                        <a:pt x="952" y="0"/>
                      </a:lnTo>
                      <a:lnTo>
                        <a:pt x="0" y="140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CC"/>
                    </a:gs>
                    <a:gs pos="50000">
                      <a:srgbClr val="00FFCC"/>
                    </a:gs>
                    <a:gs pos="100000">
                      <a:srgbClr val="FFFFCC"/>
                    </a:gs>
                  </a:gsLst>
                  <a:lin ang="2700000" scaled="1"/>
                </a:gra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35" name="Freeform 12"/>
                <p:cNvSpPr>
                  <a:spLocks/>
                </p:cNvSpPr>
                <p:nvPr/>
              </p:nvSpPr>
              <p:spPr bwMode="auto">
                <a:xfrm>
                  <a:off x="4195" y="935"/>
                  <a:ext cx="635" cy="1406"/>
                </a:xfrm>
                <a:custGeom>
                  <a:avLst/>
                  <a:gdLst>
                    <a:gd name="T0" fmla="*/ 91 w 635"/>
                    <a:gd name="T1" fmla="*/ 1406 h 1406"/>
                    <a:gd name="T2" fmla="*/ 0 w 635"/>
                    <a:gd name="T3" fmla="*/ 0 h 1406"/>
                    <a:gd name="T4" fmla="*/ 635 w 635"/>
                    <a:gd name="T5" fmla="*/ 862 h 1406"/>
                    <a:gd name="T6" fmla="*/ 91 w 635"/>
                    <a:gd name="T7" fmla="*/ 1406 h 14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5"/>
                    <a:gd name="T13" fmla="*/ 0 h 1406"/>
                    <a:gd name="T14" fmla="*/ 635 w 635"/>
                    <a:gd name="T15" fmla="*/ 1406 h 14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5" h="1406">
                      <a:moveTo>
                        <a:pt x="91" y="1406"/>
                      </a:moveTo>
                      <a:lnTo>
                        <a:pt x="0" y="0"/>
                      </a:lnTo>
                      <a:lnTo>
                        <a:pt x="635" y="862"/>
                      </a:lnTo>
                      <a:lnTo>
                        <a:pt x="91" y="140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CC"/>
                    </a:gs>
                    <a:gs pos="50000">
                      <a:srgbClr val="00FFCC"/>
                    </a:gs>
                    <a:gs pos="100000">
                      <a:srgbClr val="FFFFCC"/>
                    </a:gs>
                  </a:gsLst>
                  <a:lin ang="18900000" scaled="1"/>
                </a:gra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333" name="Line 14"/>
              <p:cNvSpPr>
                <a:spLocks noChangeShapeType="1"/>
              </p:cNvSpPr>
              <p:nvPr/>
            </p:nvSpPr>
            <p:spPr bwMode="auto">
              <a:xfrm flipV="1">
                <a:off x="3771" y="935"/>
                <a:ext cx="424" cy="87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25" name="Прямая соединительная линия 24"/>
            <p:cNvCxnSpPr/>
            <p:nvPr/>
          </p:nvCxnSpPr>
          <p:spPr>
            <a:xfrm rot="5400000" flipH="1" flipV="1">
              <a:off x="3806569" y="4688789"/>
              <a:ext cx="1576387" cy="1485685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5337605" y="4643438"/>
              <a:ext cx="2969784" cy="46037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altLang="ru-RU" sz="6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пирамиды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274050" y="0"/>
            <a:ext cx="869950" cy="6858000"/>
            <a:chOff x="5212" y="0"/>
            <a:chExt cx="548" cy="4320"/>
          </a:xfrm>
        </p:grpSpPr>
        <p:sp>
          <p:nvSpPr>
            <p:cNvPr id="13325" name="AutoShape 5" descr="Точечная сетка"/>
            <p:cNvSpPr>
              <a:spLocks noChangeArrowheads="1"/>
            </p:cNvSpPr>
            <p:nvPr/>
          </p:nvSpPr>
          <p:spPr bwMode="auto">
            <a:xfrm rot="5400000">
              <a:off x="5193" y="3753"/>
              <a:ext cx="590" cy="544"/>
            </a:xfrm>
            <a:prstGeom prst="rtTriangl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6" name="Line 6"/>
            <p:cNvSpPr>
              <a:spLocks noChangeShapeType="1"/>
            </p:cNvSpPr>
            <p:nvPr/>
          </p:nvSpPr>
          <p:spPr bwMode="auto">
            <a:xfrm>
              <a:off x="5375" y="0"/>
              <a:ext cx="0" cy="3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AutoShape 7"/>
            <p:cNvSpPr>
              <a:spLocks noChangeArrowheads="1"/>
            </p:cNvSpPr>
            <p:nvPr/>
          </p:nvSpPr>
          <p:spPr bwMode="auto">
            <a:xfrm rot="-5400000">
              <a:off x="5193" y="3753"/>
              <a:ext cx="590" cy="544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8" name="Line 8"/>
            <p:cNvSpPr>
              <a:spLocks noChangeShapeType="1"/>
            </p:cNvSpPr>
            <p:nvPr/>
          </p:nvSpPr>
          <p:spPr bwMode="auto">
            <a:xfrm>
              <a:off x="5212" y="4065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85763" y="1854200"/>
            <a:ext cx="4995862" cy="9239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S</a:t>
            </a:r>
            <a:r>
              <a:rPr lang="ru-RU" altLang="ru-RU" sz="5400" b="1" baseline="-25000" dirty="0">
                <a:solidFill>
                  <a:srgbClr val="C00000"/>
                </a:solidFill>
                <a:latin typeface="Monotype Corsiva" panose="03010101010201010101" pitchFamily="66" charset="0"/>
              </a:rPr>
              <a:t>полн. </a:t>
            </a:r>
            <a:r>
              <a:rPr lang="ru-RU" alt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= </a:t>
            </a:r>
            <a:r>
              <a:rPr lang="en-US" alt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S</a:t>
            </a:r>
            <a:r>
              <a:rPr lang="ru-RU" altLang="ru-RU" sz="5400" b="1" baseline="-25000" dirty="0">
                <a:solidFill>
                  <a:srgbClr val="C00000"/>
                </a:solidFill>
                <a:latin typeface="Monotype Corsiva" panose="03010101010201010101" pitchFamily="66" charset="0"/>
              </a:rPr>
              <a:t>бок.</a:t>
            </a:r>
            <a:r>
              <a:rPr lang="ru-RU" alt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+ </a:t>
            </a:r>
            <a:r>
              <a:rPr lang="en-US" alt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S</a:t>
            </a:r>
            <a:r>
              <a:rPr lang="ru-RU" altLang="ru-RU" sz="5400" b="1" baseline="-25000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осн</a:t>
            </a:r>
            <a:r>
              <a:rPr lang="ru-RU" altLang="ru-RU" sz="5400" b="1" baseline="-25000" dirty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  <a:r>
              <a:rPr lang="ru-RU" alt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771775" y="3860800"/>
            <a:ext cx="1181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5400" b="1">
                <a:solidFill>
                  <a:srgbClr val="C00000"/>
                </a:solidFill>
                <a:latin typeface="Monotype Corsiva" panose="03010101010201010101" pitchFamily="66" charset="0"/>
              </a:rPr>
              <a:t>S</a:t>
            </a:r>
            <a:r>
              <a:rPr lang="ru-RU" altLang="ru-RU" sz="5400" b="1" baseline="-25000">
                <a:solidFill>
                  <a:srgbClr val="C00000"/>
                </a:solidFill>
                <a:latin typeface="Monotype Corsiva" panose="03010101010201010101" pitchFamily="66" charset="0"/>
              </a:rPr>
              <a:t>бок.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5435600" y="4941888"/>
            <a:ext cx="1160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5400" b="1">
                <a:solidFill>
                  <a:srgbClr val="C00000"/>
                </a:solidFill>
                <a:latin typeface="Monotype Corsiva" panose="03010101010201010101" pitchFamily="66" charset="0"/>
              </a:rPr>
              <a:t>S</a:t>
            </a:r>
            <a:r>
              <a:rPr lang="ru-RU" altLang="ru-RU" sz="5400" b="1" baseline="-25000">
                <a:solidFill>
                  <a:srgbClr val="C00000"/>
                </a:solidFill>
                <a:latin typeface="Monotype Corsiva" panose="03010101010201010101" pitchFamily="66" charset="0"/>
              </a:rPr>
              <a:t>осн.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924300" y="3357563"/>
            <a:ext cx="3024188" cy="1079500"/>
            <a:chOff x="2472" y="2115"/>
            <a:chExt cx="1905" cy="680"/>
          </a:xfrm>
        </p:grpSpPr>
        <p:sp>
          <p:nvSpPr>
            <p:cNvPr id="13323" name="Line 18"/>
            <p:cNvSpPr>
              <a:spLocks noChangeShapeType="1"/>
            </p:cNvSpPr>
            <p:nvPr/>
          </p:nvSpPr>
          <p:spPr bwMode="auto">
            <a:xfrm flipV="1">
              <a:off x="2472" y="2568"/>
              <a:ext cx="1451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19"/>
            <p:cNvSpPr>
              <a:spLocks noChangeShapeType="1"/>
            </p:cNvSpPr>
            <p:nvPr/>
          </p:nvSpPr>
          <p:spPr bwMode="auto">
            <a:xfrm flipV="1">
              <a:off x="2472" y="2115"/>
              <a:ext cx="1905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2" name="AutoShape 22" descr="Точечная сетка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11188" cy="360363"/>
          </a:xfrm>
          <a:prstGeom prst="actionButtonBackPrevious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16771 -0.45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226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5972 -0.294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4" grpId="0"/>
      <p:bldP spid="7184" grpId="1"/>
      <p:bldP spid="7185" grpId="0"/>
      <p:bldP spid="718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427984" y="1916832"/>
          <a:ext cx="4116388" cy="1574800"/>
        </p:xfrm>
        <a:graphic>
          <a:graphicData uri="http://schemas.openxmlformats.org/presentationml/2006/ole">
            <p:oleObj spid="_x0000_s152578" name="Формула" r:id="rId3" imgW="1028254" imgH="393529" progId="Equation.3">
              <p:embed/>
            </p:oleObj>
          </a:graphicData>
        </a:graphic>
      </p:graphicFrame>
      <p:pic>
        <p:nvPicPr>
          <p:cNvPr id="5" name="Picture 7" descr="Прав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86" r="44395" b="35202"/>
          <a:stretch>
            <a:fillRect/>
          </a:stretch>
        </p:blipFill>
        <p:spPr bwMode="auto">
          <a:xfrm>
            <a:off x="251520" y="1916832"/>
            <a:ext cx="508635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31913" y="5273675"/>
            <a:ext cx="5048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200" b="1">
                <a:solidFill>
                  <a:srgbClr val="009900"/>
                </a:solidFill>
              </a:rPr>
              <a:t>h</a:t>
            </a:r>
            <a:endParaRPr lang="ru-RU" altLang="ru-RU" sz="2200" b="1">
              <a:solidFill>
                <a:srgbClr val="0099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27325" y="4959350"/>
            <a:ext cx="7921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200" b="1">
                <a:solidFill>
                  <a:srgbClr val="FF3300"/>
                </a:solidFill>
              </a:rPr>
              <a:t>H</a:t>
            </a:r>
            <a:endParaRPr lang="ru-RU" altLang="ru-RU" sz="22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6661150" cy="52292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 smtClean="0"/>
              <a:t>  </a:t>
            </a:r>
            <a:r>
              <a:rPr lang="ru-RU" altLang="ru-RU" sz="2800" b="1" dirty="0" smtClean="0"/>
              <a:t>Свойства пирамиды:</a:t>
            </a:r>
          </a:p>
          <a:p>
            <a:pPr>
              <a:buFontTx/>
              <a:buNone/>
            </a:pPr>
            <a:r>
              <a:rPr lang="ru-RU" altLang="ru-RU" sz="2800" b="1" dirty="0" smtClean="0"/>
              <a:t>   У правильной пирамиды: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800" b="1" dirty="0" smtClean="0">
                <a:solidFill>
                  <a:srgbClr val="333399"/>
                </a:solidFill>
              </a:rPr>
              <a:t>  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боковые ребра равны;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800" b="1" dirty="0" smtClean="0"/>
              <a:t>  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боковые грани являются равными равнобедренными треугольниками;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800" b="1" dirty="0" smtClean="0">
                <a:solidFill>
                  <a:srgbClr val="0000CC"/>
                </a:solidFill>
              </a:rPr>
              <a:t>   апофемы равны;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800" b="1" dirty="0" smtClean="0"/>
              <a:t>   </a:t>
            </a:r>
            <a:r>
              <a:rPr lang="ru-RU" altLang="ru-RU" sz="2800" b="1" dirty="0" smtClean="0">
                <a:solidFill>
                  <a:srgbClr val="00B050"/>
                </a:solidFill>
              </a:rPr>
              <a:t>площадь боковой поверхности правильной пирамиды равна половине произведения периметра на апофему</a:t>
            </a:r>
            <a:r>
              <a:rPr lang="ru-RU" altLang="ru-RU" b="1" dirty="0" smtClean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5363" name="Picture 4" descr="ff-pencil-2-geometry-4w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142875"/>
            <a:ext cx="24114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Пирамида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70" r="48000" b="30980"/>
          <a:stretch>
            <a:fillRect/>
          </a:stretch>
        </p:blipFill>
        <p:spPr bwMode="auto">
          <a:xfrm>
            <a:off x="6588224" y="2204864"/>
            <a:ext cx="2328863" cy="1776412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876256" y="4077072"/>
            <a:ext cx="2066925" cy="2232025"/>
            <a:chOff x="3787" y="2205"/>
            <a:chExt cx="1134" cy="1225"/>
          </a:xfrm>
        </p:grpSpPr>
        <p:sp>
          <p:nvSpPr>
            <p:cNvPr id="15366" name="AutoShape 30"/>
            <p:cNvSpPr>
              <a:spLocks noChangeArrowheads="1"/>
            </p:cNvSpPr>
            <p:nvPr/>
          </p:nvSpPr>
          <p:spPr bwMode="auto">
            <a:xfrm>
              <a:off x="3787" y="2205"/>
              <a:ext cx="907" cy="122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9966FF"/>
                </a:gs>
              </a:gsLst>
              <a:lin ang="18900000" scaled="1"/>
            </a:gradFill>
            <a:ln w="19050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367" name="Freeform 32"/>
            <p:cNvSpPr>
              <a:spLocks/>
            </p:cNvSpPr>
            <p:nvPr/>
          </p:nvSpPr>
          <p:spPr bwMode="auto">
            <a:xfrm>
              <a:off x="4241" y="2205"/>
              <a:ext cx="680" cy="1225"/>
            </a:xfrm>
            <a:custGeom>
              <a:avLst/>
              <a:gdLst>
                <a:gd name="T0" fmla="*/ 453 w 680"/>
                <a:gd name="T1" fmla="*/ 1225 h 1225"/>
                <a:gd name="T2" fmla="*/ 0 w 680"/>
                <a:gd name="T3" fmla="*/ 0 h 1225"/>
                <a:gd name="T4" fmla="*/ 680 w 680"/>
                <a:gd name="T5" fmla="*/ 953 h 1225"/>
                <a:gd name="T6" fmla="*/ 453 w 680"/>
                <a:gd name="T7" fmla="*/ 1225 h 12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0"/>
                <a:gd name="T13" fmla="*/ 0 h 1225"/>
                <a:gd name="T14" fmla="*/ 680 w 680"/>
                <a:gd name="T15" fmla="*/ 1225 h 12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0" h="1225">
                  <a:moveTo>
                    <a:pt x="453" y="1225"/>
                  </a:moveTo>
                  <a:lnTo>
                    <a:pt x="0" y="0"/>
                  </a:lnTo>
                  <a:lnTo>
                    <a:pt x="680" y="953"/>
                  </a:lnTo>
                  <a:lnTo>
                    <a:pt x="453" y="1225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9966FF"/>
                </a:gs>
              </a:gsLst>
              <a:lin ang="18900000" scaled="1"/>
            </a:gra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6661150" cy="52292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 smtClean="0"/>
              <a:t>  </a:t>
            </a:r>
            <a:r>
              <a:rPr lang="ru-RU" altLang="ru-RU" sz="2800" b="1" dirty="0" smtClean="0"/>
              <a:t>Свойства пирамиды:</a:t>
            </a:r>
          </a:p>
          <a:p>
            <a:pPr marL="514350" indent="-514350"/>
            <a:r>
              <a:rPr lang="ru-RU" altLang="ru-RU" sz="2800" b="1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если боковые ребра пирамиды равны (или составляют равные углы с плоскостью основания), то вершина пирамиды проецируется в центр окружности, описанной около основания.</a:t>
            </a:r>
          </a:p>
          <a:p>
            <a:pPr marL="457200" indent="-457200"/>
            <a:r>
              <a:rPr lang="ru-RU" sz="2400" dirty="0" smtClean="0">
                <a:solidFill>
                  <a:schemeClr val="tx1"/>
                </a:solidFill>
              </a:rPr>
              <a:t>если двугранные углы при основании пирамиды равны (или равны высоты боковых граней, проведенные из вершины пирамиды), то вершина пирамиды проецируется в центр окружности, вписанной в основание пирамиды.</a:t>
            </a:r>
          </a:p>
          <a:p>
            <a:pPr>
              <a:buFontTx/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alt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Пирамида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70" r="48000" b="30980"/>
          <a:stretch>
            <a:fillRect/>
          </a:stretch>
        </p:blipFill>
        <p:spPr bwMode="auto">
          <a:xfrm>
            <a:off x="6815137" y="332656"/>
            <a:ext cx="2328863" cy="1776412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077075" y="3068960"/>
            <a:ext cx="2066925" cy="2232025"/>
            <a:chOff x="3787" y="2205"/>
            <a:chExt cx="1134" cy="1225"/>
          </a:xfrm>
        </p:grpSpPr>
        <p:sp>
          <p:nvSpPr>
            <p:cNvPr id="15366" name="AutoShape 30"/>
            <p:cNvSpPr>
              <a:spLocks noChangeArrowheads="1"/>
            </p:cNvSpPr>
            <p:nvPr/>
          </p:nvSpPr>
          <p:spPr bwMode="auto">
            <a:xfrm>
              <a:off x="3787" y="2205"/>
              <a:ext cx="907" cy="122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9966FF"/>
                </a:gs>
              </a:gsLst>
              <a:lin ang="18900000" scaled="1"/>
            </a:gradFill>
            <a:ln w="19050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367" name="Freeform 32"/>
            <p:cNvSpPr>
              <a:spLocks/>
            </p:cNvSpPr>
            <p:nvPr/>
          </p:nvSpPr>
          <p:spPr bwMode="auto">
            <a:xfrm>
              <a:off x="4241" y="2205"/>
              <a:ext cx="680" cy="1225"/>
            </a:xfrm>
            <a:custGeom>
              <a:avLst/>
              <a:gdLst>
                <a:gd name="T0" fmla="*/ 453 w 680"/>
                <a:gd name="T1" fmla="*/ 1225 h 1225"/>
                <a:gd name="T2" fmla="*/ 0 w 680"/>
                <a:gd name="T3" fmla="*/ 0 h 1225"/>
                <a:gd name="T4" fmla="*/ 680 w 680"/>
                <a:gd name="T5" fmla="*/ 953 h 1225"/>
                <a:gd name="T6" fmla="*/ 453 w 680"/>
                <a:gd name="T7" fmla="*/ 1225 h 12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0"/>
                <a:gd name="T13" fmla="*/ 0 h 1225"/>
                <a:gd name="T14" fmla="*/ 680 w 680"/>
                <a:gd name="T15" fmla="*/ 1225 h 12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0" h="1225">
                  <a:moveTo>
                    <a:pt x="453" y="1225"/>
                  </a:moveTo>
                  <a:lnTo>
                    <a:pt x="0" y="0"/>
                  </a:lnTo>
                  <a:lnTo>
                    <a:pt x="680" y="953"/>
                  </a:lnTo>
                  <a:lnTo>
                    <a:pt x="453" y="1225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9966FF"/>
                </a:gs>
              </a:gsLst>
              <a:lin ang="18900000" scaled="1"/>
            </a:gra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sz="8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8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sz="8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8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sz="8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8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sz="8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8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sz="8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8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Устная работа:</a:t>
            </a:r>
            <a:endParaRPr lang="ru-RU" sz="8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83568" y="548680"/>
            <a:ext cx="8064896" cy="2592288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sz="2400" b="1" dirty="0" smtClean="0">
                <a:solidFill>
                  <a:srgbClr val="000066"/>
                </a:solidFill>
              </a:rPr>
              <a:t>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48680"/>
            <a:ext cx="8280920" cy="24314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Теорема: </a:t>
            </a:r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Объём пирамиды равен одной трети произведения площади основания на высоту.</a:t>
            </a:r>
            <a:endParaRPr lang="ru-RU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2483768" y="3861048"/>
          <a:ext cx="4392488" cy="2002458"/>
        </p:xfrm>
        <a:graphic>
          <a:graphicData uri="http://schemas.openxmlformats.org/presentationml/2006/ole">
            <p:oleObj spid="_x0000_s99330" name="Формула" r:id="rId3" imgW="863280" imgH="393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8144" y="4221088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∙</a:t>
            </a:r>
            <a:endParaRPr lang="ru-RU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1979712" y="2924944"/>
            <a:ext cx="792088" cy="986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91680" y="908720"/>
            <a:ext cx="1080195" cy="20449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3568" y="2924944"/>
            <a:ext cx="1293490" cy="986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3568" y="2924944"/>
            <a:ext cx="208476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83568" y="908720"/>
            <a:ext cx="1008112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91680" y="980728"/>
            <a:ext cx="288925" cy="28856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980728"/>
            <a:ext cx="0" cy="1011362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691680" y="1988840"/>
            <a:ext cx="0" cy="129614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691680" y="3284984"/>
            <a:ext cx="46038" cy="444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691680" y="3284984"/>
            <a:ext cx="0" cy="333375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91680" y="3717032"/>
            <a:ext cx="223" cy="670867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2987824" y="188640"/>
          <a:ext cx="4464496" cy="2568285"/>
        </p:xfrm>
        <a:graphic>
          <a:graphicData uri="http://schemas.openxmlformats.org/presentationml/2006/ole">
            <p:oleObj spid="_x0000_s100354" name="Формула" r:id="rId3" imgW="2361960" imgH="1358640" progId="Equation.3">
              <p:embed/>
            </p:oleObj>
          </a:graphicData>
        </a:graphic>
      </p:graphicFrame>
      <p:cxnSp>
        <p:nvCxnSpPr>
          <p:cNvPr id="36" name="Прямая соединительная линия 35"/>
          <p:cNvCxnSpPr/>
          <p:nvPr/>
        </p:nvCxnSpPr>
        <p:spPr>
          <a:xfrm>
            <a:off x="395536" y="908720"/>
            <a:ext cx="130847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683568" y="908720"/>
            <a:ext cx="15876" cy="2050976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9512" y="1484784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Century Schoolbook" pitchFamily="18" charset="0"/>
              </a:rPr>
              <a:t>h</a:t>
            </a:r>
            <a:endParaRPr lang="ru-RU" sz="3200" b="1" i="1" dirty="0">
              <a:latin typeface="Century Schoolbook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2492896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entury Schoolbook" pitchFamily="18" charset="0"/>
              </a:rPr>
              <a:t>Доказательство:</a:t>
            </a:r>
            <a:endParaRPr lang="ru-RU" sz="3200" b="1" i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475656" y="404664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Schoolbook" pitchFamily="18" charset="0"/>
              </a:rPr>
              <a:t>O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619672" y="3140968"/>
            <a:ext cx="620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М</a:t>
            </a:r>
            <a:r>
              <a:rPr lang="ru-RU" sz="2400" b="1" dirty="0" smtClean="0">
                <a:latin typeface="Cambria"/>
              </a:rPr>
              <a:t>₂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907704" y="3789040"/>
            <a:ext cx="423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С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771800" y="2708920"/>
            <a:ext cx="423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В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23528" y="2780928"/>
            <a:ext cx="418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А</a:t>
            </a:r>
            <a:endParaRPr lang="ru-RU" sz="2400" b="1" dirty="0">
              <a:latin typeface="Century Schoolbook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827584" y="2996952"/>
            <a:ext cx="1008112" cy="37484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3059832" y="2924944"/>
          <a:ext cx="2880320" cy="1663366"/>
        </p:xfrm>
        <a:graphic>
          <a:graphicData uri="http://schemas.openxmlformats.org/presentationml/2006/ole">
            <p:oleObj spid="_x0000_s100355" name="Формула" r:id="rId4" imgW="1231560" imgH="711000" progId="Equation.3">
              <p:embed/>
            </p:oleObj>
          </a:graphicData>
        </a:graphic>
      </p:graphicFrame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187624" y="3933056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Century Schoolbook" pitchFamily="18" charset="0"/>
              </a:rPr>
              <a:t>х</a:t>
            </a:r>
            <a:endParaRPr lang="ru-RU" sz="2800" b="1" i="1" dirty="0">
              <a:latin typeface="Century Schoolbook" pitchFamily="18" charset="0"/>
            </a:endParaRP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3131840" y="4437112"/>
          <a:ext cx="2147248" cy="467990"/>
        </p:xfrm>
        <a:graphic>
          <a:graphicData uri="http://schemas.openxmlformats.org/presentationml/2006/ole">
            <p:oleObj spid="_x0000_s100356" name="Формула" r:id="rId5" imgW="990360" imgH="215640" progId="Equation.3">
              <p:embed/>
            </p:oleObj>
          </a:graphicData>
        </a:graphic>
      </p:graphicFrame>
      <p:cxnSp>
        <p:nvCxnSpPr>
          <p:cNvPr id="53" name="Прямая соединительная линия 52"/>
          <p:cNvCxnSpPr/>
          <p:nvPr/>
        </p:nvCxnSpPr>
        <p:spPr>
          <a:xfrm>
            <a:off x="1115616" y="1988840"/>
            <a:ext cx="72008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1835696" y="1988840"/>
            <a:ext cx="432048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187624" y="1988840"/>
            <a:ext cx="100811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15616" y="1988840"/>
            <a:ext cx="576064" cy="21602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835696" y="2276872"/>
            <a:ext cx="500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С</a:t>
            </a:r>
            <a:r>
              <a:rPr lang="ru-RU" sz="2400" b="1" dirty="0" smtClean="0">
                <a:latin typeface="Calibri"/>
              </a:rPr>
              <a:t>₁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55576" y="1556792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А</a:t>
            </a:r>
            <a:r>
              <a:rPr lang="ru-RU" sz="2400" b="1" dirty="0" smtClean="0">
                <a:latin typeface="Calibri"/>
              </a:rPr>
              <a:t>₁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267744" y="1772816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В</a:t>
            </a:r>
            <a:r>
              <a:rPr lang="ru-RU" sz="2400" b="1" dirty="0" smtClean="0">
                <a:latin typeface="Calibri"/>
              </a:rPr>
              <a:t>₁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619672" y="1916832"/>
            <a:ext cx="620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М</a:t>
            </a:r>
            <a:r>
              <a:rPr lang="ru-RU" sz="2400" b="1" dirty="0" smtClean="0">
                <a:latin typeface="Cambria"/>
              </a:rPr>
              <a:t>₁</a:t>
            </a:r>
            <a:endParaRPr lang="ru-RU" sz="2400" b="1" dirty="0">
              <a:latin typeface="Century Schoolbook" pitchFamily="18" charset="0"/>
            </a:endParaRPr>
          </a:p>
        </p:txBody>
      </p:sp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3131840" y="4797152"/>
          <a:ext cx="4320480" cy="1008112"/>
        </p:xfrm>
        <a:graphic>
          <a:graphicData uri="http://schemas.openxmlformats.org/presentationml/2006/ole">
            <p:oleObj spid="_x0000_s100357" name="Формула" r:id="rId6" imgW="1904760" imgH="444240" progId="Equation.3">
              <p:embed/>
            </p:oleObj>
          </a:graphicData>
        </a:graphic>
      </p:graphicFrame>
      <p:sp>
        <p:nvSpPr>
          <p:cNvPr id="76" name="Freeform 13"/>
          <p:cNvSpPr>
            <a:spLocks/>
          </p:cNvSpPr>
          <p:nvPr/>
        </p:nvSpPr>
        <p:spPr bwMode="auto">
          <a:xfrm rot="206182">
            <a:off x="4432755" y="5885468"/>
            <a:ext cx="278491" cy="167535"/>
          </a:xfrm>
          <a:custGeom>
            <a:avLst/>
            <a:gdLst/>
            <a:ahLst/>
            <a:cxnLst>
              <a:cxn ang="0">
                <a:pos x="203" y="138"/>
              </a:cxn>
              <a:cxn ang="0">
                <a:pos x="160" y="181"/>
              </a:cxn>
              <a:cxn ang="0">
                <a:pos x="73" y="199"/>
              </a:cxn>
              <a:cxn ang="0">
                <a:pos x="11" y="148"/>
              </a:cxn>
              <a:cxn ang="0">
                <a:pos x="11" y="66"/>
              </a:cxn>
              <a:cxn ang="0">
                <a:pos x="68" y="26"/>
              </a:cxn>
              <a:cxn ang="0">
                <a:pos x="160" y="39"/>
              </a:cxn>
              <a:cxn ang="0">
                <a:pos x="285" y="110"/>
              </a:cxn>
              <a:cxn ang="0">
                <a:pos x="378" y="172"/>
              </a:cxn>
              <a:cxn ang="0">
                <a:pos x="485" y="167"/>
              </a:cxn>
              <a:cxn ang="0">
                <a:pos x="535" y="113"/>
              </a:cxn>
              <a:cxn ang="0">
                <a:pos x="517" y="31"/>
              </a:cxn>
              <a:cxn ang="0">
                <a:pos x="433" y="3"/>
              </a:cxn>
              <a:cxn ang="0">
                <a:pos x="348" y="49"/>
              </a:cxn>
            </a:cxnLst>
            <a:rect l="0" t="0" r="r" b="b"/>
            <a:pathLst>
              <a:path w="540" h="205">
                <a:moveTo>
                  <a:pt x="203" y="138"/>
                </a:moveTo>
                <a:cubicBezTo>
                  <a:pt x="196" y="145"/>
                  <a:pt x="182" y="171"/>
                  <a:pt x="160" y="181"/>
                </a:cubicBezTo>
                <a:cubicBezTo>
                  <a:pt x="139" y="191"/>
                  <a:pt x="98" y="205"/>
                  <a:pt x="73" y="199"/>
                </a:cubicBezTo>
                <a:cubicBezTo>
                  <a:pt x="48" y="194"/>
                  <a:pt x="21" y="170"/>
                  <a:pt x="11" y="148"/>
                </a:cubicBezTo>
                <a:cubicBezTo>
                  <a:pt x="0" y="126"/>
                  <a:pt x="1" y="86"/>
                  <a:pt x="11" y="66"/>
                </a:cubicBezTo>
                <a:cubicBezTo>
                  <a:pt x="20" y="45"/>
                  <a:pt x="43" y="31"/>
                  <a:pt x="68" y="26"/>
                </a:cubicBezTo>
                <a:cubicBezTo>
                  <a:pt x="93" y="22"/>
                  <a:pt x="124" y="24"/>
                  <a:pt x="160" y="39"/>
                </a:cubicBezTo>
                <a:cubicBezTo>
                  <a:pt x="197" y="53"/>
                  <a:pt x="249" y="88"/>
                  <a:pt x="285" y="110"/>
                </a:cubicBezTo>
                <a:cubicBezTo>
                  <a:pt x="322" y="133"/>
                  <a:pt x="345" y="162"/>
                  <a:pt x="378" y="172"/>
                </a:cubicBezTo>
                <a:cubicBezTo>
                  <a:pt x="411" y="182"/>
                  <a:pt x="459" y="177"/>
                  <a:pt x="485" y="167"/>
                </a:cubicBezTo>
                <a:cubicBezTo>
                  <a:pt x="511" y="158"/>
                  <a:pt x="530" y="136"/>
                  <a:pt x="535" y="113"/>
                </a:cubicBezTo>
                <a:cubicBezTo>
                  <a:pt x="540" y="90"/>
                  <a:pt x="534" y="49"/>
                  <a:pt x="517" y="31"/>
                </a:cubicBezTo>
                <a:cubicBezTo>
                  <a:pt x="500" y="13"/>
                  <a:pt x="461" y="0"/>
                  <a:pt x="433" y="3"/>
                </a:cubicBezTo>
                <a:cubicBezTo>
                  <a:pt x="405" y="6"/>
                  <a:pt x="366" y="40"/>
                  <a:pt x="348" y="4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3131840" y="5733256"/>
          <a:ext cx="2592288" cy="493770"/>
        </p:xfrm>
        <a:graphic>
          <a:graphicData uri="http://schemas.openxmlformats.org/presentationml/2006/ole">
            <p:oleObj spid="_x0000_s100358" name="Формула" r:id="rId7" imgW="1282680" imgH="215640" progId="Equation.3">
              <p:embed/>
            </p:oleObj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1331640" y="1556792"/>
          <a:ext cx="279400" cy="304800"/>
        </p:xfrm>
        <a:graphic>
          <a:graphicData uri="http://schemas.openxmlformats.org/presentationml/2006/ole">
            <p:oleObj spid="_x0000_s100359" name="Equation" r:id="rId8" imgW="126835" imgH="139518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build="allAtOnce"/>
      <p:bldP spid="41" grpId="0" build="allAtOnce"/>
      <p:bldP spid="43" grpId="0"/>
      <p:bldP spid="51" grpId="0" build="allAtOnce"/>
      <p:bldP spid="71" grpId="0" build="allAtOnce"/>
      <p:bldP spid="72" grpId="0" build="allAtOnce"/>
      <p:bldP spid="73" grpId="0" build="allAtOnce"/>
      <p:bldP spid="74" grpId="0"/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Равнобедренный треугольник 54"/>
          <p:cNvSpPr/>
          <p:nvPr/>
        </p:nvSpPr>
        <p:spPr>
          <a:xfrm>
            <a:off x="683568" y="836712"/>
            <a:ext cx="2016224" cy="2088232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1115616" y="980728"/>
            <a:ext cx="1152128" cy="1008112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979712" y="2924944"/>
            <a:ext cx="792088" cy="986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91680" y="908720"/>
            <a:ext cx="1080195" cy="20449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3568" y="2924944"/>
            <a:ext cx="1293490" cy="986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3568" y="2924944"/>
            <a:ext cx="208476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83568" y="908720"/>
            <a:ext cx="1008112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91680" y="980728"/>
            <a:ext cx="288925" cy="28856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980728"/>
            <a:ext cx="0" cy="1011362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691680" y="1988840"/>
            <a:ext cx="0" cy="129614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691680" y="3284984"/>
            <a:ext cx="46038" cy="444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691680" y="3284984"/>
            <a:ext cx="0" cy="333375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91680" y="3717032"/>
            <a:ext cx="223" cy="670867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95536" y="908720"/>
            <a:ext cx="130847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683568" y="908720"/>
            <a:ext cx="15876" cy="2050976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9512" y="1484784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Century Schoolbook" pitchFamily="18" charset="0"/>
              </a:rPr>
              <a:t>h</a:t>
            </a:r>
            <a:endParaRPr lang="ru-RU" sz="3200" b="1" i="1" dirty="0">
              <a:latin typeface="Century Schoolbook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475656" y="404664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Schoolbook" pitchFamily="18" charset="0"/>
              </a:rPr>
              <a:t>O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619672" y="3140968"/>
            <a:ext cx="620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М</a:t>
            </a:r>
            <a:r>
              <a:rPr lang="ru-RU" sz="2400" b="1" dirty="0" smtClean="0">
                <a:latin typeface="Cambria"/>
              </a:rPr>
              <a:t>₂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907704" y="3789040"/>
            <a:ext cx="423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С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771800" y="2708920"/>
            <a:ext cx="423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В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23528" y="2780928"/>
            <a:ext cx="418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А</a:t>
            </a:r>
            <a:endParaRPr lang="ru-RU" sz="2400" b="1" dirty="0">
              <a:latin typeface="Century Schoolbook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827584" y="2996952"/>
            <a:ext cx="1008112" cy="37484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187624" y="3933056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Century Schoolbook" pitchFamily="18" charset="0"/>
              </a:rPr>
              <a:t>х</a:t>
            </a:r>
            <a:endParaRPr lang="ru-RU" sz="2800" b="1" i="1" dirty="0">
              <a:latin typeface="Century Schoolbook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115616" y="1988840"/>
            <a:ext cx="72008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1835696" y="1988840"/>
            <a:ext cx="432048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187624" y="1988840"/>
            <a:ext cx="100811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15616" y="1988840"/>
            <a:ext cx="576064" cy="21602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835696" y="2276872"/>
            <a:ext cx="500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С</a:t>
            </a:r>
            <a:r>
              <a:rPr lang="ru-RU" sz="2400" b="1" dirty="0" smtClean="0">
                <a:latin typeface="Calibri"/>
              </a:rPr>
              <a:t>₁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55576" y="1556792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А</a:t>
            </a:r>
            <a:r>
              <a:rPr lang="ru-RU" sz="2400" b="1" dirty="0" smtClean="0">
                <a:latin typeface="Calibri"/>
              </a:rPr>
              <a:t>₁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267744" y="1772816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В</a:t>
            </a:r>
            <a:r>
              <a:rPr lang="ru-RU" sz="2400" b="1" dirty="0" smtClean="0">
                <a:latin typeface="Calibri"/>
              </a:rPr>
              <a:t>₁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619672" y="1916832"/>
            <a:ext cx="620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М</a:t>
            </a:r>
            <a:r>
              <a:rPr lang="ru-RU" sz="2400" b="1" dirty="0" smtClean="0">
                <a:latin typeface="Cambria"/>
              </a:rPr>
              <a:t>₁</a:t>
            </a:r>
            <a:endParaRPr lang="ru-RU" sz="2400" b="1" dirty="0">
              <a:latin typeface="Century Schoolbook" pitchFamily="18" charset="0"/>
            </a:endParaRPr>
          </a:p>
        </p:txBody>
      </p:sp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2267744" y="404664"/>
          <a:ext cx="6689504" cy="467990"/>
        </p:xfrm>
        <a:graphic>
          <a:graphicData uri="http://schemas.openxmlformats.org/presentationml/2006/ole">
            <p:oleObj spid="_x0000_s101383" name="Формула" r:id="rId3" imgW="3085920" imgH="215640" progId="Equation.3">
              <p:embed/>
            </p:oleObj>
          </a:graphicData>
        </a:graphic>
      </p:graphicFrame>
      <p:sp>
        <p:nvSpPr>
          <p:cNvPr id="48" name="Freeform 13"/>
          <p:cNvSpPr>
            <a:spLocks/>
          </p:cNvSpPr>
          <p:nvPr/>
        </p:nvSpPr>
        <p:spPr bwMode="auto">
          <a:xfrm rot="206182">
            <a:off x="6953035" y="556875"/>
            <a:ext cx="278491" cy="167535"/>
          </a:xfrm>
          <a:custGeom>
            <a:avLst/>
            <a:gdLst/>
            <a:ahLst/>
            <a:cxnLst>
              <a:cxn ang="0">
                <a:pos x="203" y="138"/>
              </a:cxn>
              <a:cxn ang="0">
                <a:pos x="160" y="181"/>
              </a:cxn>
              <a:cxn ang="0">
                <a:pos x="73" y="199"/>
              </a:cxn>
              <a:cxn ang="0">
                <a:pos x="11" y="148"/>
              </a:cxn>
              <a:cxn ang="0">
                <a:pos x="11" y="66"/>
              </a:cxn>
              <a:cxn ang="0">
                <a:pos x="68" y="26"/>
              </a:cxn>
              <a:cxn ang="0">
                <a:pos x="160" y="39"/>
              </a:cxn>
              <a:cxn ang="0">
                <a:pos x="285" y="110"/>
              </a:cxn>
              <a:cxn ang="0">
                <a:pos x="378" y="172"/>
              </a:cxn>
              <a:cxn ang="0">
                <a:pos x="485" y="167"/>
              </a:cxn>
              <a:cxn ang="0">
                <a:pos x="535" y="113"/>
              </a:cxn>
              <a:cxn ang="0">
                <a:pos x="517" y="31"/>
              </a:cxn>
              <a:cxn ang="0">
                <a:pos x="433" y="3"/>
              </a:cxn>
              <a:cxn ang="0">
                <a:pos x="348" y="49"/>
              </a:cxn>
            </a:cxnLst>
            <a:rect l="0" t="0" r="r" b="b"/>
            <a:pathLst>
              <a:path w="540" h="205">
                <a:moveTo>
                  <a:pt x="203" y="138"/>
                </a:moveTo>
                <a:cubicBezTo>
                  <a:pt x="196" y="145"/>
                  <a:pt x="182" y="171"/>
                  <a:pt x="160" y="181"/>
                </a:cubicBezTo>
                <a:cubicBezTo>
                  <a:pt x="139" y="191"/>
                  <a:pt x="98" y="205"/>
                  <a:pt x="73" y="199"/>
                </a:cubicBezTo>
                <a:cubicBezTo>
                  <a:pt x="48" y="194"/>
                  <a:pt x="21" y="170"/>
                  <a:pt x="11" y="148"/>
                </a:cubicBezTo>
                <a:cubicBezTo>
                  <a:pt x="0" y="126"/>
                  <a:pt x="1" y="86"/>
                  <a:pt x="11" y="66"/>
                </a:cubicBezTo>
                <a:cubicBezTo>
                  <a:pt x="20" y="45"/>
                  <a:pt x="43" y="31"/>
                  <a:pt x="68" y="26"/>
                </a:cubicBezTo>
                <a:cubicBezTo>
                  <a:pt x="93" y="22"/>
                  <a:pt x="124" y="24"/>
                  <a:pt x="160" y="39"/>
                </a:cubicBezTo>
                <a:cubicBezTo>
                  <a:pt x="197" y="53"/>
                  <a:pt x="249" y="88"/>
                  <a:pt x="285" y="110"/>
                </a:cubicBezTo>
                <a:cubicBezTo>
                  <a:pt x="322" y="133"/>
                  <a:pt x="345" y="162"/>
                  <a:pt x="378" y="172"/>
                </a:cubicBezTo>
                <a:cubicBezTo>
                  <a:pt x="411" y="182"/>
                  <a:pt x="459" y="177"/>
                  <a:pt x="485" y="167"/>
                </a:cubicBezTo>
                <a:cubicBezTo>
                  <a:pt x="511" y="158"/>
                  <a:pt x="530" y="136"/>
                  <a:pt x="535" y="113"/>
                </a:cubicBezTo>
                <a:cubicBezTo>
                  <a:pt x="540" y="90"/>
                  <a:pt x="534" y="49"/>
                  <a:pt x="517" y="31"/>
                </a:cubicBezTo>
                <a:cubicBezTo>
                  <a:pt x="500" y="13"/>
                  <a:pt x="461" y="0"/>
                  <a:pt x="433" y="3"/>
                </a:cubicBezTo>
                <a:cubicBezTo>
                  <a:pt x="405" y="6"/>
                  <a:pt x="366" y="40"/>
                  <a:pt x="348" y="4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2987824" y="980728"/>
          <a:ext cx="2222957" cy="792088"/>
        </p:xfrm>
        <a:graphic>
          <a:graphicData uri="http://schemas.openxmlformats.org/presentationml/2006/ole">
            <p:oleObj spid="_x0000_s101384" name="Формула" r:id="rId4" imgW="1104840" imgH="393480" progId="Equation.3">
              <p:embed/>
            </p:oleObj>
          </a:graphicData>
        </a:graphic>
      </p:graphicFrame>
      <p:graphicFrame>
        <p:nvGraphicFramePr>
          <p:cNvPr id="101385" name="Object 9"/>
          <p:cNvGraphicFramePr>
            <a:graphicFrameLocks noChangeAspect="1"/>
          </p:cNvGraphicFramePr>
          <p:nvPr/>
        </p:nvGraphicFramePr>
        <p:xfrm>
          <a:off x="2771800" y="1700808"/>
          <a:ext cx="6192837" cy="942975"/>
        </p:xfrm>
        <a:graphic>
          <a:graphicData uri="http://schemas.openxmlformats.org/presentationml/2006/ole">
            <p:oleObj spid="_x0000_s101385" name="Формула" r:id="rId5" imgW="3085920" imgH="469800" progId="Equation.3">
              <p:embed/>
            </p:oleObj>
          </a:graphicData>
        </a:graphic>
      </p:graphicFrame>
      <p:sp>
        <p:nvSpPr>
          <p:cNvPr id="49" name="Freeform 13"/>
          <p:cNvSpPr>
            <a:spLocks/>
          </p:cNvSpPr>
          <p:nvPr/>
        </p:nvSpPr>
        <p:spPr bwMode="auto">
          <a:xfrm rot="206182">
            <a:off x="7313074" y="1781012"/>
            <a:ext cx="278491" cy="167535"/>
          </a:xfrm>
          <a:custGeom>
            <a:avLst/>
            <a:gdLst/>
            <a:ahLst/>
            <a:cxnLst>
              <a:cxn ang="0">
                <a:pos x="203" y="138"/>
              </a:cxn>
              <a:cxn ang="0">
                <a:pos x="160" y="181"/>
              </a:cxn>
              <a:cxn ang="0">
                <a:pos x="73" y="199"/>
              </a:cxn>
              <a:cxn ang="0">
                <a:pos x="11" y="148"/>
              </a:cxn>
              <a:cxn ang="0">
                <a:pos x="11" y="66"/>
              </a:cxn>
              <a:cxn ang="0">
                <a:pos x="68" y="26"/>
              </a:cxn>
              <a:cxn ang="0">
                <a:pos x="160" y="39"/>
              </a:cxn>
              <a:cxn ang="0">
                <a:pos x="285" y="110"/>
              </a:cxn>
              <a:cxn ang="0">
                <a:pos x="378" y="172"/>
              </a:cxn>
              <a:cxn ang="0">
                <a:pos x="485" y="167"/>
              </a:cxn>
              <a:cxn ang="0">
                <a:pos x="535" y="113"/>
              </a:cxn>
              <a:cxn ang="0">
                <a:pos x="517" y="31"/>
              </a:cxn>
              <a:cxn ang="0">
                <a:pos x="433" y="3"/>
              </a:cxn>
              <a:cxn ang="0">
                <a:pos x="348" y="49"/>
              </a:cxn>
            </a:cxnLst>
            <a:rect l="0" t="0" r="r" b="b"/>
            <a:pathLst>
              <a:path w="540" h="205">
                <a:moveTo>
                  <a:pt x="203" y="138"/>
                </a:moveTo>
                <a:cubicBezTo>
                  <a:pt x="196" y="145"/>
                  <a:pt x="182" y="171"/>
                  <a:pt x="160" y="181"/>
                </a:cubicBezTo>
                <a:cubicBezTo>
                  <a:pt x="139" y="191"/>
                  <a:pt x="98" y="205"/>
                  <a:pt x="73" y="199"/>
                </a:cubicBezTo>
                <a:cubicBezTo>
                  <a:pt x="48" y="194"/>
                  <a:pt x="21" y="170"/>
                  <a:pt x="11" y="148"/>
                </a:cubicBezTo>
                <a:cubicBezTo>
                  <a:pt x="0" y="126"/>
                  <a:pt x="1" y="86"/>
                  <a:pt x="11" y="66"/>
                </a:cubicBezTo>
                <a:cubicBezTo>
                  <a:pt x="20" y="45"/>
                  <a:pt x="43" y="31"/>
                  <a:pt x="68" y="26"/>
                </a:cubicBezTo>
                <a:cubicBezTo>
                  <a:pt x="93" y="22"/>
                  <a:pt x="124" y="24"/>
                  <a:pt x="160" y="39"/>
                </a:cubicBezTo>
                <a:cubicBezTo>
                  <a:pt x="197" y="53"/>
                  <a:pt x="249" y="88"/>
                  <a:pt x="285" y="110"/>
                </a:cubicBezTo>
                <a:cubicBezTo>
                  <a:pt x="322" y="133"/>
                  <a:pt x="345" y="162"/>
                  <a:pt x="378" y="172"/>
                </a:cubicBezTo>
                <a:cubicBezTo>
                  <a:pt x="411" y="182"/>
                  <a:pt x="459" y="177"/>
                  <a:pt x="485" y="167"/>
                </a:cubicBezTo>
                <a:cubicBezTo>
                  <a:pt x="511" y="158"/>
                  <a:pt x="530" y="136"/>
                  <a:pt x="535" y="113"/>
                </a:cubicBezTo>
                <a:cubicBezTo>
                  <a:pt x="540" y="90"/>
                  <a:pt x="534" y="49"/>
                  <a:pt x="517" y="31"/>
                </a:cubicBezTo>
                <a:cubicBezTo>
                  <a:pt x="500" y="13"/>
                  <a:pt x="461" y="0"/>
                  <a:pt x="433" y="3"/>
                </a:cubicBezTo>
                <a:cubicBezTo>
                  <a:pt x="405" y="6"/>
                  <a:pt x="366" y="40"/>
                  <a:pt x="348" y="4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01386" name="Object 10"/>
          <p:cNvGraphicFramePr>
            <a:graphicFrameLocks noChangeAspect="1"/>
          </p:cNvGraphicFramePr>
          <p:nvPr/>
        </p:nvGraphicFramePr>
        <p:xfrm>
          <a:off x="2843808" y="3068960"/>
          <a:ext cx="6024562" cy="896937"/>
        </p:xfrm>
        <a:graphic>
          <a:graphicData uri="http://schemas.openxmlformats.org/presentationml/2006/ole">
            <p:oleObj spid="_x0000_s101386" name="Формула" r:id="rId6" imgW="3060360" imgH="469800" progId="Equation.3">
              <p:embed/>
            </p:oleObj>
          </a:graphicData>
        </a:graphic>
      </p:graphicFrame>
      <p:sp>
        <p:nvSpPr>
          <p:cNvPr id="50" name="Freeform 13"/>
          <p:cNvSpPr>
            <a:spLocks/>
          </p:cNvSpPr>
          <p:nvPr/>
        </p:nvSpPr>
        <p:spPr bwMode="auto">
          <a:xfrm rot="206182">
            <a:off x="7241067" y="3149164"/>
            <a:ext cx="278491" cy="167535"/>
          </a:xfrm>
          <a:custGeom>
            <a:avLst/>
            <a:gdLst/>
            <a:ahLst/>
            <a:cxnLst>
              <a:cxn ang="0">
                <a:pos x="203" y="138"/>
              </a:cxn>
              <a:cxn ang="0">
                <a:pos x="160" y="181"/>
              </a:cxn>
              <a:cxn ang="0">
                <a:pos x="73" y="199"/>
              </a:cxn>
              <a:cxn ang="0">
                <a:pos x="11" y="148"/>
              </a:cxn>
              <a:cxn ang="0">
                <a:pos x="11" y="66"/>
              </a:cxn>
              <a:cxn ang="0">
                <a:pos x="68" y="26"/>
              </a:cxn>
              <a:cxn ang="0">
                <a:pos x="160" y="39"/>
              </a:cxn>
              <a:cxn ang="0">
                <a:pos x="285" y="110"/>
              </a:cxn>
              <a:cxn ang="0">
                <a:pos x="378" y="172"/>
              </a:cxn>
              <a:cxn ang="0">
                <a:pos x="485" y="167"/>
              </a:cxn>
              <a:cxn ang="0">
                <a:pos x="535" y="113"/>
              </a:cxn>
              <a:cxn ang="0">
                <a:pos x="517" y="31"/>
              </a:cxn>
              <a:cxn ang="0">
                <a:pos x="433" y="3"/>
              </a:cxn>
              <a:cxn ang="0">
                <a:pos x="348" y="49"/>
              </a:cxn>
            </a:cxnLst>
            <a:rect l="0" t="0" r="r" b="b"/>
            <a:pathLst>
              <a:path w="540" h="205">
                <a:moveTo>
                  <a:pt x="203" y="138"/>
                </a:moveTo>
                <a:cubicBezTo>
                  <a:pt x="196" y="145"/>
                  <a:pt x="182" y="171"/>
                  <a:pt x="160" y="181"/>
                </a:cubicBezTo>
                <a:cubicBezTo>
                  <a:pt x="139" y="191"/>
                  <a:pt x="98" y="205"/>
                  <a:pt x="73" y="199"/>
                </a:cubicBezTo>
                <a:cubicBezTo>
                  <a:pt x="48" y="194"/>
                  <a:pt x="21" y="170"/>
                  <a:pt x="11" y="148"/>
                </a:cubicBezTo>
                <a:cubicBezTo>
                  <a:pt x="0" y="126"/>
                  <a:pt x="1" y="86"/>
                  <a:pt x="11" y="66"/>
                </a:cubicBezTo>
                <a:cubicBezTo>
                  <a:pt x="20" y="45"/>
                  <a:pt x="43" y="31"/>
                  <a:pt x="68" y="26"/>
                </a:cubicBezTo>
                <a:cubicBezTo>
                  <a:pt x="93" y="22"/>
                  <a:pt x="124" y="24"/>
                  <a:pt x="160" y="39"/>
                </a:cubicBezTo>
                <a:cubicBezTo>
                  <a:pt x="197" y="53"/>
                  <a:pt x="249" y="88"/>
                  <a:pt x="285" y="110"/>
                </a:cubicBezTo>
                <a:cubicBezTo>
                  <a:pt x="322" y="133"/>
                  <a:pt x="345" y="162"/>
                  <a:pt x="378" y="172"/>
                </a:cubicBezTo>
                <a:cubicBezTo>
                  <a:pt x="411" y="182"/>
                  <a:pt x="459" y="177"/>
                  <a:pt x="485" y="167"/>
                </a:cubicBezTo>
                <a:cubicBezTo>
                  <a:pt x="511" y="158"/>
                  <a:pt x="530" y="136"/>
                  <a:pt x="535" y="113"/>
                </a:cubicBezTo>
                <a:cubicBezTo>
                  <a:pt x="540" y="90"/>
                  <a:pt x="534" y="49"/>
                  <a:pt x="517" y="31"/>
                </a:cubicBezTo>
                <a:cubicBezTo>
                  <a:pt x="500" y="13"/>
                  <a:pt x="461" y="0"/>
                  <a:pt x="433" y="3"/>
                </a:cubicBezTo>
                <a:cubicBezTo>
                  <a:pt x="405" y="6"/>
                  <a:pt x="366" y="40"/>
                  <a:pt x="348" y="4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01387" name="Object 11"/>
          <p:cNvGraphicFramePr>
            <a:graphicFrameLocks noChangeAspect="1"/>
          </p:cNvGraphicFramePr>
          <p:nvPr/>
        </p:nvGraphicFramePr>
        <p:xfrm>
          <a:off x="336550" y="4292600"/>
          <a:ext cx="8005763" cy="1368425"/>
        </p:xfrm>
        <a:graphic>
          <a:graphicData uri="http://schemas.openxmlformats.org/presentationml/2006/ole">
            <p:oleObj spid="_x0000_s101387" name="Формула" r:id="rId7" imgW="4012920" imgH="685800" progId="Equation.3">
              <p:embed/>
            </p:oleObj>
          </a:graphicData>
        </a:graphic>
      </p:graphicFrame>
      <p:sp>
        <p:nvSpPr>
          <p:cNvPr id="52" name="Freeform 13"/>
          <p:cNvSpPr>
            <a:spLocks/>
          </p:cNvSpPr>
          <p:nvPr/>
        </p:nvSpPr>
        <p:spPr bwMode="auto">
          <a:xfrm rot="206182">
            <a:off x="1696451" y="5165388"/>
            <a:ext cx="278491" cy="167535"/>
          </a:xfrm>
          <a:custGeom>
            <a:avLst/>
            <a:gdLst/>
            <a:ahLst/>
            <a:cxnLst>
              <a:cxn ang="0">
                <a:pos x="203" y="138"/>
              </a:cxn>
              <a:cxn ang="0">
                <a:pos x="160" y="181"/>
              </a:cxn>
              <a:cxn ang="0">
                <a:pos x="73" y="199"/>
              </a:cxn>
              <a:cxn ang="0">
                <a:pos x="11" y="148"/>
              </a:cxn>
              <a:cxn ang="0">
                <a:pos x="11" y="66"/>
              </a:cxn>
              <a:cxn ang="0">
                <a:pos x="68" y="26"/>
              </a:cxn>
              <a:cxn ang="0">
                <a:pos x="160" y="39"/>
              </a:cxn>
              <a:cxn ang="0">
                <a:pos x="285" y="110"/>
              </a:cxn>
              <a:cxn ang="0">
                <a:pos x="378" y="172"/>
              </a:cxn>
              <a:cxn ang="0">
                <a:pos x="485" y="167"/>
              </a:cxn>
              <a:cxn ang="0">
                <a:pos x="535" y="113"/>
              </a:cxn>
              <a:cxn ang="0">
                <a:pos x="517" y="31"/>
              </a:cxn>
              <a:cxn ang="0">
                <a:pos x="433" y="3"/>
              </a:cxn>
              <a:cxn ang="0">
                <a:pos x="348" y="49"/>
              </a:cxn>
            </a:cxnLst>
            <a:rect l="0" t="0" r="r" b="b"/>
            <a:pathLst>
              <a:path w="540" h="205">
                <a:moveTo>
                  <a:pt x="203" y="138"/>
                </a:moveTo>
                <a:cubicBezTo>
                  <a:pt x="196" y="145"/>
                  <a:pt x="182" y="171"/>
                  <a:pt x="160" y="181"/>
                </a:cubicBezTo>
                <a:cubicBezTo>
                  <a:pt x="139" y="191"/>
                  <a:pt x="98" y="205"/>
                  <a:pt x="73" y="199"/>
                </a:cubicBezTo>
                <a:cubicBezTo>
                  <a:pt x="48" y="194"/>
                  <a:pt x="21" y="170"/>
                  <a:pt x="11" y="148"/>
                </a:cubicBezTo>
                <a:cubicBezTo>
                  <a:pt x="0" y="126"/>
                  <a:pt x="1" y="86"/>
                  <a:pt x="11" y="66"/>
                </a:cubicBezTo>
                <a:cubicBezTo>
                  <a:pt x="20" y="45"/>
                  <a:pt x="43" y="31"/>
                  <a:pt x="68" y="26"/>
                </a:cubicBezTo>
                <a:cubicBezTo>
                  <a:pt x="93" y="22"/>
                  <a:pt x="124" y="24"/>
                  <a:pt x="160" y="39"/>
                </a:cubicBezTo>
                <a:cubicBezTo>
                  <a:pt x="197" y="53"/>
                  <a:pt x="249" y="88"/>
                  <a:pt x="285" y="110"/>
                </a:cubicBezTo>
                <a:cubicBezTo>
                  <a:pt x="322" y="133"/>
                  <a:pt x="345" y="162"/>
                  <a:pt x="378" y="172"/>
                </a:cubicBezTo>
                <a:cubicBezTo>
                  <a:pt x="411" y="182"/>
                  <a:pt x="459" y="177"/>
                  <a:pt x="485" y="167"/>
                </a:cubicBezTo>
                <a:cubicBezTo>
                  <a:pt x="511" y="158"/>
                  <a:pt x="530" y="136"/>
                  <a:pt x="535" y="113"/>
                </a:cubicBezTo>
                <a:cubicBezTo>
                  <a:pt x="540" y="90"/>
                  <a:pt x="534" y="49"/>
                  <a:pt x="517" y="31"/>
                </a:cubicBezTo>
                <a:cubicBezTo>
                  <a:pt x="500" y="13"/>
                  <a:pt x="461" y="0"/>
                  <a:pt x="433" y="3"/>
                </a:cubicBezTo>
                <a:cubicBezTo>
                  <a:pt x="405" y="6"/>
                  <a:pt x="366" y="40"/>
                  <a:pt x="348" y="4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01388" name="Object 12"/>
          <p:cNvGraphicFramePr>
            <a:graphicFrameLocks noChangeAspect="1"/>
          </p:cNvGraphicFramePr>
          <p:nvPr/>
        </p:nvGraphicFramePr>
        <p:xfrm>
          <a:off x="1043608" y="5517232"/>
          <a:ext cx="4204338" cy="780446"/>
        </p:xfrm>
        <a:graphic>
          <a:graphicData uri="http://schemas.openxmlformats.org/presentationml/2006/ole">
            <p:oleObj spid="_x0000_s101388" name="Формула" r:id="rId8" imgW="2120760" imgH="393480" progId="Equation.3">
              <p:embed/>
            </p:oleObj>
          </a:graphicData>
        </a:graphic>
      </p:graphicFrame>
      <p:graphicFrame>
        <p:nvGraphicFramePr>
          <p:cNvPr id="101389" name="Object 13"/>
          <p:cNvGraphicFramePr>
            <a:graphicFrameLocks noChangeAspect="1"/>
          </p:cNvGraphicFramePr>
          <p:nvPr/>
        </p:nvGraphicFramePr>
        <p:xfrm>
          <a:off x="2987824" y="2132856"/>
          <a:ext cx="2232247" cy="804647"/>
        </p:xfrm>
        <a:graphic>
          <a:graphicData uri="http://schemas.openxmlformats.org/presentationml/2006/ole">
            <p:oleObj spid="_x0000_s101389" name="Формула" r:id="rId9" imgW="1091880" imgH="393480" progId="Equation.3">
              <p:embed/>
            </p:oleObj>
          </a:graphicData>
        </a:graphic>
      </p:graphicFrame>
      <p:graphicFrame>
        <p:nvGraphicFramePr>
          <p:cNvPr id="101390" name="Object 14"/>
          <p:cNvGraphicFramePr>
            <a:graphicFrameLocks noChangeAspect="1"/>
          </p:cNvGraphicFramePr>
          <p:nvPr/>
        </p:nvGraphicFramePr>
        <p:xfrm>
          <a:off x="3059832" y="3429000"/>
          <a:ext cx="2232248" cy="804648"/>
        </p:xfrm>
        <a:graphic>
          <a:graphicData uri="http://schemas.openxmlformats.org/presentationml/2006/ole">
            <p:oleObj spid="_x0000_s101390" name="Формула" r:id="rId10" imgW="1091880" imgH="393480" progId="Equation.3">
              <p:embed/>
            </p:oleObj>
          </a:graphicData>
        </a:graphic>
      </p:graphicFrame>
      <p:sp>
        <p:nvSpPr>
          <p:cNvPr id="56" name="Равнобедренный треугольник 55"/>
          <p:cNvSpPr/>
          <p:nvPr/>
        </p:nvSpPr>
        <p:spPr>
          <a:xfrm rot="1522398">
            <a:off x="1369221" y="1017206"/>
            <a:ext cx="814045" cy="1366904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Freeform 153"/>
          <p:cNvSpPr>
            <a:spLocks/>
          </p:cNvSpPr>
          <p:nvPr/>
        </p:nvSpPr>
        <p:spPr bwMode="auto">
          <a:xfrm rot="19647962">
            <a:off x="1122135" y="979925"/>
            <a:ext cx="1358587" cy="2830760"/>
          </a:xfrm>
          <a:custGeom>
            <a:avLst/>
            <a:gdLst/>
            <a:ahLst/>
            <a:cxnLst>
              <a:cxn ang="0">
                <a:pos x="392" y="1776"/>
              </a:cxn>
              <a:cxn ang="0">
                <a:pos x="0" y="2128"/>
              </a:cxn>
              <a:cxn ang="0">
                <a:pos x="448" y="0"/>
              </a:cxn>
              <a:cxn ang="0">
                <a:pos x="392" y="1776"/>
              </a:cxn>
            </a:cxnLst>
            <a:rect l="0" t="0" r="r" b="b"/>
            <a:pathLst>
              <a:path w="448" h="2128">
                <a:moveTo>
                  <a:pt x="392" y="1776"/>
                </a:moveTo>
                <a:lnTo>
                  <a:pt x="0" y="2128"/>
                </a:lnTo>
                <a:lnTo>
                  <a:pt x="448" y="0"/>
                </a:lnTo>
                <a:lnTo>
                  <a:pt x="392" y="1776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" name="Freeform 153"/>
          <p:cNvSpPr>
            <a:spLocks/>
          </p:cNvSpPr>
          <p:nvPr/>
        </p:nvSpPr>
        <p:spPr bwMode="auto">
          <a:xfrm rot="19647962">
            <a:off x="1427158" y="1081391"/>
            <a:ext cx="778725" cy="1385808"/>
          </a:xfrm>
          <a:custGeom>
            <a:avLst/>
            <a:gdLst/>
            <a:ahLst/>
            <a:cxnLst>
              <a:cxn ang="0">
                <a:pos x="392" y="1776"/>
              </a:cxn>
              <a:cxn ang="0">
                <a:pos x="0" y="2128"/>
              </a:cxn>
              <a:cxn ang="0">
                <a:pos x="448" y="0"/>
              </a:cxn>
              <a:cxn ang="0">
                <a:pos x="392" y="1776"/>
              </a:cxn>
            </a:cxnLst>
            <a:rect l="0" t="0" r="r" b="b"/>
            <a:pathLst>
              <a:path w="448" h="2128">
                <a:moveTo>
                  <a:pt x="392" y="1776"/>
                </a:moveTo>
                <a:lnTo>
                  <a:pt x="0" y="2128"/>
                </a:lnTo>
                <a:lnTo>
                  <a:pt x="448" y="0"/>
                </a:lnTo>
                <a:lnTo>
                  <a:pt x="392" y="1776"/>
                </a:lnTo>
                <a:close/>
              </a:path>
            </a:pathLst>
          </a:custGeom>
          <a:solidFill>
            <a:srgbClr val="92D050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" name="Freeform 48"/>
          <p:cNvSpPr>
            <a:spLocks/>
          </p:cNvSpPr>
          <p:nvPr/>
        </p:nvSpPr>
        <p:spPr bwMode="auto">
          <a:xfrm rot="1921450">
            <a:off x="901361" y="1225204"/>
            <a:ext cx="1897395" cy="2452279"/>
          </a:xfrm>
          <a:custGeom>
            <a:avLst/>
            <a:gdLst/>
            <a:ahLst/>
            <a:cxnLst>
              <a:cxn ang="0">
                <a:pos x="80" y="1528"/>
              </a:cxn>
              <a:cxn ang="0">
                <a:pos x="0" y="0"/>
              </a:cxn>
              <a:cxn ang="0">
                <a:pos x="40" y="96"/>
              </a:cxn>
              <a:cxn ang="0">
                <a:pos x="336" y="800"/>
              </a:cxn>
              <a:cxn ang="0">
                <a:pos x="688" y="1712"/>
              </a:cxn>
              <a:cxn ang="0">
                <a:pos x="80" y="1528"/>
              </a:cxn>
            </a:cxnLst>
            <a:rect l="0" t="0" r="r" b="b"/>
            <a:pathLst>
              <a:path w="688" h="1712">
                <a:moveTo>
                  <a:pt x="80" y="1528"/>
                </a:moveTo>
                <a:lnTo>
                  <a:pt x="0" y="0"/>
                </a:lnTo>
                <a:lnTo>
                  <a:pt x="40" y="96"/>
                </a:lnTo>
                <a:lnTo>
                  <a:pt x="336" y="800"/>
                </a:lnTo>
                <a:lnTo>
                  <a:pt x="688" y="1712"/>
                </a:lnTo>
                <a:lnTo>
                  <a:pt x="80" y="1528"/>
                </a:lnTo>
                <a:close/>
              </a:path>
            </a:pathLst>
          </a:custGeom>
          <a:solidFill>
            <a:srgbClr val="FFFF00">
              <a:alpha val="42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4" grpId="0" animBg="1"/>
      <p:bldP spid="48" grpId="0" animBg="1"/>
      <p:bldP spid="49" grpId="0" animBg="1"/>
      <p:bldP spid="50" grpId="0" animBg="1"/>
      <p:bldP spid="52" grpId="0" animBg="1"/>
      <p:bldP spid="56" grpId="0" animBg="1"/>
      <p:bldP spid="56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1979712" y="2924944"/>
            <a:ext cx="792088" cy="986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91680" y="908720"/>
            <a:ext cx="1080195" cy="20449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3568" y="2924944"/>
            <a:ext cx="1293490" cy="986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3568" y="2924944"/>
            <a:ext cx="208476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83568" y="908720"/>
            <a:ext cx="1008112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91680" y="980728"/>
            <a:ext cx="288925" cy="28856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980728"/>
            <a:ext cx="0" cy="1011362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691680" y="1988840"/>
            <a:ext cx="0" cy="129614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691680" y="3284984"/>
            <a:ext cx="46038" cy="444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691680" y="3284984"/>
            <a:ext cx="0" cy="333375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91680" y="3717032"/>
            <a:ext cx="223" cy="670867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95536" y="908720"/>
            <a:ext cx="130847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683568" y="908720"/>
            <a:ext cx="15876" cy="2050976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9512" y="1484784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Century Schoolbook" pitchFamily="18" charset="0"/>
              </a:rPr>
              <a:t>h</a:t>
            </a:r>
            <a:endParaRPr lang="ru-RU" sz="3200" b="1" i="1" dirty="0">
              <a:latin typeface="Century Schoolbook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475656" y="404664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Schoolbook" pitchFamily="18" charset="0"/>
              </a:rPr>
              <a:t>O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259632" y="2924944"/>
            <a:ext cx="5485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entury Schoolbook" pitchFamily="18" charset="0"/>
              </a:rPr>
              <a:t>М</a:t>
            </a:r>
            <a:r>
              <a:rPr lang="ru-RU" sz="2000" b="1" dirty="0" smtClean="0">
                <a:latin typeface="Cambria"/>
              </a:rPr>
              <a:t>₂</a:t>
            </a:r>
            <a:endParaRPr lang="ru-RU" sz="2000" b="1" dirty="0">
              <a:latin typeface="Century Schoolbook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907704" y="3789040"/>
            <a:ext cx="423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С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771800" y="2708920"/>
            <a:ext cx="423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В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23528" y="2780928"/>
            <a:ext cx="418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А</a:t>
            </a:r>
            <a:endParaRPr lang="ru-RU" sz="2400" b="1" dirty="0">
              <a:latin typeface="Century Schoolbook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827584" y="2996952"/>
            <a:ext cx="1008112" cy="37484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187624" y="3933056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Century Schoolbook" pitchFamily="18" charset="0"/>
              </a:rPr>
              <a:t>х</a:t>
            </a:r>
            <a:endParaRPr lang="ru-RU" sz="2800" b="1" i="1" dirty="0">
              <a:latin typeface="Century Schoolbook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115616" y="1988840"/>
            <a:ext cx="72008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1835696" y="1988840"/>
            <a:ext cx="432048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187624" y="1988840"/>
            <a:ext cx="100811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15616" y="1988840"/>
            <a:ext cx="576064" cy="21602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835696" y="2276872"/>
            <a:ext cx="500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С</a:t>
            </a:r>
            <a:r>
              <a:rPr lang="ru-RU" sz="2400" b="1" dirty="0" smtClean="0">
                <a:latin typeface="Calibri"/>
              </a:rPr>
              <a:t>₁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55576" y="1556792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А</a:t>
            </a:r>
            <a:r>
              <a:rPr lang="ru-RU" sz="2400" b="1" dirty="0" smtClean="0">
                <a:latin typeface="Calibri"/>
              </a:rPr>
              <a:t>₁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267744" y="1772816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В</a:t>
            </a:r>
            <a:r>
              <a:rPr lang="ru-RU" sz="2400" b="1" dirty="0" smtClean="0">
                <a:latin typeface="Calibri"/>
              </a:rPr>
              <a:t>₁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259632" y="1628800"/>
            <a:ext cx="5485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entury Schoolbook" pitchFamily="18" charset="0"/>
              </a:rPr>
              <a:t>М</a:t>
            </a:r>
            <a:r>
              <a:rPr lang="ru-RU" sz="2000" b="1" dirty="0" smtClean="0">
                <a:latin typeface="Cambria"/>
              </a:rPr>
              <a:t>₁</a:t>
            </a:r>
            <a:endParaRPr lang="ru-RU" sz="2000" b="1" dirty="0">
              <a:latin typeface="Century Schoolbook" pitchFamily="18" charset="0"/>
            </a:endParaRPr>
          </a:p>
        </p:txBody>
      </p:sp>
      <p:sp>
        <p:nvSpPr>
          <p:cNvPr id="50" name="Freeform 13"/>
          <p:cNvSpPr>
            <a:spLocks/>
          </p:cNvSpPr>
          <p:nvPr/>
        </p:nvSpPr>
        <p:spPr bwMode="auto">
          <a:xfrm rot="206182">
            <a:off x="3280627" y="1492980"/>
            <a:ext cx="278491" cy="167535"/>
          </a:xfrm>
          <a:custGeom>
            <a:avLst/>
            <a:gdLst/>
            <a:ahLst/>
            <a:cxnLst>
              <a:cxn ang="0">
                <a:pos x="203" y="138"/>
              </a:cxn>
              <a:cxn ang="0">
                <a:pos x="160" y="181"/>
              </a:cxn>
              <a:cxn ang="0">
                <a:pos x="73" y="199"/>
              </a:cxn>
              <a:cxn ang="0">
                <a:pos x="11" y="148"/>
              </a:cxn>
              <a:cxn ang="0">
                <a:pos x="11" y="66"/>
              </a:cxn>
              <a:cxn ang="0">
                <a:pos x="68" y="26"/>
              </a:cxn>
              <a:cxn ang="0">
                <a:pos x="160" y="39"/>
              </a:cxn>
              <a:cxn ang="0">
                <a:pos x="285" y="110"/>
              </a:cxn>
              <a:cxn ang="0">
                <a:pos x="378" y="172"/>
              </a:cxn>
              <a:cxn ang="0">
                <a:pos x="485" y="167"/>
              </a:cxn>
              <a:cxn ang="0">
                <a:pos x="535" y="113"/>
              </a:cxn>
              <a:cxn ang="0">
                <a:pos x="517" y="31"/>
              </a:cxn>
              <a:cxn ang="0">
                <a:pos x="433" y="3"/>
              </a:cxn>
              <a:cxn ang="0">
                <a:pos x="348" y="49"/>
              </a:cxn>
            </a:cxnLst>
            <a:rect l="0" t="0" r="r" b="b"/>
            <a:pathLst>
              <a:path w="540" h="205">
                <a:moveTo>
                  <a:pt x="203" y="138"/>
                </a:moveTo>
                <a:cubicBezTo>
                  <a:pt x="196" y="145"/>
                  <a:pt x="182" y="171"/>
                  <a:pt x="160" y="181"/>
                </a:cubicBezTo>
                <a:cubicBezTo>
                  <a:pt x="139" y="191"/>
                  <a:pt x="98" y="205"/>
                  <a:pt x="73" y="199"/>
                </a:cubicBezTo>
                <a:cubicBezTo>
                  <a:pt x="48" y="194"/>
                  <a:pt x="21" y="170"/>
                  <a:pt x="11" y="148"/>
                </a:cubicBezTo>
                <a:cubicBezTo>
                  <a:pt x="0" y="126"/>
                  <a:pt x="1" y="86"/>
                  <a:pt x="11" y="66"/>
                </a:cubicBezTo>
                <a:cubicBezTo>
                  <a:pt x="20" y="45"/>
                  <a:pt x="43" y="31"/>
                  <a:pt x="68" y="26"/>
                </a:cubicBezTo>
                <a:cubicBezTo>
                  <a:pt x="93" y="22"/>
                  <a:pt x="124" y="24"/>
                  <a:pt x="160" y="39"/>
                </a:cubicBezTo>
                <a:cubicBezTo>
                  <a:pt x="197" y="53"/>
                  <a:pt x="249" y="88"/>
                  <a:pt x="285" y="110"/>
                </a:cubicBezTo>
                <a:cubicBezTo>
                  <a:pt x="322" y="133"/>
                  <a:pt x="345" y="162"/>
                  <a:pt x="378" y="172"/>
                </a:cubicBezTo>
                <a:cubicBezTo>
                  <a:pt x="411" y="182"/>
                  <a:pt x="459" y="177"/>
                  <a:pt x="485" y="167"/>
                </a:cubicBezTo>
                <a:cubicBezTo>
                  <a:pt x="511" y="158"/>
                  <a:pt x="530" y="136"/>
                  <a:pt x="535" y="113"/>
                </a:cubicBezTo>
                <a:cubicBezTo>
                  <a:pt x="540" y="90"/>
                  <a:pt x="534" y="49"/>
                  <a:pt x="517" y="31"/>
                </a:cubicBezTo>
                <a:cubicBezTo>
                  <a:pt x="500" y="13"/>
                  <a:pt x="461" y="0"/>
                  <a:pt x="433" y="3"/>
                </a:cubicBezTo>
                <a:cubicBezTo>
                  <a:pt x="405" y="6"/>
                  <a:pt x="366" y="40"/>
                  <a:pt x="348" y="4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02408" name="Object 8"/>
          <p:cNvGraphicFramePr>
            <a:graphicFrameLocks noChangeAspect="1"/>
          </p:cNvGraphicFramePr>
          <p:nvPr/>
        </p:nvGraphicFramePr>
        <p:xfrm>
          <a:off x="2555776" y="476672"/>
          <a:ext cx="5688632" cy="864449"/>
        </p:xfrm>
        <a:graphic>
          <a:graphicData uri="http://schemas.openxmlformats.org/presentationml/2006/ole">
            <p:oleObj spid="_x0000_s102408" name="Формула" r:id="rId3" imgW="2590560" imgH="393480" progId="Equation.3">
              <p:embed/>
            </p:oleObj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2267745" y="1196752"/>
          <a:ext cx="6876256" cy="761300"/>
        </p:xfrm>
        <a:graphic>
          <a:graphicData uri="http://schemas.openxmlformats.org/presentationml/2006/ole">
            <p:oleObj spid="_x0000_s102409" name="Формула" r:id="rId4" imgW="3555720" imgH="393480" progId="Equation.3">
              <p:embed/>
            </p:oleObj>
          </a:graphicData>
        </a:graphic>
      </p:graphicFrame>
      <p:graphicFrame>
        <p:nvGraphicFramePr>
          <p:cNvPr id="102410" name="Object 10"/>
          <p:cNvGraphicFramePr>
            <a:graphicFrameLocks noChangeAspect="1"/>
          </p:cNvGraphicFramePr>
          <p:nvPr/>
        </p:nvGraphicFramePr>
        <p:xfrm>
          <a:off x="2847975" y="1916113"/>
          <a:ext cx="5346700" cy="936625"/>
        </p:xfrm>
        <a:graphic>
          <a:graphicData uri="http://schemas.openxmlformats.org/presentationml/2006/ole">
            <p:oleObj spid="_x0000_s102410" name="Формула" r:id="rId5" imgW="2247840" imgH="393480" progId="Equation.3">
              <p:embed/>
            </p:oleObj>
          </a:graphicData>
        </a:graphic>
      </p:graphicFrame>
      <p:graphicFrame>
        <p:nvGraphicFramePr>
          <p:cNvPr id="102411" name="Object 11"/>
          <p:cNvGraphicFramePr>
            <a:graphicFrameLocks noChangeAspect="1"/>
          </p:cNvGraphicFramePr>
          <p:nvPr/>
        </p:nvGraphicFramePr>
        <p:xfrm>
          <a:off x="3131840" y="2780928"/>
          <a:ext cx="5154257" cy="1152128"/>
        </p:xfrm>
        <a:graphic>
          <a:graphicData uri="http://schemas.openxmlformats.org/presentationml/2006/ole">
            <p:oleObj spid="_x0000_s102411" name="Формула" r:id="rId6" imgW="2158920" imgH="482400" progId="Equation.3">
              <p:embed/>
            </p:oleObj>
          </a:graphicData>
        </a:graphic>
      </p:graphicFrame>
      <p:graphicFrame>
        <p:nvGraphicFramePr>
          <p:cNvPr id="102413" name="Object 13"/>
          <p:cNvGraphicFramePr>
            <a:graphicFrameLocks noChangeAspect="1"/>
          </p:cNvGraphicFramePr>
          <p:nvPr/>
        </p:nvGraphicFramePr>
        <p:xfrm>
          <a:off x="2555776" y="3933056"/>
          <a:ext cx="2652713" cy="1185862"/>
        </p:xfrm>
        <a:graphic>
          <a:graphicData uri="http://schemas.openxmlformats.org/presentationml/2006/ole">
            <p:oleObj spid="_x0000_s102413" name="Формула" r:id="rId7" imgW="1079280" imgH="482400" progId="Equation.3">
              <p:embed/>
            </p:oleObj>
          </a:graphicData>
        </a:graphic>
      </p:graphicFrame>
      <p:graphicFrame>
        <p:nvGraphicFramePr>
          <p:cNvPr id="102414" name="Object 14"/>
          <p:cNvGraphicFramePr>
            <a:graphicFrameLocks noChangeAspect="1"/>
          </p:cNvGraphicFramePr>
          <p:nvPr/>
        </p:nvGraphicFramePr>
        <p:xfrm>
          <a:off x="5403850" y="3860800"/>
          <a:ext cx="1646238" cy="1209675"/>
        </p:xfrm>
        <a:graphic>
          <a:graphicData uri="http://schemas.openxmlformats.org/presentationml/2006/ole">
            <p:oleObj spid="_x0000_s102414" name="Формула" r:id="rId8" imgW="622080" imgH="457200" progId="Equation.3">
              <p:embed/>
            </p:oleObj>
          </a:graphicData>
        </a:graphic>
      </p:graphicFrame>
      <p:cxnSp>
        <p:nvCxnSpPr>
          <p:cNvPr id="55" name="Прямая соединительная линия 54"/>
          <p:cNvCxnSpPr/>
          <p:nvPr/>
        </p:nvCxnSpPr>
        <p:spPr>
          <a:xfrm>
            <a:off x="6804248" y="3933056"/>
            <a:ext cx="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415" name="Object 15"/>
          <p:cNvGraphicFramePr>
            <a:graphicFrameLocks noChangeAspect="1"/>
          </p:cNvGraphicFramePr>
          <p:nvPr/>
        </p:nvGraphicFramePr>
        <p:xfrm>
          <a:off x="6948264" y="3896174"/>
          <a:ext cx="1440160" cy="1088901"/>
        </p:xfrm>
        <a:graphic>
          <a:graphicData uri="http://schemas.openxmlformats.org/presentationml/2006/ole">
            <p:oleObj spid="_x0000_s102415" name="Формула" r:id="rId9" imgW="520560" imgH="393480" progId="Equation.3">
              <p:embed/>
            </p:oleObj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7308304" y="3933056"/>
            <a:ext cx="1296144" cy="1152128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H="1">
            <a:off x="2339752" y="3933056"/>
            <a:ext cx="1224730" cy="519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563888" y="2996952"/>
            <a:ext cx="431998" cy="942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3568" y="3645024"/>
            <a:ext cx="1655589" cy="807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83568" y="2780928"/>
            <a:ext cx="1080664" cy="8704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35696" y="2780928"/>
            <a:ext cx="2160240" cy="21602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339752" y="980728"/>
            <a:ext cx="360040" cy="3441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99792" y="980728"/>
            <a:ext cx="864096" cy="29523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699792" y="980728"/>
            <a:ext cx="1296219" cy="20664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55576" y="980728"/>
            <a:ext cx="1944216" cy="2641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763688" y="1052736"/>
            <a:ext cx="936104" cy="177075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827584" y="3068960"/>
            <a:ext cx="3096344" cy="574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27584" y="3645024"/>
            <a:ext cx="2736304" cy="28803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699792" y="1124744"/>
            <a:ext cx="72727" cy="2490837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7544" y="3573016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А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95936" y="2780928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Schoolbook" pitchFamily="18" charset="0"/>
              </a:rPr>
              <a:t>D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35896" y="3789040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С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95736" y="450912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В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83768" y="404664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О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71800" y="2348880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entury Schoolbook" pitchFamily="18" charset="0"/>
              </a:rPr>
              <a:t>h</a:t>
            </a:r>
            <a:endParaRPr lang="ru-RU" sz="2800" b="1" i="1" dirty="0">
              <a:latin typeface="Century Schoolbook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79712" y="2204864"/>
            <a:ext cx="3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Schoolbook" pitchFamily="18" charset="0"/>
              </a:rPr>
              <a:t>F</a:t>
            </a:r>
            <a:endParaRPr lang="ru-RU" sz="2800" b="1" dirty="0">
              <a:latin typeface="Century Schoolbook" pitchFamily="18" charset="0"/>
            </a:endParaRP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3932238" y="260350"/>
          <a:ext cx="5211762" cy="2815208"/>
        </p:xfrm>
        <a:graphic>
          <a:graphicData uri="http://schemas.openxmlformats.org/presentationml/2006/ole">
            <p:oleObj spid="_x0000_s103426" name="Формула" r:id="rId3" imgW="2514600" imgH="1358640" progId="Equation.3">
              <p:embed/>
            </p:oleObj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4067944" y="3356992"/>
          <a:ext cx="4608512" cy="1438644"/>
        </p:xfrm>
        <a:graphic>
          <a:graphicData uri="http://schemas.openxmlformats.org/presentationml/2006/ole">
            <p:oleObj spid="_x0000_s103427" name="Формула" r:id="rId4" imgW="2120760" imgH="660240" progId="Equation.3">
              <p:embed/>
            </p:oleObj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4427984" y="2852936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entury Schoolbook" pitchFamily="18" charset="0"/>
              </a:rPr>
              <a:t>Доказательство:</a:t>
            </a:r>
            <a:endParaRPr lang="ru-RU" sz="3200" b="1" i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251520" y="4653136"/>
          <a:ext cx="6048672" cy="910237"/>
        </p:xfrm>
        <a:graphic>
          <a:graphicData uri="http://schemas.openxmlformats.org/presentationml/2006/ole">
            <p:oleObj spid="_x0000_s103429" name="Формула" r:id="rId5" imgW="2616120" imgH="393480" progId="Equation.3">
              <p:embed/>
            </p:oleObj>
          </a:graphicData>
        </a:graphic>
      </p:graphicFrame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1187624" y="5445224"/>
          <a:ext cx="4384130" cy="882520"/>
        </p:xfrm>
        <a:graphic>
          <a:graphicData uri="http://schemas.openxmlformats.org/presentationml/2006/ole">
            <p:oleObj spid="_x0000_s103430" name="Формула" r:id="rId6" imgW="1955520" imgH="393480" progId="Equation.3">
              <p:embed/>
            </p:oleObj>
          </a:graphicData>
        </a:graphic>
      </p:graphicFrame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5580112" y="5373216"/>
          <a:ext cx="1296144" cy="892899"/>
        </p:xfrm>
        <a:graphic>
          <a:graphicData uri="http://schemas.openxmlformats.org/presentationml/2006/ole">
            <p:oleObj spid="_x0000_s103431" name="Формула" r:id="rId7" imgW="571320" imgH="393480" progId="Equation.3">
              <p:embed/>
            </p:oleObj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5580112" y="5301208"/>
            <a:ext cx="1296144" cy="936104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"/>
          <p:cNvGrpSpPr>
            <a:grpSpLocks/>
          </p:cNvGrpSpPr>
          <p:nvPr/>
        </p:nvGrpSpPr>
        <p:grpSpPr bwMode="auto">
          <a:xfrm>
            <a:off x="194643" y="332656"/>
            <a:ext cx="8697837" cy="2062202"/>
            <a:chOff x="5154522" y="1521361"/>
            <a:chExt cx="3816070" cy="360065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154522" y="1521361"/>
              <a:ext cx="3816070" cy="3600654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210604" y="1647089"/>
              <a:ext cx="3759988" cy="329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lnSpc>
                  <a:spcPts val="3500"/>
                </a:lnSpc>
                <a:spcBef>
                  <a:spcPct val="50000"/>
                </a:spcBef>
                <a:defRPr/>
              </a:pPr>
              <a:r>
                <a:rPr lang="ru-RU" sz="3600" b="1" i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Schoolbook" pitchFamily="18" charset="0"/>
                </a:rPr>
                <a:t>Теорема:</a:t>
              </a:r>
              <a:r>
                <a:rPr lang="ru-RU" sz="3200" b="1" i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Schoolbook" pitchFamily="18" charset="0"/>
                </a:rPr>
                <a:t> </a:t>
              </a:r>
              <a:r>
                <a:rPr lang="ru-RU" sz="3200" b="1" i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Schoolbook" pitchFamily="18" charset="0"/>
                </a:rPr>
                <a:t>Объём </a:t>
              </a:r>
              <a:r>
                <a:rPr lang="ru-RU" sz="3200" b="1" i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Schoolbook" pitchFamily="18" charset="0"/>
                </a:rPr>
                <a:t>усечённой </a:t>
              </a:r>
              <a:r>
                <a:rPr lang="ru-RU" sz="3200" b="1" i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Schoolbook" pitchFamily="18" charset="0"/>
                </a:rPr>
                <a:t>пирамиды,  </a:t>
              </a:r>
              <a:r>
                <a:rPr lang="ru-RU" sz="3200" b="1" i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Schoolbook" pitchFamily="18" charset="0"/>
                </a:rPr>
                <a:t>высота которой  </a:t>
              </a:r>
              <a:r>
                <a:rPr lang="ru-RU" sz="3200" b="1" i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Schoolbook" pitchFamily="18" charset="0"/>
                </a:rPr>
                <a:t>h</a:t>
              </a:r>
              <a:r>
                <a:rPr lang="ru-RU" sz="3200" b="1" i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Schoolbook" pitchFamily="18" charset="0"/>
                </a:rPr>
                <a:t>, а площади оснований равны </a:t>
              </a:r>
              <a:r>
                <a:rPr lang="ru-RU" sz="3200" b="1" i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Schoolbook" pitchFamily="18" charset="0"/>
                </a:rPr>
                <a:t>S </a:t>
              </a:r>
              <a:r>
                <a:rPr lang="ru-RU" sz="3200" b="1" i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Schoolbook" pitchFamily="18" charset="0"/>
                </a:rPr>
                <a:t>и </a:t>
              </a:r>
              <a:r>
                <a:rPr lang="ru-RU" sz="3200" b="1" i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Schoolbook" pitchFamily="18" charset="0"/>
                </a:rPr>
                <a:t>S₁ </a:t>
              </a:r>
              <a:r>
                <a:rPr lang="ru-RU" sz="3200" b="1" i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Schoolbook" pitchFamily="18" charset="0"/>
                </a:rPr>
                <a:t>вычисляется по </a:t>
              </a:r>
              <a:r>
                <a:rPr lang="ru-RU" sz="3200" b="1" i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Schoolbook" pitchFamily="18" charset="0"/>
                </a:rPr>
                <a:t>формуле. </a:t>
              </a:r>
              <a:endPara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endParaRPr>
            </a:p>
          </p:txBody>
        </p:sp>
      </p:grpSp>
      <p:graphicFrame>
        <p:nvGraphicFramePr>
          <p:cNvPr id="45061" name="Object 9"/>
          <p:cNvGraphicFramePr>
            <a:graphicFrameLocks noChangeAspect="1"/>
          </p:cNvGraphicFramePr>
          <p:nvPr/>
        </p:nvGraphicFramePr>
        <p:xfrm>
          <a:off x="4067944" y="2708920"/>
          <a:ext cx="4835094" cy="1269944"/>
        </p:xfrm>
        <a:graphic>
          <a:graphicData uri="http://schemas.openxmlformats.org/presentationml/2006/ole">
            <p:oleObj spid="_x0000_s105474" name="Equation" r:id="rId3" imgW="1587240" imgH="393480" progId="">
              <p:embed/>
            </p:oleObj>
          </a:graphicData>
        </a:graphic>
      </p:graphicFrame>
      <p:pic>
        <p:nvPicPr>
          <p:cNvPr id="25" name="Picture 4" descr="http://www.uznateshe.ru/wp-content/uploads/2013/01/usechennayapiramida1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032448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Century Schoolbook" pitchFamily="18" charset="0"/>
              </a:rPr>
              <a:t>Объем усеченной пирамиды будем рассматривать как разность объемов полной пирамиды и той, что отсечена от нее плоскостью, параллельной основанию</a:t>
            </a:r>
            <a:endParaRPr lang="ru-RU" sz="36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Шестиугольник 3"/>
          <p:cNvSpPr/>
          <p:nvPr/>
        </p:nvSpPr>
        <p:spPr>
          <a:xfrm rot="10800000">
            <a:off x="1691680" y="3573016"/>
            <a:ext cx="1728192" cy="864096"/>
          </a:xfrm>
          <a:prstGeom prst="hexagon">
            <a:avLst>
              <a:gd name="adj" fmla="val 53861"/>
              <a:gd name="vf" fmla="val 115470"/>
            </a:avLst>
          </a:prstGeom>
          <a:noFill/>
          <a:scene3d>
            <a:camera prst="orthographicFront">
              <a:rot lat="1800000" lon="0" rev="0"/>
            </a:camera>
            <a:lightRig rig="threePt" dir="t">
              <a:rot lat="0" lon="0" rev="6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555776" y="2492896"/>
            <a:ext cx="0" cy="1512000"/>
          </a:xfrm>
          <a:prstGeom prst="line">
            <a:avLst/>
          </a:prstGeom>
          <a:ln>
            <a:prstDash val="dash"/>
            <a:headEnd w="lg" len="lg"/>
            <a:tailEnd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4" idx="1"/>
          </p:cNvCxnSpPr>
          <p:nvPr/>
        </p:nvCxnSpPr>
        <p:spPr>
          <a:xfrm flipH="1">
            <a:off x="2157091" y="2492896"/>
            <a:ext cx="398685" cy="1116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4" idx="0"/>
          </p:cNvCxnSpPr>
          <p:nvPr/>
        </p:nvCxnSpPr>
        <p:spPr>
          <a:xfrm flipH="1">
            <a:off x="1691680" y="2492896"/>
            <a:ext cx="864096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4" idx="5"/>
          </p:cNvCxnSpPr>
          <p:nvPr/>
        </p:nvCxnSpPr>
        <p:spPr>
          <a:xfrm flipH="1">
            <a:off x="2157091" y="2492896"/>
            <a:ext cx="398685" cy="187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4" idx="4"/>
          </p:cNvCxnSpPr>
          <p:nvPr/>
        </p:nvCxnSpPr>
        <p:spPr>
          <a:xfrm>
            <a:off x="2555776" y="2492896"/>
            <a:ext cx="398685" cy="187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4" idx="2"/>
          </p:cNvCxnSpPr>
          <p:nvPr/>
        </p:nvCxnSpPr>
        <p:spPr>
          <a:xfrm>
            <a:off x="2555776" y="2492896"/>
            <a:ext cx="398685" cy="1116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4" idx="3"/>
          </p:cNvCxnSpPr>
          <p:nvPr/>
        </p:nvCxnSpPr>
        <p:spPr>
          <a:xfrm>
            <a:off x="2555776" y="2492896"/>
            <a:ext cx="864096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Шестиугольник 24"/>
          <p:cNvSpPr/>
          <p:nvPr/>
        </p:nvSpPr>
        <p:spPr>
          <a:xfrm>
            <a:off x="2123728" y="3068960"/>
            <a:ext cx="864096" cy="288032"/>
          </a:xfrm>
          <a:prstGeom prst="hexagon">
            <a:avLst>
              <a:gd name="adj" fmla="val 76308"/>
              <a:gd name="vf" fmla="val 115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187624" y="3212976"/>
            <a:ext cx="13681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187624" y="4005064"/>
            <a:ext cx="13681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187624" y="2492896"/>
            <a:ext cx="13681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Содержимое 26"/>
          <p:cNvGraphicFramePr>
            <a:graphicFrameLocks noGrp="1" noChangeAspect="1"/>
          </p:cNvGraphicFramePr>
          <p:nvPr>
            <p:ph idx="1"/>
          </p:nvPr>
        </p:nvGraphicFramePr>
        <p:xfrm>
          <a:off x="2555776" y="3140968"/>
          <a:ext cx="165996" cy="229692"/>
        </p:xfrm>
        <a:graphic>
          <a:graphicData uri="http://schemas.openxmlformats.org/presentationml/2006/ole">
            <p:oleObj spid="_x0000_s171010" name="Equation" r:id="rId3" imgW="165028" imgH="228501" progId="">
              <p:embed/>
            </p:oleObj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2483768" y="4149080"/>
          <a:ext cx="285874" cy="177800"/>
        </p:xfrm>
        <a:graphic>
          <a:graphicData uri="http://schemas.openxmlformats.org/presentationml/2006/ole">
            <p:oleObj spid="_x0000_s171011" name="Equation" r:id="rId4" imgW="139579" imgH="177646" progId="">
              <p:embed/>
            </p:oleObj>
          </a:graphicData>
        </a:graphic>
      </p:graphicFrame>
      <p:cxnSp>
        <p:nvCxnSpPr>
          <p:cNvPr id="30" name="Прямая со стрелкой 29"/>
          <p:cNvCxnSpPr/>
          <p:nvPr/>
        </p:nvCxnSpPr>
        <p:spPr>
          <a:xfrm>
            <a:off x="1691680" y="2492896"/>
            <a:ext cx="0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4" idx="0"/>
          </p:cNvCxnSpPr>
          <p:nvPr/>
        </p:nvCxnSpPr>
        <p:spPr>
          <a:xfrm>
            <a:off x="1691680" y="3212976"/>
            <a:ext cx="0" cy="792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1331640" y="2708920"/>
          <a:ext cx="288032" cy="316835"/>
        </p:xfrm>
        <a:graphic>
          <a:graphicData uri="http://schemas.openxmlformats.org/presentationml/2006/ole">
            <p:oleObj spid="_x0000_s171012" name="Equation" r:id="rId5" imgW="126835" imgH="139518" progId="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1331640" y="3429000"/>
          <a:ext cx="236598" cy="331237"/>
        </p:xfrm>
        <a:graphic>
          <a:graphicData uri="http://schemas.openxmlformats.org/presentationml/2006/ole">
            <p:oleObj spid="_x0000_s171013" name="Equation" r:id="rId6" imgW="126725" imgH="177415" progId="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79512" y="148478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Объем полной пирамиды</a:t>
            </a: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8818599"/>
              </p:ext>
            </p:extLst>
          </p:nvPr>
        </p:nvGraphicFramePr>
        <p:xfrm>
          <a:off x="1866509" y="1512114"/>
          <a:ext cx="1121315" cy="772462"/>
        </p:xfrm>
        <a:graphic>
          <a:graphicData uri="http://schemas.openxmlformats.org/presentationml/2006/ole">
            <p:oleObj spid="_x0000_s171014" name="Equation" r:id="rId7" imgW="571252" imgH="393529" progId="">
              <p:embed/>
            </p:oleObj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04111598"/>
              </p:ext>
            </p:extLst>
          </p:nvPr>
        </p:nvGraphicFramePr>
        <p:xfrm>
          <a:off x="3419871" y="1412776"/>
          <a:ext cx="4984410" cy="753740"/>
        </p:xfrm>
        <a:graphic>
          <a:graphicData uri="http://schemas.openxmlformats.org/presentationml/2006/ole">
            <p:oleObj spid="_x0000_s171015" name="Equation" r:id="rId8" imgW="2603500" imgH="393700" progId="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8567936" y="16288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ru-RU" dirty="0"/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80616120"/>
              </p:ext>
            </p:extLst>
          </p:nvPr>
        </p:nvGraphicFramePr>
        <p:xfrm>
          <a:off x="3124875" y="2348880"/>
          <a:ext cx="1625088" cy="860341"/>
        </p:xfrm>
        <a:graphic>
          <a:graphicData uri="http://schemas.openxmlformats.org/presentationml/2006/ole">
            <p:oleObj spid="_x0000_s171016" name="Equation" r:id="rId9" imgW="863225" imgH="457002" progId="">
              <p:embed/>
            </p:oleObj>
          </a:graphicData>
        </a:graphic>
      </p:graphicFrame>
      <p:sp>
        <p:nvSpPr>
          <p:cNvPr id="40" name="Стрелка вправо 39"/>
          <p:cNvSpPr/>
          <p:nvPr/>
        </p:nvSpPr>
        <p:spPr>
          <a:xfrm>
            <a:off x="4860032" y="2780928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8884070"/>
              </p:ext>
            </p:extLst>
          </p:nvPr>
        </p:nvGraphicFramePr>
        <p:xfrm>
          <a:off x="5292079" y="2382041"/>
          <a:ext cx="2664298" cy="618978"/>
        </p:xfrm>
        <a:graphic>
          <a:graphicData uri="http://schemas.openxmlformats.org/presentationml/2006/ole">
            <p:oleObj spid="_x0000_s171017" name="Equation" r:id="rId10" imgW="1257300" imgH="292100" progId="">
              <p:embed/>
            </p:oleObj>
          </a:graphicData>
        </a:graphic>
      </p:graphicFrame>
      <p:sp>
        <p:nvSpPr>
          <p:cNvPr id="42" name="Стрелка вправо 41"/>
          <p:cNvSpPr/>
          <p:nvPr/>
        </p:nvSpPr>
        <p:spPr>
          <a:xfrm>
            <a:off x="8172400" y="2708920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8229608"/>
              </p:ext>
            </p:extLst>
          </p:nvPr>
        </p:nvGraphicFramePr>
        <p:xfrm>
          <a:off x="6588225" y="3068959"/>
          <a:ext cx="2473938" cy="535595"/>
        </p:xfrm>
        <a:graphic>
          <a:graphicData uri="http://schemas.openxmlformats.org/presentationml/2006/ole">
            <p:oleObj spid="_x0000_s171018" name="Equation" r:id="rId11" imgW="1231366" imgH="266584" progId="">
              <p:embed/>
            </p:oleObj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7023777"/>
              </p:ext>
            </p:extLst>
          </p:nvPr>
        </p:nvGraphicFramePr>
        <p:xfrm>
          <a:off x="3466976" y="3123068"/>
          <a:ext cx="1681088" cy="960622"/>
        </p:xfrm>
        <a:graphic>
          <a:graphicData uri="http://schemas.openxmlformats.org/presentationml/2006/ole">
            <p:oleObj spid="_x0000_s171019" name="Equation" r:id="rId12" imgW="889000" imgH="508000" progId="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148064" y="35010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Подставляем в уравнение 1</a:t>
            </a:r>
            <a:endParaRPr lang="ru-RU" dirty="0"/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16970669"/>
              </p:ext>
            </p:extLst>
          </p:nvPr>
        </p:nvGraphicFramePr>
        <p:xfrm>
          <a:off x="5364087" y="3933056"/>
          <a:ext cx="3411379" cy="909701"/>
        </p:xfrm>
        <a:graphic>
          <a:graphicData uri="http://schemas.openxmlformats.org/presentationml/2006/ole">
            <p:oleObj spid="_x0000_s171020" name="Equation" r:id="rId13" imgW="1905000" imgH="508000" progId="">
              <p:embed/>
            </p:oleObj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8787831"/>
              </p:ext>
            </p:extLst>
          </p:nvPr>
        </p:nvGraphicFramePr>
        <p:xfrm>
          <a:off x="516270" y="4581128"/>
          <a:ext cx="5110882" cy="1012056"/>
        </p:xfrm>
        <a:graphic>
          <a:graphicData uri="http://schemas.openxmlformats.org/presentationml/2006/ole">
            <p:oleObj spid="_x0000_s171021" name="Equation" r:id="rId14" imgW="2565400" imgH="508000" progId="">
              <p:embed/>
            </p:oleObj>
          </a:graphicData>
        </a:graphic>
      </p:graphicFrame>
      <p:sp>
        <p:nvSpPr>
          <p:cNvPr id="49" name="Стрелка вправо 48"/>
          <p:cNvSpPr/>
          <p:nvPr/>
        </p:nvSpPr>
        <p:spPr>
          <a:xfrm>
            <a:off x="1907704" y="5805264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2468771"/>
              </p:ext>
            </p:extLst>
          </p:nvPr>
        </p:nvGraphicFramePr>
        <p:xfrm>
          <a:off x="2483768" y="5373216"/>
          <a:ext cx="6341349" cy="936104"/>
        </p:xfrm>
        <a:graphic>
          <a:graphicData uri="http://schemas.openxmlformats.org/presentationml/2006/ole">
            <p:oleObj spid="_x0000_s171022" name="Equation" r:id="rId15" imgW="2667000" imgH="393700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8" grpId="0"/>
      <p:bldP spid="40" grpId="0" animBg="1"/>
      <p:bldP spid="42" grpId="0" animBg="1"/>
      <p:bldP spid="45" grpId="0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5004048" y="6021288"/>
            <a:ext cx="3671888" cy="652463"/>
            <a:chOff x="3024" y="3744"/>
            <a:chExt cx="2313" cy="411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390" y="3848"/>
              <a:ext cx="579" cy="236"/>
              <a:chOff x="1849" y="2478"/>
              <a:chExt cx="657" cy="374"/>
            </a:xfrm>
          </p:grpSpPr>
          <p:sp>
            <p:nvSpPr>
              <p:cNvPr id="14350" name="Text Box 14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3</a:t>
                </a:r>
              </a:p>
            </p:txBody>
          </p:sp>
          <p:sp>
            <p:nvSpPr>
              <p:cNvPr id="14351" name="Text Box 15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  <p:sp>
            <p:nvSpPr>
              <p:cNvPr id="14352" name="Text Box 16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1</a:t>
                </a:r>
              </a:p>
            </p:txBody>
          </p:sp>
          <p:sp>
            <p:nvSpPr>
              <p:cNvPr id="14353" name="Text Box 17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0</a:t>
                </a:r>
              </a:p>
            </p:txBody>
          </p:sp>
          <p:sp>
            <p:nvSpPr>
              <p:cNvPr id="14354" name="Text Box 18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</p:grp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3024" y="3791"/>
              <a:ext cx="2313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6" name="AutoShape 20"/>
            <p:cNvSpPr>
              <a:spLocks noChangeArrowheads="1"/>
            </p:cNvSpPr>
            <p:nvPr/>
          </p:nvSpPr>
          <p:spPr bwMode="auto">
            <a:xfrm>
              <a:off x="3064" y="3819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3144" y="3835"/>
              <a:ext cx="4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latin typeface="Century Schoolbook" pitchFamily="18" charset="0"/>
                  <a:cs typeface="Arial" charset="0"/>
                </a:rPr>
                <a:t>В </a:t>
              </a:r>
              <a:r>
                <a:rPr lang="ru-RU" b="1" dirty="0" smtClean="0">
                  <a:latin typeface="Century Schoolbook" pitchFamily="18" charset="0"/>
                  <a:cs typeface="Arial" charset="0"/>
                </a:rPr>
                <a:t>13</a:t>
              </a:r>
              <a:endParaRPr lang="ru-RU" b="1" dirty="0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3662" y="3819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3942" y="3819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4220" y="3819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4500" y="3819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4778" y="3819"/>
              <a:ext cx="240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5058" y="3819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4" name="Text Box 28"/>
            <p:cNvSpPr txBox="1">
              <a:spLocks noChangeArrowheads="1"/>
            </p:cNvSpPr>
            <p:nvPr/>
          </p:nvSpPr>
          <p:spPr bwMode="auto">
            <a:xfrm>
              <a:off x="3923" y="3772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14365" name="Text Box 29"/>
            <p:cNvSpPr txBox="1">
              <a:spLocks noChangeArrowheads="1"/>
            </p:cNvSpPr>
            <p:nvPr/>
          </p:nvSpPr>
          <p:spPr bwMode="auto">
            <a:xfrm>
              <a:off x="4478" y="3751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>
                  <a:latin typeface="Century Schoolbook" pitchFamily="18" charset="0"/>
                  <a:cs typeface="Arial" charset="0"/>
                </a:rPr>
                <a:t>5</a:t>
              </a:r>
              <a:endParaRPr lang="ru-RU" sz="3600" b="1" dirty="0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14366" name="Text Box 30"/>
            <p:cNvSpPr txBox="1">
              <a:spLocks noChangeArrowheads="1"/>
            </p:cNvSpPr>
            <p:nvPr/>
          </p:nvSpPr>
          <p:spPr bwMode="auto">
            <a:xfrm>
              <a:off x="3642" y="3744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latin typeface="Century Schoolbook" pitchFamily="18" charset="0"/>
                  <a:cs typeface="Arial" charset="0"/>
                </a:rPr>
                <a:t>0</a:t>
              </a:r>
              <a:endParaRPr lang="ru-RU" sz="3600" b="1" dirty="0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14367" name="Text Box 31"/>
            <p:cNvSpPr txBox="1">
              <a:spLocks noChangeArrowheads="1"/>
            </p:cNvSpPr>
            <p:nvPr/>
          </p:nvSpPr>
          <p:spPr bwMode="auto">
            <a:xfrm>
              <a:off x="3925" y="3747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cs typeface="Arial" charset="0"/>
                </a:rPr>
                <a:t>,</a:t>
              </a:r>
              <a:endParaRPr lang="ru-RU" sz="3600" b="1">
                <a:cs typeface="Arial" charset="0"/>
              </a:endParaRPr>
            </a:p>
          </p:txBody>
        </p:sp>
        <p:sp>
          <p:nvSpPr>
            <p:cNvPr id="14368" name="Text Box 32"/>
            <p:cNvSpPr txBox="1">
              <a:spLocks noChangeArrowheads="1"/>
            </p:cNvSpPr>
            <p:nvPr/>
          </p:nvSpPr>
          <p:spPr bwMode="auto">
            <a:xfrm>
              <a:off x="4239" y="3746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latin typeface="Century Schoolbook" pitchFamily="18" charset="0"/>
                  <a:cs typeface="Arial" charset="0"/>
                </a:rPr>
                <a:t>2</a:t>
              </a:r>
              <a:endParaRPr lang="ru-RU" sz="3600" b="1" dirty="0">
                <a:latin typeface="Century Schoolbook" pitchFamily="18" charset="0"/>
                <a:cs typeface="Arial" charset="0"/>
              </a:endParaRPr>
            </a:p>
          </p:txBody>
        </p:sp>
      </p:grp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179512" y="1124744"/>
            <a:ext cx="2724472" cy="3027784"/>
            <a:chOff x="608" y="1232"/>
            <a:chExt cx="2456" cy="2680"/>
          </a:xfrm>
        </p:grpSpPr>
        <p:sp>
          <p:nvSpPr>
            <p:cNvPr id="14386" name="Freeform 50"/>
            <p:cNvSpPr>
              <a:spLocks/>
            </p:cNvSpPr>
            <p:nvPr/>
          </p:nvSpPr>
          <p:spPr bwMode="auto">
            <a:xfrm>
              <a:off x="616" y="3144"/>
              <a:ext cx="2448" cy="12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448" y="0"/>
                </a:cxn>
              </a:cxnLst>
              <a:rect l="0" t="0" r="r" b="b"/>
              <a:pathLst>
                <a:path w="2448" h="120">
                  <a:moveTo>
                    <a:pt x="0" y="120"/>
                  </a:moveTo>
                  <a:lnTo>
                    <a:pt x="2448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Freeform 51"/>
            <p:cNvSpPr>
              <a:spLocks/>
            </p:cNvSpPr>
            <p:nvPr/>
          </p:nvSpPr>
          <p:spPr bwMode="auto">
            <a:xfrm>
              <a:off x="608" y="1232"/>
              <a:ext cx="2448" cy="2680"/>
            </a:xfrm>
            <a:custGeom>
              <a:avLst/>
              <a:gdLst/>
              <a:ahLst/>
              <a:cxnLst>
                <a:cxn ang="0">
                  <a:pos x="0" y="2040"/>
                </a:cxn>
                <a:cxn ang="0">
                  <a:pos x="1664" y="2680"/>
                </a:cxn>
                <a:cxn ang="0">
                  <a:pos x="2448" y="1912"/>
                </a:cxn>
                <a:cxn ang="0">
                  <a:pos x="1328" y="0"/>
                </a:cxn>
                <a:cxn ang="0">
                  <a:pos x="0" y="2040"/>
                </a:cxn>
              </a:cxnLst>
              <a:rect l="0" t="0" r="r" b="b"/>
              <a:pathLst>
                <a:path w="2448" h="2680">
                  <a:moveTo>
                    <a:pt x="0" y="2040"/>
                  </a:moveTo>
                  <a:lnTo>
                    <a:pt x="1664" y="2680"/>
                  </a:lnTo>
                  <a:lnTo>
                    <a:pt x="2448" y="1912"/>
                  </a:lnTo>
                  <a:lnTo>
                    <a:pt x="1328" y="0"/>
                  </a:lnTo>
                  <a:lnTo>
                    <a:pt x="0" y="204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Freeform 52"/>
            <p:cNvSpPr>
              <a:spLocks/>
            </p:cNvSpPr>
            <p:nvPr/>
          </p:nvSpPr>
          <p:spPr bwMode="auto">
            <a:xfrm>
              <a:off x="1880" y="1256"/>
              <a:ext cx="58" cy="220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128"/>
                </a:cxn>
              </a:cxnLst>
              <a:rect l="0" t="0" r="r" b="b"/>
              <a:pathLst>
                <a:path w="59" h="2128">
                  <a:moveTo>
                    <a:pt x="59" y="0"/>
                  </a:moveTo>
                  <a:lnTo>
                    <a:pt x="0" y="212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Freeform 53"/>
            <p:cNvSpPr>
              <a:spLocks/>
            </p:cNvSpPr>
            <p:nvPr/>
          </p:nvSpPr>
          <p:spPr bwMode="auto">
            <a:xfrm>
              <a:off x="1936" y="1248"/>
              <a:ext cx="336" cy="2648"/>
            </a:xfrm>
            <a:custGeom>
              <a:avLst/>
              <a:gdLst/>
              <a:ahLst/>
              <a:cxnLst>
                <a:cxn ang="0">
                  <a:pos x="336" y="2648"/>
                </a:cxn>
                <a:cxn ang="0">
                  <a:pos x="0" y="0"/>
                </a:cxn>
              </a:cxnLst>
              <a:rect l="0" t="0" r="r" b="b"/>
              <a:pathLst>
                <a:path w="336" h="2648">
                  <a:moveTo>
                    <a:pt x="336" y="2648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8" name="Скругленный прямоугольник 77"/>
          <p:cNvSpPr/>
          <p:nvPr/>
        </p:nvSpPr>
        <p:spPr>
          <a:xfrm>
            <a:off x="539552" y="260648"/>
            <a:ext cx="8208912" cy="642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Задачи  по готовым чертежам </a:t>
            </a:r>
            <a:endParaRPr lang="ru-RU" sz="32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555776" y="1052736"/>
            <a:ext cx="6048672" cy="1656184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Century Schoolbook" pitchFamily="18" charset="0"/>
              </a:rPr>
              <a:t>                       </a:t>
            </a:r>
            <a:endParaRPr lang="ru-RU" sz="2000" b="1" dirty="0" smtClean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627784" y="1052736"/>
            <a:ext cx="62646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i="1" dirty="0">
                <a:latin typeface="Century Schoolbook" pitchFamily="18" charset="0"/>
              </a:rPr>
              <a:t>Найдите объем правильной треугольной пирамиды, стороны основания которой равны 1, а высота равна     .</a:t>
            </a:r>
          </a:p>
        </p:txBody>
      </p:sp>
      <p:graphicFrame>
        <p:nvGraphicFramePr>
          <p:cNvPr id="14374" name="Object 38"/>
          <p:cNvGraphicFramePr>
            <a:graphicFrameLocks noChangeAspect="1"/>
          </p:cNvGraphicFramePr>
          <p:nvPr/>
        </p:nvGraphicFramePr>
        <p:xfrm>
          <a:off x="5076056" y="2204864"/>
          <a:ext cx="508000" cy="381000"/>
        </p:xfrm>
        <a:graphic>
          <a:graphicData uri="http://schemas.openxmlformats.org/presentationml/2006/ole">
            <p:oleObj spid="_x0000_s113666" name="Формула" r:id="rId3" imgW="253800" imgH="228600" progId="Equation.3">
              <p:embed/>
            </p:oleObj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827584" y="4869160"/>
          <a:ext cx="5262314" cy="1046308"/>
        </p:xfrm>
        <a:graphic>
          <a:graphicData uri="http://schemas.openxmlformats.org/presentationml/2006/ole">
            <p:oleObj spid="_x0000_s113671" name="Формула" r:id="rId4" imgW="2171520" imgH="431640" progId="Equation.3">
              <p:embed/>
            </p:oleObj>
          </a:graphicData>
        </a:graphic>
      </p:graphicFrame>
      <p:sp>
        <p:nvSpPr>
          <p:cNvPr id="81" name="Скругленный прямоугольник 80"/>
          <p:cNvSpPr/>
          <p:nvPr/>
        </p:nvSpPr>
        <p:spPr>
          <a:xfrm>
            <a:off x="2915816" y="2924944"/>
            <a:ext cx="6048672" cy="1656184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latin typeface="Century Schoolbook" pitchFamily="18" charset="0"/>
              </a:rPr>
              <a:t>Найдите высоту правильной треугольной пирамиды, стороны основания которой равны 2, а объем равен      .</a:t>
            </a:r>
            <a:endParaRPr lang="ru-RU" sz="2400" b="1" i="1" dirty="0">
              <a:latin typeface="Century Schoolbook" pitchFamily="18" charset="0"/>
            </a:endParaRPr>
          </a:p>
        </p:txBody>
      </p:sp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5076056" y="4077072"/>
          <a:ext cx="508000" cy="381000"/>
        </p:xfrm>
        <a:graphic>
          <a:graphicData uri="http://schemas.openxmlformats.org/presentationml/2006/ole">
            <p:oleObj spid="_x0000_s113672" name="Формула" r:id="rId5" imgW="253800" imgH="228600" progId="Equation.3">
              <p:embed/>
            </p:oleObj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971600" y="4581128"/>
          <a:ext cx="4789297" cy="1751310"/>
        </p:xfrm>
        <a:graphic>
          <a:graphicData uri="http://schemas.openxmlformats.org/presentationml/2006/ole">
            <p:oleObj spid="_x0000_s113673" name="Формула" r:id="rId6" imgW="1701720" imgH="622080" progId="Equation.3">
              <p:embed/>
            </p:oleObj>
          </a:graphicData>
        </a:graphic>
      </p:graphicFrame>
      <p:grpSp>
        <p:nvGrpSpPr>
          <p:cNvPr id="84" name="Group 77"/>
          <p:cNvGrpSpPr>
            <a:grpSpLocks/>
          </p:cNvGrpSpPr>
          <p:nvPr/>
        </p:nvGrpSpPr>
        <p:grpSpPr bwMode="auto">
          <a:xfrm>
            <a:off x="5156448" y="6173688"/>
            <a:ext cx="3232150" cy="652463"/>
            <a:chOff x="3024" y="3744"/>
            <a:chExt cx="2036" cy="411"/>
          </a:xfrm>
        </p:grpSpPr>
        <p:grpSp>
          <p:nvGrpSpPr>
            <p:cNvPr id="85" name="Group 13"/>
            <p:cNvGrpSpPr>
              <a:grpSpLocks/>
            </p:cNvGrpSpPr>
            <p:nvPr/>
          </p:nvGrpSpPr>
          <p:grpSpPr bwMode="auto">
            <a:xfrm>
              <a:off x="4390" y="3848"/>
              <a:ext cx="579" cy="236"/>
              <a:chOff x="1849" y="2478"/>
              <a:chExt cx="657" cy="374"/>
            </a:xfrm>
          </p:grpSpPr>
          <p:sp>
            <p:nvSpPr>
              <p:cNvPr id="100" name="Text Box 14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3</a:t>
                </a:r>
              </a:p>
            </p:txBody>
          </p:sp>
          <p:sp>
            <p:nvSpPr>
              <p:cNvPr id="101" name="Text Box 15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  <p:sp>
            <p:nvSpPr>
              <p:cNvPr id="102" name="Text Box 16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1</a:t>
                </a:r>
              </a:p>
            </p:txBody>
          </p:sp>
          <p:sp>
            <p:nvSpPr>
              <p:cNvPr id="103" name="Text Box 17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0</a:t>
                </a:r>
              </a:p>
            </p:txBody>
          </p:sp>
          <p:sp>
            <p:nvSpPr>
              <p:cNvPr id="104" name="Text Box 18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</p:grpSp>
        <p:sp>
          <p:nvSpPr>
            <p:cNvPr id="86" name="Rectangle 19"/>
            <p:cNvSpPr>
              <a:spLocks noChangeArrowheads="1"/>
            </p:cNvSpPr>
            <p:nvPr/>
          </p:nvSpPr>
          <p:spPr bwMode="auto">
            <a:xfrm>
              <a:off x="3024" y="3791"/>
              <a:ext cx="2036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AutoShape 20"/>
            <p:cNvSpPr>
              <a:spLocks noChangeArrowheads="1"/>
            </p:cNvSpPr>
            <p:nvPr/>
          </p:nvSpPr>
          <p:spPr bwMode="auto">
            <a:xfrm>
              <a:off x="3064" y="3819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3144" y="3835"/>
              <a:ext cx="4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latin typeface="Century Schoolbook" pitchFamily="18" charset="0"/>
                  <a:cs typeface="Arial" charset="0"/>
                </a:rPr>
                <a:t>В </a:t>
              </a:r>
              <a:r>
                <a:rPr lang="ru-RU" b="1" dirty="0" smtClean="0">
                  <a:latin typeface="Century Schoolbook" pitchFamily="18" charset="0"/>
                  <a:cs typeface="Arial" charset="0"/>
                </a:rPr>
                <a:t>13</a:t>
              </a:r>
              <a:endParaRPr lang="ru-RU" b="1" dirty="0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89" name="Rectangle 22"/>
            <p:cNvSpPr>
              <a:spLocks noChangeArrowheads="1"/>
            </p:cNvSpPr>
            <p:nvPr/>
          </p:nvSpPr>
          <p:spPr bwMode="auto">
            <a:xfrm>
              <a:off x="3662" y="3819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23"/>
            <p:cNvSpPr>
              <a:spLocks noChangeArrowheads="1"/>
            </p:cNvSpPr>
            <p:nvPr/>
          </p:nvSpPr>
          <p:spPr bwMode="auto">
            <a:xfrm>
              <a:off x="3942" y="3819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Rectangle 24"/>
            <p:cNvSpPr>
              <a:spLocks noChangeArrowheads="1"/>
            </p:cNvSpPr>
            <p:nvPr/>
          </p:nvSpPr>
          <p:spPr bwMode="auto">
            <a:xfrm>
              <a:off x="4220" y="3819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92" name="Rectangle 25"/>
            <p:cNvSpPr>
              <a:spLocks noChangeArrowheads="1"/>
            </p:cNvSpPr>
            <p:nvPr/>
          </p:nvSpPr>
          <p:spPr bwMode="auto">
            <a:xfrm>
              <a:off x="4500" y="3819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Rectangle 26"/>
            <p:cNvSpPr>
              <a:spLocks noChangeArrowheads="1"/>
            </p:cNvSpPr>
            <p:nvPr/>
          </p:nvSpPr>
          <p:spPr bwMode="auto">
            <a:xfrm>
              <a:off x="4778" y="3819"/>
              <a:ext cx="240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Text Box 28"/>
            <p:cNvSpPr txBox="1">
              <a:spLocks noChangeArrowheads="1"/>
            </p:cNvSpPr>
            <p:nvPr/>
          </p:nvSpPr>
          <p:spPr bwMode="auto">
            <a:xfrm>
              <a:off x="3923" y="3772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96" name="Text Box 29"/>
            <p:cNvSpPr txBox="1">
              <a:spLocks noChangeArrowheads="1"/>
            </p:cNvSpPr>
            <p:nvPr/>
          </p:nvSpPr>
          <p:spPr bwMode="auto">
            <a:xfrm>
              <a:off x="4478" y="3751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600" b="1" dirty="0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97" name="Text Box 30"/>
            <p:cNvSpPr txBox="1">
              <a:spLocks noChangeArrowheads="1"/>
            </p:cNvSpPr>
            <p:nvPr/>
          </p:nvSpPr>
          <p:spPr bwMode="auto">
            <a:xfrm>
              <a:off x="3642" y="3744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>
                  <a:latin typeface="Century Schoolbook" pitchFamily="18" charset="0"/>
                  <a:cs typeface="Arial" charset="0"/>
                </a:rPr>
                <a:t>3</a:t>
              </a:r>
              <a:endParaRPr lang="ru-RU" sz="3600" b="1" dirty="0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98" name="Text Box 31"/>
            <p:cNvSpPr txBox="1">
              <a:spLocks noChangeArrowheads="1"/>
            </p:cNvSpPr>
            <p:nvPr/>
          </p:nvSpPr>
          <p:spPr bwMode="auto">
            <a:xfrm>
              <a:off x="3925" y="3747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600" b="1" dirty="0">
                <a:cs typeface="Arial" charset="0"/>
              </a:endParaRPr>
            </a:p>
          </p:txBody>
        </p:sp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4239" y="3746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600" b="1" dirty="0">
                <a:latin typeface="Century Schoolbook" pitchFamily="18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860032" y="5661248"/>
            <a:ext cx="3671888" cy="646113"/>
            <a:chOff x="3024" y="1408"/>
            <a:chExt cx="2313" cy="407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390" y="1512"/>
              <a:ext cx="579" cy="236"/>
              <a:chOff x="1849" y="2478"/>
              <a:chExt cx="657" cy="374"/>
            </a:xfrm>
          </p:grpSpPr>
          <p:sp>
            <p:nvSpPr>
              <p:cNvPr id="18445" name="Text Box 13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3</a:t>
                </a:r>
              </a:p>
            </p:txBody>
          </p:sp>
          <p:sp>
            <p:nvSpPr>
              <p:cNvPr id="18446" name="Text Box 14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  <p:sp>
            <p:nvSpPr>
              <p:cNvPr id="18447" name="Text Box 15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1</a:t>
                </a:r>
              </a:p>
            </p:txBody>
          </p:sp>
          <p:sp>
            <p:nvSpPr>
              <p:cNvPr id="18448" name="Text Box 16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0</a:t>
                </a:r>
              </a:p>
            </p:txBody>
          </p:sp>
          <p:sp>
            <p:nvSpPr>
              <p:cNvPr id="18449" name="Text Box 17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</p:grp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3024" y="1455"/>
              <a:ext cx="2313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1" name="AutoShape 19"/>
            <p:cNvSpPr>
              <a:spLocks noChangeArrowheads="1"/>
            </p:cNvSpPr>
            <p:nvPr/>
          </p:nvSpPr>
          <p:spPr bwMode="auto">
            <a:xfrm>
              <a:off x="3064" y="1483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3144" y="1499"/>
              <a:ext cx="4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latin typeface="Century Schoolbook" pitchFamily="18" charset="0"/>
                  <a:cs typeface="Arial" charset="0"/>
                </a:rPr>
                <a:t>В </a:t>
              </a:r>
              <a:r>
                <a:rPr lang="ru-RU" b="1" dirty="0" smtClean="0">
                  <a:latin typeface="Century Schoolbook" pitchFamily="18" charset="0"/>
                  <a:cs typeface="Arial" charset="0"/>
                </a:rPr>
                <a:t>13</a:t>
              </a:r>
              <a:endParaRPr lang="ru-RU" b="1" dirty="0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366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394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422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450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4778" y="1483"/>
              <a:ext cx="240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5058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9" name="Text Box 27"/>
            <p:cNvSpPr txBox="1">
              <a:spLocks noChangeArrowheads="1"/>
            </p:cNvSpPr>
            <p:nvPr/>
          </p:nvSpPr>
          <p:spPr bwMode="auto">
            <a:xfrm>
              <a:off x="3923" y="1436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18460" name="Text Box 28"/>
            <p:cNvSpPr txBox="1">
              <a:spLocks noChangeArrowheads="1"/>
            </p:cNvSpPr>
            <p:nvPr/>
          </p:nvSpPr>
          <p:spPr bwMode="auto">
            <a:xfrm>
              <a:off x="4470" y="1439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18461" name="Text Box 29"/>
            <p:cNvSpPr txBox="1">
              <a:spLocks noChangeArrowheads="1"/>
            </p:cNvSpPr>
            <p:nvPr/>
          </p:nvSpPr>
          <p:spPr bwMode="auto">
            <a:xfrm>
              <a:off x="3642" y="1408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>
                  <a:latin typeface="Century Schoolbook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18462" name="Text Box 30"/>
            <p:cNvSpPr txBox="1">
              <a:spLocks noChangeArrowheads="1"/>
            </p:cNvSpPr>
            <p:nvPr/>
          </p:nvSpPr>
          <p:spPr bwMode="auto">
            <a:xfrm>
              <a:off x="3925" y="1411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>
                  <a:latin typeface="Century Schoolbook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18463" name="Text Box 31"/>
            <p:cNvSpPr txBox="1">
              <a:spLocks noChangeArrowheads="1"/>
            </p:cNvSpPr>
            <p:nvPr/>
          </p:nvSpPr>
          <p:spPr bwMode="auto">
            <a:xfrm>
              <a:off x="4239" y="1410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>
                  <a:latin typeface="Century Schoolbook" pitchFamily="18" charset="0"/>
                  <a:cs typeface="Arial" charset="0"/>
                </a:rPr>
                <a:t>0</a:t>
              </a:r>
            </a:p>
          </p:txBody>
        </p:sp>
      </p:grp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1001713" y="2419350"/>
            <a:ext cx="227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.</a:t>
            </a:r>
            <a:endParaRPr lang="ru-RU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0" y="980728"/>
            <a:ext cx="3751950" cy="3492500"/>
            <a:chOff x="2784" y="1256"/>
            <a:chExt cx="2894" cy="2488"/>
          </a:xfrm>
        </p:grpSpPr>
        <p:sp>
          <p:nvSpPr>
            <p:cNvPr id="18470" name="Freeform 38"/>
            <p:cNvSpPr>
              <a:spLocks/>
            </p:cNvSpPr>
            <p:nvPr/>
          </p:nvSpPr>
          <p:spPr bwMode="auto">
            <a:xfrm>
              <a:off x="2798" y="2913"/>
              <a:ext cx="2880" cy="776"/>
            </a:xfrm>
            <a:custGeom>
              <a:avLst/>
              <a:gdLst/>
              <a:ahLst/>
              <a:cxnLst>
                <a:cxn ang="0">
                  <a:pos x="2880" y="8"/>
                </a:cxn>
                <a:cxn ang="0">
                  <a:pos x="928" y="0"/>
                </a:cxn>
                <a:cxn ang="0">
                  <a:pos x="0" y="776"/>
                </a:cxn>
              </a:cxnLst>
              <a:rect l="0" t="0" r="r" b="b"/>
              <a:pathLst>
                <a:path w="2880" h="776">
                  <a:moveTo>
                    <a:pt x="2880" y="8"/>
                  </a:moveTo>
                  <a:lnTo>
                    <a:pt x="928" y="0"/>
                  </a:lnTo>
                  <a:lnTo>
                    <a:pt x="0" y="776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71" name="Freeform 39"/>
            <p:cNvSpPr>
              <a:spLocks/>
            </p:cNvSpPr>
            <p:nvPr/>
          </p:nvSpPr>
          <p:spPr bwMode="auto">
            <a:xfrm>
              <a:off x="3696" y="1270"/>
              <a:ext cx="512" cy="1658"/>
            </a:xfrm>
            <a:custGeom>
              <a:avLst/>
              <a:gdLst/>
              <a:ahLst/>
              <a:cxnLst>
                <a:cxn ang="0">
                  <a:pos x="0" y="1658"/>
                </a:cxn>
                <a:cxn ang="0">
                  <a:pos x="512" y="0"/>
                </a:cxn>
              </a:cxnLst>
              <a:rect l="0" t="0" r="r" b="b"/>
              <a:pathLst>
                <a:path w="512" h="1658">
                  <a:moveTo>
                    <a:pt x="0" y="1658"/>
                  </a:moveTo>
                  <a:lnTo>
                    <a:pt x="512" y="0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72" name="Freeform 40"/>
            <p:cNvSpPr>
              <a:spLocks/>
            </p:cNvSpPr>
            <p:nvPr/>
          </p:nvSpPr>
          <p:spPr bwMode="auto">
            <a:xfrm>
              <a:off x="2784" y="1256"/>
              <a:ext cx="2880" cy="2488"/>
            </a:xfrm>
            <a:custGeom>
              <a:avLst/>
              <a:gdLst/>
              <a:ahLst/>
              <a:cxnLst>
                <a:cxn ang="0">
                  <a:pos x="1424" y="2"/>
                </a:cxn>
                <a:cxn ang="0">
                  <a:pos x="0" y="2440"/>
                </a:cxn>
                <a:cxn ang="0">
                  <a:pos x="2112" y="2488"/>
                </a:cxn>
                <a:cxn ang="0">
                  <a:pos x="2112" y="2480"/>
                </a:cxn>
                <a:cxn ang="0">
                  <a:pos x="2112" y="2464"/>
                </a:cxn>
                <a:cxn ang="0">
                  <a:pos x="1424" y="0"/>
                </a:cxn>
                <a:cxn ang="0">
                  <a:pos x="2880" y="1672"/>
                </a:cxn>
                <a:cxn ang="0">
                  <a:pos x="2112" y="2480"/>
                </a:cxn>
                <a:cxn ang="0">
                  <a:pos x="2112" y="2464"/>
                </a:cxn>
                <a:cxn ang="0">
                  <a:pos x="2112" y="2488"/>
                </a:cxn>
              </a:cxnLst>
              <a:rect l="0" t="0" r="r" b="b"/>
              <a:pathLst>
                <a:path w="2880" h="2488">
                  <a:moveTo>
                    <a:pt x="1424" y="2"/>
                  </a:moveTo>
                  <a:lnTo>
                    <a:pt x="0" y="2440"/>
                  </a:lnTo>
                  <a:lnTo>
                    <a:pt x="2112" y="2488"/>
                  </a:lnTo>
                  <a:lnTo>
                    <a:pt x="2112" y="2480"/>
                  </a:lnTo>
                  <a:lnTo>
                    <a:pt x="2112" y="2464"/>
                  </a:lnTo>
                  <a:lnTo>
                    <a:pt x="1424" y="0"/>
                  </a:lnTo>
                  <a:lnTo>
                    <a:pt x="2880" y="1672"/>
                  </a:lnTo>
                  <a:lnTo>
                    <a:pt x="2112" y="2480"/>
                  </a:lnTo>
                  <a:lnTo>
                    <a:pt x="2112" y="2464"/>
                  </a:lnTo>
                  <a:lnTo>
                    <a:pt x="2112" y="248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619672" y="1052736"/>
            <a:ext cx="404812" cy="3259137"/>
            <a:chOff x="2160" y="1008"/>
            <a:chExt cx="240" cy="2177"/>
          </a:xfrm>
        </p:grpSpPr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2208" y="1008"/>
              <a:ext cx="96" cy="1920"/>
              <a:chOff x="1200" y="1680"/>
              <a:chExt cx="96" cy="1920"/>
            </a:xfrm>
          </p:grpSpPr>
          <p:sp>
            <p:nvSpPr>
              <p:cNvPr id="18475" name="Freeform 43"/>
              <p:cNvSpPr>
                <a:spLocks/>
              </p:cNvSpPr>
              <p:nvPr/>
            </p:nvSpPr>
            <p:spPr bwMode="auto">
              <a:xfrm>
                <a:off x="1224" y="1729"/>
                <a:ext cx="48" cy="180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1760"/>
                  </a:cxn>
                </a:cxnLst>
                <a:rect l="0" t="0" r="r" b="b"/>
                <a:pathLst>
                  <a:path w="48" h="1760">
                    <a:moveTo>
                      <a:pt x="48" y="0"/>
                    </a:moveTo>
                    <a:lnTo>
                      <a:pt x="0" y="1760"/>
                    </a:lnTo>
                  </a:path>
                </a:pathLst>
              </a:custGeom>
              <a:noFill/>
              <a:ln w="38100" cap="flat" cmpd="sng">
                <a:solidFill>
                  <a:srgbClr val="6600CC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6" name="Oval 44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7" name="Oval 45"/>
              <p:cNvSpPr>
                <a:spLocks noChangeArrowheads="1"/>
              </p:cNvSpPr>
              <p:nvPr/>
            </p:nvSpPr>
            <p:spPr bwMode="auto">
              <a:xfrm>
                <a:off x="1200" y="3551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478" name="Text Box 46"/>
            <p:cNvSpPr txBox="1">
              <a:spLocks noChangeArrowheads="1"/>
            </p:cNvSpPr>
            <p:nvPr/>
          </p:nvSpPr>
          <p:spPr bwMode="auto">
            <a:xfrm>
              <a:off x="2160" y="2880"/>
              <a:ext cx="240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>
                  <a:cs typeface="Arial" charset="0"/>
                </a:rPr>
                <a:t>Н</a:t>
              </a:r>
            </a:p>
          </p:txBody>
        </p:sp>
      </p:grpSp>
      <p:graphicFrame>
        <p:nvGraphicFramePr>
          <p:cNvPr id="18490" name="Object 58"/>
          <p:cNvGraphicFramePr>
            <a:graphicFrameLocks noChangeAspect="1"/>
          </p:cNvGraphicFramePr>
          <p:nvPr/>
        </p:nvGraphicFramePr>
        <p:xfrm>
          <a:off x="3707904" y="4293096"/>
          <a:ext cx="4149725" cy="1149350"/>
        </p:xfrm>
        <a:graphic>
          <a:graphicData uri="http://schemas.openxmlformats.org/presentationml/2006/ole">
            <p:oleObj spid="_x0000_s114690" name="Формула" r:id="rId3" imgW="1422360" imgH="393480" progId="Equation.3">
              <p:embed/>
            </p:oleObj>
          </a:graphicData>
        </a:graphic>
      </p:graphicFrame>
      <p:sp>
        <p:nvSpPr>
          <p:cNvPr id="65" name="Скругленный прямоугольник 64"/>
          <p:cNvSpPr/>
          <p:nvPr/>
        </p:nvSpPr>
        <p:spPr>
          <a:xfrm>
            <a:off x="539552" y="260648"/>
            <a:ext cx="8208912" cy="642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Задачи  по готовым чертежам </a:t>
            </a:r>
            <a:endParaRPr lang="ru-RU" sz="32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347864" y="1052736"/>
            <a:ext cx="5509120" cy="1368152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i="1" dirty="0">
              <a:latin typeface="Century Schoolbook" pitchFamily="18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3419872" y="1052736"/>
            <a:ext cx="52565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b="1" i="1" dirty="0">
                <a:latin typeface="Century Schoolbook" pitchFamily="18" charset="0"/>
              </a:rPr>
              <a:t>В правильной четырехугольной пирамиде высота равна 6, сторона основания равна 10. Найдите ее объем.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634880" y="2708920"/>
            <a:ext cx="5509120" cy="1368152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i="1" dirty="0">
              <a:latin typeface="Century Schoolbook" pitchFamily="18" charset="0"/>
            </a:endParaRPr>
          </a:p>
        </p:txBody>
      </p:sp>
      <p:sp>
        <p:nvSpPr>
          <p:cNvPr id="69" name="Rectangle 34"/>
          <p:cNvSpPr>
            <a:spLocks noChangeArrowheads="1"/>
          </p:cNvSpPr>
          <p:nvPr/>
        </p:nvSpPr>
        <p:spPr bwMode="auto">
          <a:xfrm>
            <a:off x="3635896" y="2852936"/>
            <a:ext cx="53285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b="1" i="1" dirty="0">
                <a:latin typeface="Century Schoolbook" pitchFamily="18" charset="0"/>
              </a:rPr>
              <a:t>В правильной четырехугольной пирамиде </a:t>
            </a:r>
            <a:r>
              <a:rPr lang="ru-RU" sz="2000" b="1" i="1" dirty="0" smtClean="0">
                <a:latin typeface="Century Schoolbook" pitchFamily="18" charset="0"/>
              </a:rPr>
              <a:t>высота </a:t>
            </a:r>
            <a:r>
              <a:rPr lang="ru-RU" sz="2000" b="1" i="1" dirty="0">
                <a:latin typeface="Century Schoolbook" pitchFamily="18" charset="0"/>
              </a:rPr>
              <a:t>равна 6, боковое ребро равно </a:t>
            </a:r>
            <a:r>
              <a:rPr lang="ru-RU" sz="2000" b="1" i="1" dirty="0" smtClean="0">
                <a:latin typeface="Century Schoolbook" pitchFamily="18" charset="0"/>
              </a:rPr>
              <a:t>10.     Найдите </a:t>
            </a:r>
            <a:r>
              <a:rPr lang="ru-RU" sz="2000" b="1" i="1" dirty="0">
                <a:latin typeface="Century Schoolbook" pitchFamily="18" charset="0"/>
              </a:rPr>
              <a:t>ее объем.</a:t>
            </a:r>
          </a:p>
        </p:txBody>
      </p:sp>
      <p:sp>
        <p:nvSpPr>
          <p:cNvPr id="70" name="Line 65"/>
          <p:cNvSpPr>
            <a:spLocks noChangeShapeType="1"/>
          </p:cNvSpPr>
          <p:nvPr/>
        </p:nvSpPr>
        <p:spPr bwMode="auto">
          <a:xfrm flipH="1">
            <a:off x="0" y="3356992"/>
            <a:ext cx="3733800" cy="1066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323528" y="4581128"/>
          <a:ext cx="2304256" cy="915123"/>
        </p:xfrm>
        <a:graphic>
          <a:graphicData uri="http://schemas.openxmlformats.org/presentationml/2006/ole">
            <p:oleObj spid="_x0000_s114691" name="Формула" r:id="rId4" imgW="990360" imgH="393480" progId="Equation.3">
              <p:embed/>
            </p:oleObj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2915816" y="4509120"/>
          <a:ext cx="1584176" cy="960237"/>
        </p:xfrm>
        <a:graphic>
          <a:graphicData uri="http://schemas.openxmlformats.org/presentationml/2006/ole">
            <p:oleObj spid="_x0000_s114692" name="Формула" r:id="rId5" imgW="711000" imgH="431640" progId="Equation.3">
              <p:embed/>
            </p:oleObj>
          </a:graphicData>
        </a:graphic>
      </p:graphicFrame>
      <p:sp>
        <p:nvSpPr>
          <p:cNvPr id="77" name="Text Box 74"/>
          <p:cNvSpPr txBox="1">
            <a:spLocks noChangeArrowheads="1"/>
          </p:cNvSpPr>
          <p:nvPr/>
        </p:nvSpPr>
        <p:spPr bwMode="auto">
          <a:xfrm flipH="1">
            <a:off x="611560" y="414908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latin typeface="Century Schoolbook" pitchFamily="18" charset="0"/>
              </a:rPr>
              <a:t>45</a:t>
            </a:r>
            <a:r>
              <a:rPr lang="ru-RU" b="1" baseline="30000" dirty="0">
                <a:latin typeface="Century Schoolbook" pitchFamily="18" charset="0"/>
              </a:rPr>
              <a:t>0</a:t>
            </a:r>
            <a:endParaRPr lang="ru-RU" b="1" dirty="0">
              <a:latin typeface="Century Schoolbook" pitchFamily="18" charset="0"/>
            </a:endParaRPr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5580112" y="4653136"/>
          <a:ext cx="1882775" cy="533400"/>
        </p:xfrm>
        <a:graphic>
          <a:graphicData uri="http://schemas.openxmlformats.org/presentationml/2006/ole">
            <p:oleObj spid="_x0000_s114693" name="Формула" r:id="rId6" imgW="761760" imgH="215640" progId="Equation.3">
              <p:embed/>
            </p:oleObj>
          </a:graphicData>
        </a:graphic>
      </p:graphicFrame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899592" y="5373216"/>
          <a:ext cx="3700462" cy="931863"/>
        </p:xfrm>
        <a:graphic>
          <a:graphicData uri="http://schemas.openxmlformats.org/presentationml/2006/ole">
            <p:oleObj spid="_x0000_s114694" name="Формула" r:id="rId7" imgW="1562040" imgH="393480" progId="Equation.3">
              <p:embed/>
            </p:oleObj>
          </a:graphicData>
        </a:graphic>
      </p:graphicFrame>
      <p:grpSp>
        <p:nvGrpSpPr>
          <p:cNvPr id="80" name="Group 11"/>
          <p:cNvGrpSpPr>
            <a:grpSpLocks/>
          </p:cNvGrpSpPr>
          <p:nvPr/>
        </p:nvGrpSpPr>
        <p:grpSpPr bwMode="auto">
          <a:xfrm>
            <a:off x="5012432" y="5813648"/>
            <a:ext cx="3671888" cy="646113"/>
            <a:chOff x="3024" y="1408"/>
            <a:chExt cx="2313" cy="407"/>
          </a:xfrm>
        </p:grpSpPr>
        <p:grpSp>
          <p:nvGrpSpPr>
            <p:cNvPr id="81" name="Group 12"/>
            <p:cNvGrpSpPr>
              <a:grpSpLocks/>
            </p:cNvGrpSpPr>
            <p:nvPr/>
          </p:nvGrpSpPr>
          <p:grpSpPr bwMode="auto">
            <a:xfrm>
              <a:off x="4390" y="1512"/>
              <a:ext cx="579" cy="236"/>
              <a:chOff x="1849" y="2478"/>
              <a:chExt cx="657" cy="374"/>
            </a:xfrm>
          </p:grpSpPr>
          <p:sp>
            <p:nvSpPr>
              <p:cNvPr id="96" name="Text Box 13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3</a:t>
                </a:r>
              </a:p>
            </p:txBody>
          </p:sp>
          <p:sp>
            <p:nvSpPr>
              <p:cNvPr id="97" name="Text Box 14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  <p:sp>
            <p:nvSpPr>
              <p:cNvPr id="98" name="Text Box 15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1</a:t>
                </a:r>
              </a:p>
            </p:txBody>
          </p:sp>
          <p:sp>
            <p:nvSpPr>
              <p:cNvPr id="99" name="Text Box 16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0</a:t>
                </a:r>
              </a:p>
            </p:txBody>
          </p:sp>
          <p:sp>
            <p:nvSpPr>
              <p:cNvPr id="100" name="Text Box 17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</p:grpSp>
        <p:sp>
          <p:nvSpPr>
            <p:cNvPr id="82" name="Rectangle 18"/>
            <p:cNvSpPr>
              <a:spLocks noChangeArrowheads="1"/>
            </p:cNvSpPr>
            <p:nvPr/>
          </p:nvSpPr>
          <p:spPr bwMode="auto">
            <a:xfrm>
              <a:off x="3024" y="1455"/>
              <a:ext cx="2313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AutoShape 19"/>
            <p:cNvSpPr>
              <a:spLocks noChangeArrowheads="1"/>
            </p:cNvSpPr>
            <p:nvPr/>
          </p:nvSpPr>
          <p:spPr bwMode="auto">
            <a:xfrm>
              <a:off x="3064" y="1483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Text Box 20"/>
            <p:cNvSpPr txBox="1">
              <a:spLocks noChangeArrowheads="1"/>
            </p:cNvSpPr>
            <p:nvPr/>
          </p:nvSpPr>
          <p:spPr bwMode="auto">
            <a:xfrm>
              <a:off x="3144" y="1499"/>
              <a:ext cx="4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latin typeface="Century Schoolbook" pitchFamily="18" charset="0"/>
                  <a:cs typeface="Arial" charset="0"/>
                </a:rPr>
                <a:t>В </a:t>
              </a:r>
              <a:r>
                <a:rPr lang="ru-RU" b="1" dirty="0" smtClean="0">
                  <a:latin typeface="Century Schoolbook" pitchFamily="18" charset="0"/>
                  <a:cs typeface="Arial" charset="0"/>
                </a:rPr>
                <a:t>13</a:t>
              </a:r>
              <a:endParaRPr lang="ru-RU" b="1" dirty="0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>
              <a:off x="366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Rectangle 22"/>
            <p:cNvSpPr>
              <a:spLocks noChangeArrowheads="1"/>
            </p:cNvSpPr>
            <p:nvPr/>
          </p:nvSpPr>
          <p:spPr bwMode="auto">
            <a:xfrm>
              <a:off x="394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Rectangle 23"/>
            <p:cNvSpPr>
              <a:spLocks noChangeArrowheads="1"/>
            </p:cNvSpPr>
            <p:nvPr/>
          </p:nvSpPr>
          <p:spPr bwMode="auto">
            <a:xfrm>
              <a:off x="422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88" name="Rectangle 24"/>
            <p:cNvSpPr>
              <a:spLocks noChangeArrowheads="1"/>
            </p:cNvSpPr>
            <p:nvPr/>
          </p:nvSpPr>
          <p:spPr bwMode="auto">
            <a:xfrm>
              <a:off x="450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Rectangle 25"/>
            <p:cNvSpPr>
              <a:spLocks noChangeArrowheads="1"/>
            </p:cNvSpPr>
            <p:nvPr/>
          </p:nvSpPr>
          <p:spPr bwMode="auto">
            <a:xfrm>
              <a:off x="4778" y="1483"/>
              <a:ext cx="240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26"/>
            <p:cNvSpPr>
              <a:spLocks noChangeArrowheads="1"/>
            </p:cNvSpPr>
            <p:nvPr/>
          </p:nvSpPr>
          <p:spPr bwMode="auto">
            <a:xfrm>
              <a:off x="5058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Text Box 27"/>
            <p:cNvSpPr txBox="1">
              <a:spLocks noChangeArrowheads="1"/>
            </p:cNvSpPr>
            <p:nvPr/>
          </p:nvSpPr>
          <p:spPr bwMode="auto">
            <a:xfrm>
              <a:off x="3923" y="1436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92" name="Text Box 28"/>
            <p:cNvSpPr txBox="1">
              <a:spLocks noChangeArrowheads="1"/>
            </p:cNvSpPr>
            <p:nvPr/>
          </p:nvSpPr>
          <p:spPr bwMode="auto">
            <a:xfrm>
              <a:off x="4470" y="1439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93" name="Text Box 29"/>
            <p:cNvSpPr txBox="1">
              <a:spLocks noChangeArrowheads="1"/>
            </p:cNvSpPr>
            <p:nvPr/>
          </p:nvSpPr>
          <p:spPr bwMode="auto">
            <a:xfrm>
              <a:off x="3642" y="1408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>
                  <a:latin typeface="Century Schoolbook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94" name="Text Box 30"/>
            <p:cNvSpPr txBox="1">
              <a:spLocks noChangeArrowheads="1"/>
            </p:cNvSpPr>
            <p:nvPr/>
          </p:nvSpPr>
          <p:spPr bwMode="auto">
            <a:xfrm>
              <a:off x="3925" y="1411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>
                  <a:latin typeface="Century Schoolbook" pitchFamily="18" charset="0"/>
                  <a:cs typeface="Arial" charset="0"/>
                </a:rPr>
                <a:t>5</a:t>
              </a:r>
              <a:endParaRPr lang="ru-RU" sz="3600" b="1" dirty="0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95" name="Text Box 31"/>
            <p:cNvSpPr txBox="1">
              <a:spLocks noChangeArrowheads="1"/>
            </p:cNvSpPr>
            <p:nvPr/>
          </p:nvSpPr>
          <p:spPr bwMode="auto">
            <a:xfrm>
              <a:off x="4239" y="1410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>
                  <a:latin typeface="Century Schoolbook" pitchFamily="18" charset="0"/>
                  <a:cs typeface="Arial" charset="0"/>
                </a:rPr>
                <a:t>6</a:t>
              </a:r>
              <a:endParaRPr lang="ru-RU" sz="3600" b="1" dirty="0">
                <a:latin typeface="Century Schoolbook" pitchFamily="18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/>
          <p:cNvSpPr/>
          <p:nvPr/>
        </p:nvSpPr>
        <p:spPr>
          <a:xfrm>
            <a:off x="323528" y="260648"/>
            <a:ext cx="8568952" cy="792088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      </a:t>
            </a:r>
            <a:r>
              <a:rPr lang="ru-RU" sz="2800" b="1" dirty="0" smtClean="0">
                <a:latin typeface="Century Schoolbook" pitchFamily="18" charset="0"/>
              </a:rPr>
              <a:t>Найти объёмы составных                    многогранников.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34884" name="Freeform 68"/>
          <p:cNvSpPr>
            <a:spLocks/>
          </p:cNvSpPr>
          <p:nvPr/>
        </p:nvSpPr>
        <p:spPr bwMode="auto">
          <a:xfrm>
            <a:off x="5586413" y="1431925"/>
            <a:ext cx="3171825" cy="2528888"/>
          </a:xfrm>
          <a:custGeom>
            <a:avLst/>
            <a:gdLst/>
            <a:ahLst/>
            <a:cxnLst>
              <a:cxn ang="0">
                <a:pos x="0" y="420"/>
              </a:cxn>
              <a:cxn ang="0">
                <a:pos x="0" y="1590"/>
              </a:cxn>
              <a:cxn ang="0">
                <a:pos x="1464" y="1593"/>
              </a:cxn>
              <a:cxn ang="0">
                <a:pos x="1464" y="720"/>
              </a:cxn>
              <a:cxn ang="0">
                <a:pos x="882" y="720"/>
              </a:cxn>
              <a:cxn ang="0">
                <a:pos x="873" y="417"/>
              </a:cxn>
              <a:cxn ang="0">
                <a:pos x="3" y="420"/>
              </a:cxn>
              <a:cxn ang="0">
                <a:pos x="528" y="0"/>
              </a:cxn>
              <a:cxn ang="0">
                <a:pos x="1998" y="6"/>
              </a:cxn>
              <a:cxn ang="0">
                <a:pos x="1593" y="306"/>
              </a:cxn>
              <a:cxn ang="0">
                <a:pos x="1018" y="308"/>
              </a:cxn>
              <a:cxn ang="0">
                <a:pos x="876" y="417"/>
              </a:cxn>
            </a:cxnLst>
            <a:rect l="0" t="0" r="r" b="b"/>
            <a:pathLst>
              <a:path w="1998" h="1593">
                <a:moveTo>
                  <a:pt x="0" y="420"/>
                </a:moveTo>
                <a:lnTo>
                  <a:pt x="0" y="1590"/>
                </a:lnTo>
                <a:lnTo>
                  <a:pt x="1464" y="1593"/>
                </a:lnTo>
                <a:lnTo>
                  <a:pt x="1464" y="720"/>
                </a:lnTo>
                <a:lnTo>
                  <a:pt x="882" y="720"/>
                </a:lnTo>
                <a:lnTo>
                  <a:pt x="873" y="417"/>
                </a:lnTo>
                <a:lnTo>
                  <a:pt x="3" y="420"/>
                </a:lnTo>
                <a:lnTo>
                  <a:pt x="528" y="0"/>
                </a:lnTo>
                <a:lnTo>
                  <a:pt x="1998" y="6"/>
                </a:lnTo>
                <a:lnTo>
                  <a:pt x="1593" y="306"/>
                </a:lnTo>
                <a:lnTo>
                  <a:pt x="1018" y="308"/>
                </a:lnTo>
                <a:lnTo>
                  <a:pt x="876" y="417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114300" y="2895600"/>
            <a:ext cx="391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4</a:t>
            </a:r>
          </a:p>
        </p:txBody>
      </p:sp>
      <p:sp>
        <p:nvSpPr>
          <p:cNvPr id="34866" name="Text Box 50"/>
          <p:cNvSpPr txBox="1">
            <a:spLocks noChangeArrowheads="1"/>
          </p:cNvSpPr>
          <p:nvPr/>
        </p:nvSpPr>
        <p:spPr bwMode="auto">
          <a:xfrm>
            <a:off x="1409700" y="4267200"/>
            <a:ext cx="2819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2</a:t>
            </a:r>
          </a:p>
        </p:txBody>
      </p:sp>
      <p:sp>
        <p:nvSpPr>
          <p:cNvPr id="34867" name="Text Box 51"/>
          <p:cNvSpPr txBox="1">
            <a:spLocks noChangeArrowheads="1"/>
          </p:cNvSpPr>
          <p:nvPr/>
        </p:nvSpPr>
        <p:spPr bwMode="auto">
          <a:xfrm>
            <a:off x="1943100" y="4152900"/>
            <a:ext cx="391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1</a:t>
            </a:r>
          </a:p>
        </p:txBody>
      </p:sp>
      <p:sp>
        <p:nvSpPr>
          <p:cNvPr id="34868" name="Text Box 52"/>
          <p:cNvSpPr txBox="1">
            <a:spLocks noChangeArrowheads="1"/>
          </p:cNvSpPr>
          <p:nvPr/>
        </p:nvSpPr>
        <p:spPr bwMode="auto">
          <a:xfrm>
            <a:off x="1691680" y="980728"/>
            <a:ext cx="391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4</a:t>
            </a:r>
          </a:p>
        </p:txBody>
      </p:sp>
      <p:sp>
        <p:nvSpPr>
          <p:cNvPr id="34869" name="Text Box 53"/>
          <p:cNvSpPr txBox="1">
            <a:spLocks noChangeArrowheads="1"/>
          </p:cNvSpPr>
          <p:nvPr/>
        </p:nvSpPr>
        <p:spPr bwMode="auto">
          <a:xfrm>
            <a:off x="539552" y="1340768"/>
            <a:ext cx="391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3</a:t>
            </a:r>
          </a:p>
        </p:txBody>
      </p:sp>
      <p:sp>
        <p:nvSpPr>
          <p:cNvPr id="34873" name="Freeform 57"/>
          <p:cNvSpPr>
            <a:spLocks/>
          </p:cNvSpPr>
          <p:nvPr/>
        </p:nvSpPr>
        <p:spPr bwMode="auto">
          <a:xfrm>
            <a:off x="469900" y="1473200"/>
            <a:ext cx="2400300" cy="3060700"/>
          </a:xfrm>
          <a:custGeom>
            <a:avLst/>
            <a:gdLst/>
            <a:ahLst/>
            <a:cxnLst>
              <a:cxn ang="0">
                <a:pos x="0" y="1928"/>
              </a:cxn>
              <a:cxn ang="0">
                <a:pos x="522" y="1926"/>
              </a:cxn>
              <a:cxn ang="0">
                <a:pos x="766" y="1736"/>
              </a:cxn>
              <a:cxn ang="0">
                <a:pos x="1272" y="1746"/>
              </a:cxn>
              <a:cxn ang="0">
                <a:pos x="1512" y="1568"/>
              </a:cxn>
              <a:cxn ang="0">
                <a:pos x="1504" y="8"/>
              </a:cxn>
              <a:cxn ang="0">
                <a:pos x="456" y="0"/>
              </a:cxn>
              <a:cxn ang="0">
                <a:pos x="0" y="360"/>
              </a:cxn>
              <a:cxn ang="0">
                <a:pos x="0" y="1928"/>
              </a:cxn>
            </a:cxnLst>
            <a:rect l="0" t="0" r="r" b="b"/>
            <a:pathLst>
              <a:path w="1512" h="1928">
                <a:moveTo>
                  <a:pt x="0" y="1928"/>
                </a:moveTo>
                <a:lnTo>
                  <a:pt x="522" y="1926"/>
                </a:lnTo>
                <a:lnTo>
                  <a:pt x="766" y="1736"/>
                </a:lnTo>
                <a:lnTo>
                  <a:pt x="1272" y="1746"/>
                </a:lnTo>
                <a:lnTo>
                  <a:pt x="1512" y="1568"/>
                </a:lnTo>
                <a:lnTo>
                  <a:pt x="1504" y="8"/>
                </a:lnTo>
                <a:lnTo>
                  <a:pt x="456" y="0"/>
                </a:lnTo>
                <a:lnTo>
                  <a:pt x="0" y="360"/>
                </a:lnTo>
                <a:lnTo>
                  <a:pt x="0" y="1928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74" name="Freeform 58"/>
          <p:cNvSpPr>
            <a:spLocks/>
          </p:cNvSpPr>
          <p:nvPr/>
        </p:nvSpPr>
        <p:spPr bwMode="auto">
          <a:xfrm>
            <a:off x="469900" y="1482725"/>
            <a:ext cx="2387600" cy="57150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1272" y="186"/>
              </a:cxn>
              <a:cxn ang="0">
                <a:pos x="768" y="186"/>
              </a:cxn>
              <a:cxn ang="0">
                <a:pos x="516" y="360"/>
              </a:cxn>
              <a:cxn ang="0">
                <a:pos x="0" y="358"/>
              </a:cxn>
            </a:cxnLst>
            <a:rect l="0" t="0" r="r" b="b"/>
            <a:pathLst>
              <a:path w="1504" h="360">
                <a:moveTo>
                  <a:pt x="1504" y="0"/>
                </a:moveTo>
                <a:lnTo>
                  <a:pt x="1272" y="186"/>
                </a:lnTo>
                <a:lnTo>
                  <a:pt x="768" y="186"/>
                </a:lnTo>
                <a:lnTo>
                  <a:pt x="516" y="360"/>
                </a:lnTo>
                <a:lnTo>
                  <a:pt x="0" y="35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75" name="Freeform 59"/>
          <p:cNvSpPr>
            <a:spLocks/>
          </p:cNvSpPr>
          <p:nvPr/>
        </p:nvSpPr>
        <p:spPr bwMode="auto">
          <a:xfrm>
            <a:off x="1295400" y="2057400"/>
            <a:ext cx="6350" cy="2473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558"/>
              </a:cxn>
            </a:cxnLst>
            <a:rect l="0" t="0" r="r" b="b"/>
            <a:pathLst>
              <a:path w="4" h="1558">
                <a:moveTo>
                  <a:pt x="0" y="0"/>
                </a:moveTo>
                <a:lnTo>
                  <a:pt x="4" y="155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1685925" y="1778000"/>
            <a:ext cx="1588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77" name="Freeform 61"/>
          <p:cNvSpPr>
            <a:spLocks/>
          </p:cNvSpPr>
          <p:nvPr/>
        </p:nvSpPr>
        <p:spPr bwMode="auto">
          <a:xfrm>
            <a:off x="2489200" y="1778000"/>
            <a:ext cx="1588" cy="2463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52"/>
              </a:cxn>
            </a:cxnLst>
            <a:rect l="0" t="0" r="r" b="b"/>
            <a:pathLst>
              <a:path w="1" h="1552">
                <a:moveTo>
                  <a:pt x="0" y="0"/>
                </a:moveTo>
                <a:lnTo>
                  <a:pt x="0" y="155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78" name="Freeform 62"/>
          <p:cNvSpPr>
            <a:spLocks/>
          </p:cNvSpPr>
          <p:nvPr/>
        </p:nvSpPr>
        <p:spPr bwMode="auto">
          <a:xfrm>
            <a:off x="469900" y="1524000"/>
            <a:ext cx="749300" cy="2997200"/>
          </a:xfrm>
          <a:custGeom>
            <a:avLst/>
            <a:gdLst/>
            <a:ahLst/>
            <a:cxnLst>
              <a:cxn ang="0">
                <a:pos x="456" y="0"/>
              </a:cxn>
              <a:cxn ang="0">
                <a:pos x="472" y="1528"/>
              </a:cxn>
              <a:cxn ang="0">
                <a:pos x="0" y="1888"/>
              </a:cxn>
            </a:cxnLst>
            <a:rect l="0" t="0" r="r" b="b"/>
            <a:pathLst>
              <a:path w="472" h="1888">
                <a:moveTo>
                  <a:pt x="456" y="0"/>
                </a:moveTo>
                <a:lnTo>
                  <a:pt x="472" y="1528"/>
                </a:lnTo>
                <a:lnTo>
                  <a:pt x="0" y="188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1257300" y="3949700"/>
            <a:ext cx="16002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83" name="Line 67"/>
          <p:cNvSpPr>
            <a:spLocks noChangeShapeType="1"/>
          </p:cNvSpPr>
          <p:nvPr/>
        </p:nvSpPr>
        <p:spPr bwMode="auto">
          <a:xfrm flipH="1">
            <a:off x="5586413" y="3336925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85" name="Freeform 69"/>
          <p:cNvSpPr>
            <a:spLocks/>
          </p:cNvSpPr>
          <p:nvPr/>
        </p:nvSpPr>
        <p:spPr bwMode="auto">
          <a:xfrm>
            <a:off x="7924800" y="1460500"/>
            <a:ext cx="838200" cy="2500313"/>
          </a:xfrm>
          <a:custGeom>
            <a:avLst/>
            <a:gdLst/>
            <a:ahLst/>
            <a:cxnLst>
              <a:cxn ang="0">
                <a:pos x="0" y="1575"/>
              </a:cxn>
              <a:cxn ang="0">
                <a:pos x="528" y="1161"/>
              </a:cxn>
              <a:cxn ang="0">
                <a:pos x="519" y="0"/>
              </a:cxn>
            </a:cxnLst>
            <a:rect l="0" t="0" r="r" b="b"/>
            <a:pathLst>
              <a:path w="528" h="1575">
                <a:moveTo>
                  <a:pt x="0" y="1575"/>
                </a:moveTo>
                <a:lnTo>
                  <a:pt x="528" y="1161"/>
                </a:lnTo>
                <a:lnTo>
                  <a:pt x="519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86" name="Freeform 70"/>
          <p:cNvSpPr>
            <a:spLocks/>
          </p:cNvSpPr>
          <p:nvPr/>
        </p:nvSpPr>
        <p:spPr bwMode="auto">
          <a:xfrm>
            <a:off x="6424613" y="1431925"/>
            <a:ext cx="2333625" cy="1885950"/>
          </a:xfrm>
          <a:custGeom>
            <a:avLst/>
            <a:gdLst/>
            <a:ahLst/>
            <a:cxnLst>
              <a:cxn ang="0">
                <a:pos x="1470" y="1179"/>
              </a:cxn>
              <a:cxn ang="0">
                <a:pos x="3" y="1188"/>
              </a:cxn>
              <a:cxn ang="0">
                <a:pos x="0" y="0"/>
              </a:cxn>
            </a:cxnLst>
            <a:rect l="0" t="0" r="r" b="b"/>
            <a:pathLst>
              <a:path w="1470" h="1188">
                <a:moveTo>
                  <a:pt x="1470" y="1179"/>
                </a:moveTo>
                <a:lnTo>
                  <a:pt x="3" y="1188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87" name="Freeform 71"/>
          <p:cNvSpPr>
            <a:spLocks/>
          </p:cNvSpPr>
          <p:nvPr/>
        </p:nvSpPr>
        <p:spPr bwMode="auto">
          <a:xfrm>
            <a:off x="7205663" y="1917700"/>
            <a:ext cx="923925" cy="48101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3" y="300"/>
              </a:cxn>
              <a:cxn ang="0">
                <a:pos x="582" y="303"/>
              </a:cxn>
              <a:cxn ang="0">
                <a:pos x="578" y="0"/>
              </a:cxn>
            </a:cxnLst>
            <a:rect l="0" t="0" r="r" b="b"/>
            <a:pathLst>
              <a:path w="582" h="303">
                <a:moveTo>
                  <a:pt x="0" y="3"/>
                </a:moveTo>
                <a:lnTo>
                  <a:pt x="3" y="300"/>
                </a:lnTo>
                <a:lnTo>
                  <a:pt x="582" y="303"/>
                </a:lnTo>
                <a:lnTo>
                  <a:pt x="578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88" name="Freeform 72"/>
          <p:cNvSpPr>
            <a:spLocks/>
          </p:cNvSpPr>
          <p:nvPr/>
        </p:nvSpPr>
        <p:spPr bwMode="auto">
          <a:xfrm>
            <a:off x="7905750" y="2403475"/>
            <a:ext cx="219075" cy="176213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0" y="111"/>
              </a:cxn>
            </a:cxnLst>
            <a:rect l="0" t="0" r="r" b="b"/>
            <a:pathLst>
              <a:path w="138" h="111">
                <a:moveTo>
                  <a:pt x="138" y="0"/>
                </a:moveTo>
                <a:lnTo>
                  <a:pt x="0" y="111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89" name="Text Box 73"/>
          <p:cNvSpPr txBox="1">
            <a:spLocks noChangeArrowheads="1"/>
          </p:cNvSpPr>
          <p:nvPr/>
        </p:nvSpPr>
        <p:spPr bwMode="auto">
          <a:xfrm>
            <a:off x="5652120" y="1340768"/>
            <a:ext cx="391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5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4890" name="Text Box 74"/>
          <p:cNvSpPr txBox="1">
            <a:spLocks noChangeArrowheads="1"/>
          </p:cNvSpPr>
          <p:nvPr/>
        </p:nvSpPr>
        <p:spPr bwMode="auto">
          <a:xfrm>
            <a:off x="7524328" y="1412776"/>
            <a:ext cx="391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4891" name="Text Box 75"/>
          <p:cNvSpPr txBox="1">
            <a:spLocks noChangeArrowheads="1"/>
          </p:cNvSpPr>
          <p:nvPr/>
        </p:nvSpPr>
        <p:spPr bwMode="auto">
          <a:xfrm>
            <a:off x="8100392" y="1844824"/>
            <a:ext cx="391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1</a:t>
            </a:r>
          </a:p>
        </p:txBody>
      </p:sp>
      <p:sp>
        <p:nvSpPr>
          <p:cNvPr id="34892" name="Text Box 76"/>
          <p:cNvSpPr txBox="1">
            <a:spLocks noChangeArrowheads="1"/>
          </p:cNvSpPr>
          <p:nvPr/>
        </p:nvSpPr>
        <p:spPr bwMode="auto">
          <a:xfrm>
            <a:off x="7948613" y="2422525"/>
            <a:ext cx="391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4893" name="Text Box 77"/>
          <p:cNvSpPr txBox="1">
            <a:spLocks noChangeArrowheads="1"/>
          </p:cNvSpPr>
          <p:nvPr/>
        </p:nvSpPr>
        <p:spPr bwMode="auto">
          <a:xfrm>
            <a:off x="6805613" y="3946525"/>
            <a:ext cx="391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4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4894" name="Text Box 78"/>
          <p:cNvSpPr txBox="1">
            <a:spLocks noChangeArrowheads="1"/>
          </p:cNvSpPr>
          <p:nvPr/>
        </p:nvSpPr>
        <p:spPr bwMode="auto">
          <a:xfrm>
            <a:off x="5148064" y="2780928"/>
            <a:ext cx="391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4</a:t>
            </a:r>
          </a:p>
        </p:txBody>
      </p:sp>
      <p:sp>
        <p:nvSpPr>
          <p:cNvPr id="34899" name="Freeform 83"/>
          <p:cNvSpPr>
            <a:spLocks/>
          </p:cNvSpPr>
          <p:nvPr/>
        </p:nvSpPr>
        <p:spPr bwMode="auto">
          <a:xfrm>
            <a:off x="6986588" y="2384425"/>
            <a:ext cx="223837" cy="190500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0" y="120"/>
              </a:cxn>
            </a:cxnLst>
            <a:rect l="0" t="0" r="r" b="b"/>
            <a:pathLst>
              <a:path w="141" h="120">
                <a:moveTo>
                  <a:pt x="141" y="0"/>
                </a:moveTo>
                <a:lnTo>
                  <a:pt x="0" y="12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927" name="Line 111"/>
          <p:cNvSpPr>
            <a:spLocks noChangeShapeType="1"/>
          </p:cNvSpPr>
          <p:nvPr/>
        </p:nvSpPr>
        <p:spPr bwMode="auto">
          <a:xfrm>
            <a:off x="2584450" y="5664200"/>
            <a:ext cx="1752600" cy="1588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8" name="Group 67"/>
          <p:cNvGrpSpPr>
            <a:grpSpLocks/>
          </p:cNvGrpSpPr>
          <p:nvPr/>
        </p:nvGrpSpPr>
        <p:grpSpPr bwMode="auto">
          <a:xfrm>
            <a:off x="467544" y="5661248"/>
            <a:ext cx="3671889" cy="646114"/>
            <a:chOff x="3024" y="1408"/>
            <a:chExt cx="2313" cy="407"/>
          </a:xfrm>
        </p:grpSpPr>
        <p:grpSp>
          <p:nvGrpSpPr>
            <p:cNvPr id="29" name="Group 68"/>
            <p:cNvGrpSpPr>
              <a:grpSpLocks/>
            </p:cNvGrpSpPr>
            <p:nvPr/>
          </p:nvGrpSpPr>
          <p:grpSpPr bwMode="auto">
            <a:xfrm>
              <a:off x="4387" y="1506"/>
              <a:ext cx="578" cy="235"/>
              <a:chOff x="1849" y="2478"/>
              <a:chExt cx="657" cy="374"/>
            </a:xfrm>
          </p:grpSpPr>
          <p:sp>
            <p:nvSpPr>
              <p:cNvPr id="44" name="Text Box 69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3</a:t>
                </a:r>
              </a:p>
            </p:txBody>
          </p:sp>
          <p:sp>
            <p:nvSpPr>
              <p:cNvPr id="45" name="Text Box 70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  <p:sp>
            <p:nvSpPr>
              <p:cNvPr id="46" name="Text Box 71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xt Box 72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0</a:t>
                </a:r>
              </a:p>
            </p:txBody>
          </p:sp>
          <p:sp>
            <p:nvSpPr>
              <p:cNvPr id="48" name="Text Box 73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</p:grpSp>
        <p:sp>
          <p:nvSpPr>
            <p:cNvPr id="30" name="Rectangle 74"/>
            <p:cNvSpPr>
              <a:spLocks noChangeArrowheads="1"/>
            </p:cNvSpPr>
            <p:nvPr/>
          </p:nvSpPr>
          <p:spPr bwMode="auto">
            <a:xfrm>
              <a:off x="3024" y="1455"/>
              <a:ext cx="2313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AutoShape 75"/>
            <p:cNvSpPr>
              <a:spLocks noChangeArrowheads="1"/>
            </p:cNvSpPr>
            <p:nvPr/>
          </p:nvSpPr>
          <p:spPr bwMode="auto">
            <a:xfrm>
              <a:off x="3064" y="1483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Text Box 76"/>
            <p:cNvSpPr txBox="1">
              <a:spLocks noChangeArrowheads="1"/>
            </p:cNvSpPr>
            <p:nvPr/>
          </p:nvSpPr>
          <p:spPr bwMode="auto">
            <a:xfrm>
              <a:off x="3144" y="1499"/>
              <a:ext cx="4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2000" b="1" dirty="0" smtClean="0">
                  <a:latin typeface="Century Schoolbook" pitchFamily="18" charset="0"/>
                  <a:cs typeface="Arial" charset="0"/>
                </a:rPr>
                <a:t>В13</a:t>
              </a:r>
              <a:endParaRPr lang="ru-RU" sz="2000" b="1" dirty="0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33" name="Rectangle 77"/>
            <p:cNvSpPr>
              <a:spLocks noChangeArrowheads="1"/>
            </p:cNvSpPr>
            <p:nvPr/>
          </p:nvSpPr>
          <p:spPr bwMode="auto">
            <a:xfrm>
              <a:off x="366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Rectangle 78"/>
            <p:cNvSpPr>
              <a:spLocks noChangeArrowheads="1"/>
            </p:cNvSpPr>
            <p:nvPr/>
          </p:nvSpPr>
          <p:spPr bwMode="auto">
            <a:xfrm>
              <a:off x="394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600" b="1" dirty="0" smtClean="0">
                  <a:latin typeface="Century Schoolbook" pitchFamily="18" charset="0"/>
                </a:rPr>
                <a:t>0</a:t>
              </a:r>
              <a:endParaRPr lang="ru-RU" sz="3600" b="1" dirty="0">
                <a:latin typeface="Century Schoolbook" pitchFamily="18" charset="0"/>
              </a:endParaRPr>
            </a:p>
          </p:txBody>
        </p:sp>
        <p:sp>
          <p:nvSpPr>
            <p:cNvPr id="35" name="Rectangle 79"/>
            <p:cNvSpPr>
              <a:spLocks noChangeArrowheads="1"/>
            </p:cNvSpPr>
            <p:nvPr/>
          </p:nvSpPr>
          <p:spPr bwMode="auto">
            <a:xfrm>
              <a:off x="422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36" name="Rectangle 80"/>
            <p:cNvSpPr>
              <a:spLocks noChangeArrowheads="1"/>
            </p:cNvSpPr>
            <p:nvPr/>
          </p:nvSpPr>
          <p:spPr bwMode="auto">
            <a:xfrm>
              <a:off x="450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Rectangle 81"/>
            <p:cNvSpPr>
              <a:spLocks noChangeArrowheads="1"/>
            </p:cNvSpPr>
            <p:nvPr/>
          </p:nvSpPr>
          <p:spPr bwMode="auto">
            <a:xfrm>
              <a:off x="4778" y="1483"/>
              <a:ext cx="240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Rectangle 82"/>
            <p:cNvSpPr>
              <a:spLocks noChangeArrowheads="1"/>
            </p:cNvSpPr>
            <p:nvPr/>
          </p:nvSpPr>
          <p:spPr bwMode="auto">
            <a:xfrm>
              <a:off x="5058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Text Box 83"/>
            <p:cNvSpPr txBox="1">
              <a:spLocks noChangeArrowheads="1"/>
            </p:cNvSpPr>
            <p:nvPr/>
          </p:nvSpPr>
          <p:spPr bwMode="auto">
            <a:xfrm>
              <a:off x="3923" y="1436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40" name="Text Box 84"/>
            <p:cNvSpPr txBox="1">
              <a:spLocks noChangeArrowheads="1"/>
            </p:cNvSpPr>
            <p:nvPr/>
          </p:nvSpPr>
          <p:spPr bwMode="auto">
            <a:xfrm>
              <a:off x="4470" y="1439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41" name="Text Box 85"/>
            <p:cNvSpPr txBox="1">
              <a:spLocks noChangeArrowheads="1"/>
            </p:cNvSpPr>
            <p:nvPr/>
          </p:nvSpPr>
          <p:spPr bwMode="auto">
            <a:xfrm>
              <a:off x="3642" y="1408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3600" b="1" dirty="0">
                  <a:latin typeface="Century Schoolbook" pitchFamily="18" charset="0"/>
                  <a:cs typeface="Arial" charset="0"/>
                </a:rPr>
                <a:t>4</a:t>
              </a:r>
            </a:p>
          </p:txBody>
        </p:sp>
        <p:sp>
          <p:nvSpPr>
            <p:cNvPr id="42" name="Text Box 86"/>
            <p:cNvSpPr txBox="1">
              <a:spLocks noChangeArrowheads="1"/>
            </p:cNvSpPr>
            <p:nvPr/>
          </p:nvSpPr>
          <p:spPr bwMode="auto">
            <a:xfrm>
              <a:off x="3925" y="1411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lang="ru-RU" sz="3600" b="1" dirty="0">
                <a:cs typeface="Arial" charset="0"/>
              </a:endParaRPr>
            </a:p>
          </p:txBody>
        </p:sp>
        <p:sp>
          <p:nvSpPr>
            <p:cNvPr id="43" name="Text Box 87"/>
            <p:cNvSpPr txBox="1">
              <a:spLocks noChangeArrowheads="1"/>
            </p:cNvSpPr>
            <p:nvPr/>
          </p:nvSpPr>
          <p:spPr bwMode="auto">
            <a:xfrm>
              <a:off x="4239" y="1410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lang="ru-RU" sz="3600" b="1">
                <a:cs typeface="Arial" charset="0"/>
              </a:endParaRPr>
            </a:p>
          </p:txBody>
        </p:sp>
      </p:grpSp>
      <p:grpSp>
        <p:nvGrpSpPr>
          <p:cNvPr id="49" name="Group 67"/>
          <p:cNvGrpSpPr>
            <a:grpSpLocks/>
          </p:cNvGrpSpPr>
          <p:nvPr/>
        </p:nvGrpSpPr>
        <p:grpSpPr bwMode="auto">
          <a:xfrm>
            <a:off x="5292080" y="5661248"/>
            <a:ext cx="3671889" cy="646114"/>
            <a:chOff x="3024" y="1408"/>
            <a:chExt cx="2313" cy="407"/>
          </a:xfrm>
        </p:grpSpPr>
        <p:grpSp>
          <p:nvGrpSpPr>
            <p:cNvPr id="50" name="Group 68"/>
            <p:cNvGrpSpPr>
              <a:grpSpLocks/>
            </p:cNvGrpSpPr>
            <p:nvPr/>
          </p:nvGrpSpPr>
          <p:grpSpPr bwMode="auto">
            <a:xfrm>
              <a:off x="4387" y="1506"/>
              <a:ext cx="578" cy="235"/>
              <a:chOff x="1849" y="2478"/>
              <a:chExt cx="657" cy="374"/>
            </a:xfrm>
          </p:grpSpPr>
          <p:sp>
            <p:nvSpPr>
              <p:cNvPr id="65" name="Text Box 69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3</a:t>
                </a:r>
              </a:p>
            </p:txBody>
          </p:sp>
          <p:sp>
            <p:nvSpPr>
              <p:cNvPr id="66" name="Text Box 70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  <p:sp>
            <p:nvSpPr>
              <p:cNvPr id="67" name="Text Box 71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1</a:t>
                </a:r>
              </a:p>
            </p:txBody>
          </p:sp>
          <p:sp>
            <p:nvSpPr>
              <p:cNvPr id="68" name="Text Box 72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0</a:t>
                </a:r>
              </a:p>
            </p:txBody>
          </p:sp>
          <p:sp>
            <p:nvSpPr>
              <p:cNvPr id="69" name="Text Box 73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</p:grpSp>
        <p:sp>
          <p:nvSpPr>
            <p:cNvPr id="51" name="Rectangle 74"/>
            <p:cNvSpPr>
              <a:spLocks noChangeArrowheads="1"/>
            </p:cNvSpPr>
            <p:nvPr/>
          </p:nvSpPr>
          <p:spPr bwMode="auto">
            <a:xfrm>
              <a:off x="3024" y="1455"/>
              <a:ext cx="2313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AutoShape 75"/>
            <p:cNvSpPr>
              <a:spLocks noChangeArrowheads="1"/>
            </p:cNvSpPr>
            <p:nvPr/>
          </p:nvSpPr>
          <p:spPr bwMode="auto">
            <a:xfrm>
              <a:off x="3064" y="1483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3" name="Text Box 76"/>
            <p:cNvSpPr txBox="1">
              <a:spLocks noChangeArrowheads="1"/>
            </p:cNvSpPr>
            <p:nvPr/>
          </p:nvSpPr>
          <p:spPr bwMode="auto">
            <a:xfrm>
              <a:off x="3144" y="1499"/>
              <a:ext cx="4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2000" b="1" dirty="0" smtClean="0">
                  <a:latin typeface="Century Schoolbook" pitchFamily="18" charset="0"/>
                  <a:cs typeface="Arial" charset="0"/>
                </a:rPr>
                <a:t>В13</a:t>
              </a:r>
              <a:endParaRPr lang="ru-RU" sz="2000" b="1" dirty="0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54" name="Rectangle 77"/>
            <p:cNvSpPr>
              <a:spLocks noChangeArrowheads="1"/>
            </p:cNvSpPr>
            <p:nvPr/>
          </p:nvSpPr>
          <p:spPr bwMode="auto">
            <a:xfrm>
              <a:off x="366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Rectangle 78"/>
            <p:cNvSpPr>
              <a:spLocks noChangeArrowheads="1"/>
            </p:cNvSpPr>
            <p:nvPr/>
          </p:nvSpPr>
          <p:spPr bwMode="auto">
            <a:xfrm>
              <a:off x="394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6" name="Rectangle 79"/>
            <p:cNvSpPr>
              <a:spLocks noChangeArrowheads="1"/>
            </p:cNvSpPr>
            <p:nvPr/>
          </p:nvSpPr>
          <p:spPr bwMode="auto">
            <a:xfrm>
              <a:off x="422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57" name="Rectangle 80"/>
            <p:cNvSpPr>
              <a:spLocks noChangeArrowheads="1"/>
            </p:cNvSpPr>
            <p:nvPr/>
          </p:nvSpPr>
          <p:spPr bwMode="auto">
            <a:xfrm>
              <a:off x="450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8" name="Rectangle 81"/>
            <p:cNvSpPr>
              <a:spLocks noChangeArrowheads="1"/>
            </p:cNvSpPr>
            <p:nvPr/>
          </p:nvSpPr>
          <p:spPr bwMode="auto">
            <a:xfrm>
              <a:off x="4778" y="1483"/>
              <a:ext cx="240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9" name="Rectangle 82"/>
            <p:cNvSpPr>
              <a:spLocks noChangeArrowheads="1"/>
            </p:cNvSpPr>
            <p:nvPr/>
          </p:nvSpPr>
          <p:spPr bwMode="auto">
            <a:xfrm>
              <a:off x="5058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0" name="Text Box 83"/>
            <p:cNvSpPr txBox="1">
              <a:spLocks noChangeArrowheads="1"/>
            </p:cNvSpPr>
            <p:nvPr/>
          </p:nvSpPr>
          <p:spPr bwMode="auto">
            <a:xfrm>
              <a:off x="3923" y="1436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61" name="Text Box 84"/>
            <p:cNvSpPr txBox="1">
              <a:spLocks noChangeArrowheads="1"/>
            </p:cNvSpPr>
            <p:nvPr/>
          </p:nvSpPr>
          <p:spPr bwMode="auto">
            <a:xfrm>
              <a:off x="4470" y="1439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62" name="Text Box 85"/>
            <p:cNvSpPr txBox="1">
              <a:spLocks noChangeArrowheads="1"/>
            </p:cNvSpPr>
            <p:nvPr/>
          </p:nvSpPr>
          <p:spPr bwMode="auto">
            <a:xfrm>
              <a:off x="3642" y="1408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3600" b="1" dirty="0">
                  <a:latin typeface="Century Schoolbook" pitchFamily="18" charset="0"/>
                  <a:cs typeface="Arial" charset="0"/>
                </a:rPr>
                <a:t>7</a:t>
              </a:r>
            </a:p>
          </p:txBody>
        </p:sp>
        <p:sp>
          <p:nvSpPr>
            <p:cNvPr id="63" name="Text Box 86"/>
            <p:cNvSpPr txBox="1">
              <a:spLocks noChangeArrowheads="1"/>
            </p:cNvSpPr>
            <p:nvPr/>
          </p:nvSpPr>
          <p:spPr bwMode="auto">
            <a:xfrm>
              <a:off x="3925" y="1411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3600" b="1" dirty="0" smtClean="0">
                  <a:latin typeface="Century Schoolbook" pitchFamily="18" charset="0"/>
                  <a:cs typeface="Arial" charset="0"/>
                </a:rPr>
                <a:t>8</a:t>
              </a:r>
              <a:endParaRPr lang="ru-RU" sz="3600" b="1" dirty="0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64" name="Text Box 87"/>
            <p:cNvSpPr txBox="1">
              <a:spLocks noChangeArrowheads="1"/>
            </p:cNvSpPr>
            <p:nvPr/>
          </p:nvSpPr>
          <p:spPr bwMode="auto">
            <a:xfrm>
              <a:off x="4239" y="1410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lang="ru-RU" sz="3600" b="1">
                <a:cs typeface="Arial" charset="0"/>
              </a:endParaRPr>
            </a:p>
          </p:txBody>
        </p:sp>
      </p:grpSp>
      <p:sp>
        <p:nvSpPr>
          <p:cNvPr id="70" name="Скругленный прямоугольник 69"/>
          <p:cNvSpPr/>
          <p:nvPr/>
        </p:nvSpPr>
        <p:spPr>
          <a:xfrm>
            <a:off x="323528" y="188640"/>
            <a:ext cx="2376264" cy="642942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latin typeface="Century Schoolbook" pitchFamily="18" charset="0"/>
              </a:rPr>
              <a:t>№ 25579.</a:t>
            </a:r>
            <a:endParaRPr lang="ru-RU" sz="3200" b="1" dirty="0">
              <a:latin typeface="Century Schoolbook" pitchFamily="18" charset="0"/>
            </a:endParaRPr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3059832" y="1268760"/>
          <a:ext cx="2526762" cy="736972"/>
        </p:xfrm>
        <a:graphic>
          <a:graphicData uri="http://schemas.openxmlformats.org/presentationml/2006/ole">
            <p:oleObj spid="_x0000_s65537" name="Формула" r:id="rId3" imgW="609480" imgH="177480" progId="Equation.3">
              <p:embed/>
            </p:oleObj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251520" y="4653136"/>
            <a:ext cx="4778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Century Schoolbook" pitchFamily="18" charset="0"/>
              </a:rPr>
              <a:t>V=4∙3∙3+1∙1∙4=36+4=40</a:t>
            </a:r>
            <a:endParaRPr lang="ru-RU" sz="3200" b="1" i="1" dirty="0">
              <a:latin typeface="Century Schoolbook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64088" y="4581128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Century Schoolbook" pitchFamily="18" charset="0"/>
              </a:rPr>
              <a:t>V=4∙4∙5-2∙1∙1=78</a:t>
            </a:r>
            <a:endParaRPr lang="ru-RU" sz="3200" b="1" i="1" dirty="0">
              <a:latin typeface="Century Schoolbook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9512" y="5085184"/>
            <a:ext cx="4791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Century Schoolbook" pitchFamily="18" charset="0"/>
              </a:rPr>
              <a:t>V=4∙4∙3</a:t>
            </a:r>
            <a:r>
              <a:rPr lang="ru-RU" sz="3200" b="1" i="1" dirty="0" smtClean="0">
                <a:latin typeface="Century Schoolbook" pitchFamily="18" charset="0"/>
              </a:rPr>
              <a:t> </a:t>
            </a:r>
            <a:r>
              <a:rPr lang="en-US" sz="3200" b="1" i="1" dirty="0" smtClean="0">
                <a:latin typeface="Century Schoolbook" pitchFamily="18" charset="0"/>
              </a:rPr>
              <a:t>-</a:t>
            </a:r>
            <a:r>
              <a:rPr lang="ru-RU" sz="3200" b="1" i="1" dirty="0" smtClean="0">
                <a:latin typeface="Century Schoolbook" pitchFamily="18" charset="0"/>
              </a:rPr>
              <a:t> </a:t>
            </a:r>
            <a:r>
              <a:rPr lang="en-US" sz="3200" b="1" i="1" dirty="0" smtClean="0">
                <a:latin typeface="Century Schoolbook" pitchFamily="18" charset="0"/>
              </a:rPr>
              <a:t>2∙1∙4=48-8=40</a:t>
            </a:r>
            <a:endParaRPr lang="ru-RU" sz="3200" b="1" i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allAtOnce"/>
      <p:bldP spid="74" grpId="0" build="allAtOnce"/>
      <p:bldP spid="7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052736"/>
            <a:ext cx="8501122" cy="2071702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sz="2400" b="1" dirty="0" smtClean="0">
                <a:solidFill>
                  <a:srgbClr val="000066"/>
                </a:solidFill>
              </a:rPr>
              <a:t>     </a:t>
            </a:r>
            <a:r>
              <a:rPr lang="ru-RU" sz="2800" b="1" i="1" dirty="0" smtClean="0">
                <a:solidFill>
                  <a:schemeClr val="tx1"/>
                </a:solidFill>
                <a:latin typeface="Century Schoolbook" pitchFamily="18" charset="0"/>
              </a:rPr>
              <a:t>Сторона основания правильной треугольной пирамиды равна 6, а боковое ребро образует </a:t>
            </a:r>
            <a:r>
              <a:rPr lang="ru-RU" sz="2800" b="1" i="1" dirty="0" smtClean="0">
                <a:solidFill>
                  <a:schemeClr val="tx1"/>
                </a:solidFill>
                <a:latin typeface="Century Schoolbook" pitchFamily="18" charset="0"/>
                <a:sym typeface="Symbol"/>
              </a:rPr>
              <a:t> с плоскостью основания угол 45</a:t>
            </a:r>
            <a:r>
              <a:rPr lang="ru-RU" sz="2800" b="1" i="1" baseline="30000" dirty="0" smtClean="0">
                <a:solidFill>
                  <a:schemeClr val="tx1"/>
                </a:solidFill>
                <a:latin typeface="Century Schoolbook" pitchFamily="18" charset="0"/>
                <a:sym typeface="Symbol"/>
              </a:rPr>
              <a:t>0</a:t>
            </a:r>
            <a:r>
              <a:rPr lang="ru-RU" sz="2800" b="1" i="1" dirty="0" smtClean="0">
                <a:solidFill>
                  <a:schemeClr val="tx1"/>
                </a:solidFill>
                <a:latin typeface="Century Schoolbook" pitchFamily="18" charset="0"/>
                <a:sym typeface="Symbol"/>
              </a:rPr>
              <a:t>. Найдите объем пирамиды</a:t>
            </a:r>
            <a:r>
              <a:rPr lang="ru-RU" sz="2800" b="1" i="1" dirty="0" smtClean="0">
                <a:solidFill>
                  <a:schemeClr val="tx1"/>
                </a:solidFill>
                <a:latin typeface="Century Schoolbook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260648"/>
            <a:ext cx="3456384" cy="642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Задачи (база) 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356992"/>
            <a:ext cx="8501122" cy="2071702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sz="2400" b="1" dirty="0" smtClean="0">
                <a:solidFill>
                  <a:srgbClr val="000066"/>
                </a:solidFill>
              </a:rPr>
              <a:t>     </a:t>
            </a:r>
            <a:r>
              <a:rPr lang="ru-RU" sz="2800" b="1" i="1" dirty="0" smtClean="0">
                <a:solidFill>
                  <a:schemeClr val="tx1"/>
                </a:solidFill>
                <a:latin typeface="Century Schoolbook" pitchFamily="18" charset="0"/>
              </a:rPr>
              <a:t>Высота правильной треугольной пирамиды равна        , а боковая грань образует </a:t>
            </a:r>
            <a:r>
              <a:rPr lang="ru-RU" sz="2800" b="1" i="1" dirty="0" smtClean="0">
                <a:solidFill>
                  <a:schemeClr val="tx1"/>
                </a:solidFill>
                <a:latin typeface="Century Schoolbook" pitchFamily="18" charset="0"/>
                <a:sym typeface="Symbol"/>
              </a:rPr>
              <a:t> с плоскостью основания угол 60</a:t>
            </a:r>
            <a:r>
              <a:rPr lang="ru-RU" sz="2800" b="1" i="1" baseline="30000" dirty="0" smtClean="0">
                <a:solidFill>
                  <a:schemeClr val="tx1"/>
                </a:solidFill>
                <a:latin typeface="Century Schoolbook" pitchFamily="18" charset="0"/>
                <a:sym typeface="Symbol"/>
              </a:rPr>
              <a:t>0</a:t>
            </a:r>
            <a:r>
              <a:rPr lang="ru-RU" sz="2800" b="1" i="1" dirty="0" smtClean="0">
                <a:solidFill>
                  <a:schemeClr val="tx1"/>
                </a:solidFill>
                <a:latin typeface="Century Schoolbook" pitchFamily="18" charset="0"/>
                <a:sym typeface="Symbol"/>
              </a:rPr>
              <a:t>. Найдите объем пирамиды</a:t>
            </a:r>
            <a:r>
              <a:rPr lang="ru-RU" sz="2800" b="1" i="1" dirty="0" smtClean="0">
                <a:solidFill>
                  <a:schemeClr val="tx1"/>
                </a:solidFill>
                <a:latin typeface="Century Schoolbook" pitchFamily="18" charset="0"/>
              </a:rPr>
              <a:t>.</a:t>
            </a: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4211960" y="3933056"/>
          <a:ext cx="711510" cy="474340"/>
        </p:xfrm>
        <a:graphic>
          <a:graphicData uri="http://schemas.openxmlformats.org/presentationml/2006/ole">
            <p:oleObj spid="_x0000_s115714" name="Формула" r:id="rId3" imgW="342720" imgH="228600" progId="Equation.3">
              <p:embed/>
            </p:oleObj>
          </a:graphicData>
        </a:graphic>
      </p:graphicFrame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07704" y="3789040"/>
            <a:ext cx="5759450" cy="1346200"/>
          </a:xfrm>
          <a:prstGeom prst="irregularSeal1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entury Schoolbook" pitchFamily="18" charset="0"/>
              </a:rPr>
              <a:t>V</a:t>
            </a:r>
            <a:r>
              <a:rPr lang="ru-RU" sz="3600" b="1" dirty="0" smtClean="0">
                <a:latin typeface="Century Schoolbook" pitchFamily="18" charset="0"/>
              </a:rPr>
              <a:t> = 192</a:t>
            </a:r>
            <a:endParaRPr lang="ru-RU" sz="3200" b="1" baseline="30000" dirty="0">
              <a:latin typeface="Century Schoolbook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835696" y="1412776"/>
            <a:ext cx="5759450" cy="1346200"/>
          </a:xfrm>
          <a:prstGeom prst="irregularSeal1">
            <a:avLst/>
          </a:prstGeom>
          <a:gradFill flip="none" rotWithShape="1">
            <a:gsLst>
              <a:gs pos="0">
                <a:srgbClr val="3333CC">
                  <a:tint val="66000"/>
                  <a:satMod val="160000"/>
                </a:srgbClr>
              </a:gs>
              <a:gs pos="50000">
                <a:srgbClr val="3333CC">
                  <a:tint val="44500"/>
                  <a:satMod val="160000"/>
                </a:srgbClr>
              </a:gs>
              <a:gs pos="100000">
                <a:srgbClr val="3333CC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206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entury Schoolbook" pitchFamily="18" charset="0"/>
              </a:rPr>
              <a:t>V</a:t>
            </a:r>
            <a:r>
              <a:rPr lang="ru-RU" sz="3600" b="1" dirty="0" smtClean="0">
                <a:latin typeface="Century Schoolbook" pitchFamily="18" charset="0"/>
              </a:rPr>
              <a:t> =18</a:t>
            </a:r>
            <a:endParaRPr lang="ru-RU" sz="3200" b="1" baseline="300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4392488" cy="642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Задачи (профиль) 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980728"/>
            <a:ext cx="8501122" cy="2071702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latin typeface="Century Schoolbook" pitchFamily="18" charset="0"/>
              </a:rPr>
              <a:t>Объем треугольной пирамиды SABC, являющейся частью правильной шестиугольной пирамиды SABCDEF, равен 8. Найдите объем шестиугольной пирамиды.</a:t>
            </a:r>
            <a:endParaRPr lang="ru-RU" sz="2400" b="1" i="1" dirty="0">
              <a:latin typeface="Century Schoolbook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429000"/>
            <a:ext cx="8501122" cy="2376264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 </a:t>
            </a:r>
            <a:r>
              <a:rPr lang="ru-RU" sz="2400" b="1" i="1" dirty="0" smtClean="0">
                <a:latin typeface="Century Schoolbook" pitchFamily="18" charset="0"/>
              </a:rPr>
              <a:t>От треугольной пирамиды, объем которой равен 12, отсечена треугольная пирамида плоскостью, проходящей через вершину пирамиды и среднюю линию основания. </a:t>
            </a:r>
            <a:endParaRPr lang="en-US" sz="2400" b="1" i="1" dirty="0" smtClean="0">
              <a:latin typeface="Century Schoolbook" pitchFamily="18" charset="0"/>
            </a:endParaRPr>
          </a:p>
          <a:p>
            <a:r>
              <a:rPr lang="ru-RU" sz="2400" b="1" i="1" dirty="0" smtClean="0">
                <a:latin typeface="Century Schoolbook" pitchFamily="18" charset="0"/>
              </a:rPr>
              <a:t>Найдите объем отсеченной треугольной пирамиды. </a:t>
            </a:r>
            <a:endParaRPr lang="ru-RU" sz="2800" b="1" i="1" dirty="0" smtClean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843808" y="1268760"/>
            <a:ext cx="5759450" cy="1346200"/>
          </a:xfrm>
          <a:prstGeom prst="irregularSeal1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entury Schoolbook" pitchFamily="18" charset="0"/>
              </a:rPr>
              <a:t>V</a:t>
            </a:r>
            <a:r>
              <a:rPr lang="ru-RU" sz="3600" b="1" dirty="0" smtClean="0">
                <a:latin typeface="Century Schoolbook" pitchFamily="18" charset="0"/>
              </a:rPr>
              <a:t> = 48</a:t>
            </a:r>
            <a:endParaRPr lang="ru-RU" sz="3200" b="1" baseline="30000" dirty="0">
              <a:latin typeface="Century Schoolbook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835696" y="4005064"/>
            <a:ext cx="5759450" cy="1346200"/>
          </a:xfrm>
          <a:prstGeom prst="irregularSeal1">
            <a:avLst/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C0000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entury Schoolbook" pitchFamily="18" charset="0"/>
              </a:rPr>
              <a:t>V</a:t>
            </a:r>
            <a:r>
              <a:rPr lang="ru-RU" sz="3600" b="1" dirty="0" smtClean="0">
                <a:latin typeface="Century Schoolbook" pitchFamily="18" charset="0"/>
              </a:rPr>
              <a:t> =3</a:t>
            </a:r>
            <a:endParaRPr lang="ru-RU" sz="3200" b="1" baseline="300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355976" y="5661248"/>
            <a:ext cx="3671888" cy="646113"/>
            <a:chOff x="3024" y="1408"/>
            <a:chExt cx="2313" cy="407"/>
          </a:xfrm>
        </p:grpSpPr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4390" y="1512"/>
              <a:ext cx="579" cy="236"/>
              <a:chOff x="1849" y="2478"/>
              <a:chExt cx="657" cy="374"/>
            </a:xfrm>
          </p:grpSpPr>
          <p:sp>
            <p:nvSpPr>
              <p:cNvPr id="16429" name="Text Box 45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3</a:t>
                </a:r>
              </a:p>
            </p:txBody>
          </p:sp>
          <p:sp>
            <p:nvSpPr>
              <p:cNvPr id="16430" name="Text Box 46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  <p:sp>
            <p:nvSpPr>
              <p:cNvPr id="16431" name="Text Box 47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1</a:t>
                </a:r>
              </a:p>
            </p:txBody>
          </p:sp>
          <p:sp>
            <p:nvSpPr>
              <p:cNvPr id="16432" name="Text Box 48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0</a:t>
                </a:r>
              </a:p>
            </p:txBody>
          </p:sp>
          <p:sp>
            <p:nvSpPr>
              <p:cNvPr id="16433" name="Text Box 49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</p:grpSp>
        <p:sp>
          <p:nvSpPr>
            <p:cNvPr id="16434" name="Rectangle 50"/>
            <p:cNvSpPr>
              <a:spLocks noChangeArrowheads="1"/>
            </p:cNvSpPr>
            <p:nvPr/>
          </p:nvSpPr>
          <p:spPr bwMode="auto">
            <a:xfrm>
              <a:off x="3024" y="1455"/>
              <a:ext cx="2313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5" name="AutoShape 51"/>
            <p:cNvSpPr>
              <a:spLocks noChangeArrowheads="1"/>
            </p:cNvSpPr>
            <p:nvPr/>
          </p:nvSpPr>
          <p:spPr bwMode="auto">
            <a:xfrm>
              <a:off x="3064" y="1483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6" name="Text Box 52"/>
            <p:cNvSpPr txBox="1">
              <a:spLocks noChangeArrowheads="1"/>
            </p:cNvSpPr>
            <p:nvPr/>
          </p:nvSpPr>
          <p:spPr bwMode="auto">
            <a:xfrm>
              <a:off x="3069" y="1499"/>
              <a:ext cx="5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dirty="0">
                  <a:latin typeface="Century Schoolbook" pitchFamily="18" charset="0"/>
                  <a:cs typeface="Arial" charset="0"/>
                </a:rPr>
                <a:t>В </a:t>
              </a:r>
              <a:r>
                <a:rPr lang="ru-RU" sz="2000" b="1" dirty="0" smtClean="0">
                  <a:latin typeface="Century Schoolbook" pitchFamily="18" charset="0"/>
                  <a:cs typeface="Arial" charset="0"/>
                </a:rPr>
                <a:t>13</a:t>
              </a:r>
              <a:endParaRPr lang="ru-RU" sz="2000" b="1" dirty="0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16437" name="Rectangle 53"/>
            <p:cNvSpPr>
              <a:spLocks noChangeArrowheads="1"/>
            </p:cNvSpPr>
            <p:nvPr/>
          </p:nvSpPr>
          <p:spPr bwMode="auto">
            <a:xfrm>
              <a:off x="366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8" name="Rectangle 54"/>
            <p:cNvSpPr>
              <a:spLocks noChangeArrowheads="1"/>
            </p:cNvSpPr>
            <p:nvPr/>
          </p:nvSpPr>
          <p:spPr bwMode="auto">
            <a:xfrm>
              <a:off x="394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39" name="Rectangle 55"/>
            <p:cNvSpPr>
              <a:spLocks noChangeArrowheads="1"/>
            </p:cNvSpPr>
            <p:nvPr/>
          </p:nvSpPr>
          <p:spPr bwMode="auto">
            <a:xfrm>
              <a:off x="422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16440" name="Rectangle 56"/>
            <p:cNvSpPr>
              <a:spLocks noChangeArrowheads="1"/>
            </p:cNvSpPr>
            <p:nvPr/>
          </p:nvSpPr>
          <p:spPr bwMode="auto">
            <a:xfrm>
              <a:off x="450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1" name="Rectangle 57"/>
            <p:cNvSpPr>
              <a:spLocks noChangeArrowheads="1"/>
            </p:cNvSpPr>
            <p:nvPr/>
          </p:nvSpPr>
          <p:spPr bwMode="auto">
            <a:xfrm>
              <a:off x="4778" y="1483"/>
              <a:ext cx="240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2" name="Rectangle 58"/>
            <p:cNvSpPr>
              <a:spLocks noChangeArrowheads="1"/>
            </p:cNvSpPr>
            <p:nvPr/>
          </p:nvSpPr>
          <p:spPr bwMode="auto">
            <a:xfrm>
              <a:off x="5058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3" name="Text Box 59"/>
            <p:cNvSpPr txBox="1">
              <a:spLocks noChangeArrowheads="1"/>
            </p:cNvSpPr>
            <p:nvPr/>
          </p:nvSpPr>
          <p:spPr bwMode="auto">
            <a:xfrm>
              <a:off x="3923" y="1436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16444" name="Text Box 60"/>
            <p:cNvSpPr txBox="1">
              <a:spLocks noChangeArrowheads="1"/>
            </p:cNvSpPr>
            <p:nvPr/>
          </p:nvSpPr>
          <p:spPr bwMode="auto">
            <a:xfrm>
              <a:off x="4470" y="1439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16445" name="Text Box 61"/>
            <p:cNvSpPr txBox="1">
              <a:spLocks noChangeArrowheads="1"/>
            </p:cNvSpPr>
            <p:nvPr/>
          </p:nvSpPr>
          <p:spPr bwMode="auto">
            <a:xfrm>
              <a:off x="3642" y="1408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latin typeface="Century Schoolbook" pitchFamily="18" charset="0"/>
                  <a:cs typeface="Arial" charset="0"/>
                </a:rPr>
                <a:t>1</a:t>
              </a:r>
              <a:endParaRPr lang="ru-RU" sz="3600" b="1" dirty="0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16446" name="Text Box 62"/>
            <p:cNvSpPr txBox="1">
              <a:spLocks noChangeArrowheads="1"/>
            </p:cNvSpPr>
            <p:nvPr/>
          </p:nvSpPr>
          <p:spPr bwMode="auto">
            <a:xfrm>
              <a:off x="3925" y="1411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>
                  <a:latin typeface="Century Schoolbook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16447" name="Text Box 63"/>
            <p:cNvSpPr txBox="1">
              <a:spLocks noChangeArrowheads="1"/>
            </p:cNvSpPr>
            <p:nvPr/>
          </p:nvSpPr>
          <p:spPr bwMode="auto">
            <a:xfrm>
              <a:off x="4239" y="1410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>
                  <a:latin typeface="Century Schoolbook" pitchFamily="18" charset="0"/>
                  <a:cs typeface="Arial" charset="0"/>
                </a:rPr>
                <a:t>5</a:t>
              </a:r>
            </a:p>
          </p:txBody>
        </p:sp>
      </p:grpSp>
      <p:pic>
        <p:nvPicPr>
          <p:cNvPr id="16495" name="Picture 1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492896"/>
            <a:ext cx="2606824" cy="2686509"/>
          </a:xfrm>
          <a:prstGeom prst="rect">
            <a:avLst/>
          </a:prstGeom>
          <a:noFill/>
        </p:spPr>
      </p:pic>
      <p:graphicFrame>
        <p:nvGraphicFramePr>
          <p:cNvPr id="16496" name="Object 112"/>
          <p:cNvGraphicFramePr>
            <a:graphicFrameLocks noChangeAspect="1"/>
          </p:cNvGraphicFramePr>
          <p:nvPr/>
        </p:nvGraphicFramePr>
        <p:xfrm>
          <a:off x="3059832" y="3285396"/>
          <a:ext cx="432048" cy="905604"/>
        </p:xfrm>
        <a:graphic>
          <a:graphicData uri="http://schemas.openxmlformats.org/presentationml/2006/ole">
            <p:oleObj spid="_x0000_s107523" name="Формула" r:id="rId4" imgW="190440" imgH="393480" progId="Equation.3">
              <p:embed/>
            </p:oleObj>
          </a:graphicData>
        </a:graphic>
      </p:graphicFrame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1187624" y="2420888"/>
            <a:ext cx="1655764" cy="461963"/>
            <a:chOff x="576" y="995"/>
            <a:chExt cx="1043" cy="291"/>
          </a:xfrm>
        </p:grpSpPr>
        <p:sp>
          <p:nvSpPr>
            <p:cNvPr id="16497" name="Rectangle 113"/>
            <p:cNvSpPr>
              <a:spLocks noChangeArrowheads="1"/>
            </p:cNvSpPr>
            <p:nvPr/>
          </p:nvSpPr>
          <p:spPr bwMode="auto">
            <a:xfrm>
              <a:off x="1392" y="995"/>
              <a:ext cx="2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</a:rPr>
                <a:t>6</a:t>
              </a:r>
            </a:p>
          </p:txBody>
        </p:sp>
        <p:sp>
          <p:nvSpPr>
            <p:cNvPr id="16498" name="Rectangle 114"/>
            <p:cNvSpPr>
              <a:spLocks noChangeArrowheads="1"/>
            </p:cNvSpPr>
            <p:nvPr/>
          </p:nvSpPr>
          <p:spPr bwMode="auto">
            <a:xfrm>
              <a:off x="576" y="995"/>
              <a:ext cx="2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</a:rPr>
                <a:t>8</a:t>
              </a:r>
            </a:p>
          </p:txBody>
        </p:sp>
        <p:sp>
          <p:nvSpPr>
            <p:cNvPr id="16499" name="Freeform 115"/>
            <p:cNvSpPr>
              <a:spLocks/>
            </p:cNvSpPr>
            <p:nvPr/>
          </p:nvSpPr>
          <p:spPr bwMode="auto">
            <a:xfrm>
              <a:off x="1056" y="1152"/>
              <a:ext cx="24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48"/>
                </a:cxn>
                <a:cxn ang="0">
                  <a:pos x="240" y="0"/>
                </a:cxn>
              </a:cxnLst>
              <a:rect l="0" t="0" r="r" b="b"/>
              <a:pathLst>
                <a:path w="240" h="48">
                  <a:moveTo>
                    <a:pt x="0" y="0"/>
                  </a:moveTo>
                  <a:lnTo>
                    <a:pt x="96" y="48"/>
                  </a:lnTo>
                  <a:lnTo>
                    <a:pt x="24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502" name="Rectangle 118"/>
          <p:cNvSpPr>
            <a:spLocks noChangeArrowheads="1"/>
          </p:cNvSpPr>
          <p:nvPr/>
        </p:nvSpPr>
        <p:spPr bwMode="auto">
          <a:xfrm>
            <a:off x="971600" y="4509120"/>
            <a:ext cx="360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5</a:t>
            </a:r>
          </a:p>
        </p:txBody>
      </p: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3851920" y="2060848"/>
            <a:ext cx="3168352" cy="864096"/>
            <a:chOff x="1693" y="1045"/>
            <a:chExt cx="1411" cy="425"/>
          </a:xfrm>
        </p:grpSpPr>
        <p:sp>
          <p:nvSpPr>
            <p:cNvPr id="16504" name="Rectangle 120"/>
            <p:cNvSpPr>
              <a:spLocks noChangeArrowheads="1"/>
            </p:cNvSpPr>
            <p:nvPr/>
          </p:nvSpPr>
          <p:spPr bwMode="auto">
            <a:xfrm>
              <a:off x="1776" y="1056"/>
              <a:ext cx="124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6505" name="Object 121"/>
            <p:cNvGraphicFramePr>
              <a:graphicFrameLocks noChangeAspect="1"/>
            </p:cNvGraphicFramePr>
            <p:nvPr/>
          </p:nvGraphicFramePr>
          <p:xfrm>
            <a:off x="1693" y="1045"/>
            <a:ext cx="1411" cy="425"/>
          </p:xfrm>
          <a:graphic>
            <a:graphicData uri="http://schemas.openxmlformats.org/presentationml/2006/ole">
              <p:oleObj spid="_x0000_s107527" name="Формула" r:id="rId5" imgW="799920" imgH="241200" progId="Equation.3">
                <p:embed/>
              </p:oleObj>
            </a:graphicData>
          </a:graphic>
        </p:graphicFrame>
      </p:grpSp>
      <p:graphicFrame>
        <p:nvGraphicFramePr>
          <p:cNvPr id="16508" name="Object 124"/>
          <p:cNvGraphicFramePr>
            <a:graphicFrameLocks noChangeAspect="1"/>
          </p:cNvGraphicFramePr>
          <p:nvPr/>
        </p:nvGraphicFramePr>
        <p:xfrm>
          <a:off x="3995936" y="3068960"/>
          <a:ext cx="3195144" cy="980926"/>
        </p:xfrm>
        <a:graphic>
          <a:graphicData uri="http://schemas.openxmlformats.org/presentationml/2006/ole">
            <p:oleObj spid="_x0000_s107524" name="Формула" r:id="rId6" imgW="825480" imgH="253800" progId="Equation.3">
              <p:embed/>
            </p:oleObj>
          </a:graphicData>
        </a:graphic>
      </p:graphicFrame>
      <p:graphicFrame>
        <p:nvGraphicFramePr>
          <p:cNvPr id="16509" name="Object 125"/>
          <p:cNvGraphicFramePr>
            <a:graphicFrameLocks noChangeAspect="1"/>
          </p:cNvGraphicFramePr>
          <p:nvPr/>
        </p:nvGraphicFramePr>
        <p:xfrm>
          <a:off x="3505200" y="4418013"/>
          <a:ext cx="2809875" cy="1100137"/>
        </p:xfrm>
        <a:graphic>
          <a:graphicData uri="http://schemas.openxmlformats.org/presentationml/2006/ole">
            <p:oleObj spid="_x0000_s107525" name="Формула" r:id="rId7" imgW="1002960" imgH="393480" progId="Equation.3">
              <p:embed/>
            </p:oleObj>
          </a:graphicData>
        </a:graphic>
      </p:graphicFrame>
      <p:graphicFrame>
        <p:nvGraphicFramePr>
          <p:cNvPr id="16510" name="Object 126"/>
          <p:cNvGraphicFramePr>
            <a:graphicFrameLocks noChangeAspect="1"/>
          </p:cNvGraphicFramePr>
          <p:nvPr/>
        </p:nvGraphicFramePr>
        <p:xfrm>
          <a:off x="6372200" y="4437112"/>
          <a:ext cx="2135188" cy="1100138"/>
        </p:xfrm>
        <a:graphic>
          <a:graphicData uri="http://schemas.openxmlformats.org/presentationml/2006/ole">
            <p:oleObj spid="_x0000_s107526" name="Формула" r:id="rId8" imgW="761760" imgH="393480" progId="Equation.3">
              <p:embed/>
            </p:oleObj>
          </a:graphicData>
        </a:graphic>
      </p:graphicFrame>
      <p:grpSp>
        <p:nvGrpSpPr>
          <p:cNvPr id="8" name="Group 131"/>
          <p:cNvGrpSpPr>
            <a:grpSpLocks/>
          </p:cNvGrpSpPr>
          <p:nvPr/>
        </p:nvGrpSpPr>
        <p:grpSpPr bwMode="auto">
          <a:xfrm>
            <a:off x="6876256" y="4869160"/>
            <a:ext cx="1465263" cy="655638"/>
            <a:chOff x="3853" y="2109"/>
            <a:chExt cx="923" cy="413"/>
          </a:xfrm>
        </p:grpSpPr>
        <p:sp>
          <p:nvSpPr>
            <p:cNvPr id="16512" name="Freeform 128"/>
            <p:cNvSpPr>
              <a:spLocks/>
            </p:cNvSpPr>
            <p:nvPr/>
          </p:nvSpPr>
          <p:spPr bwMode="auto">
            <a:xfrm flipH="1">
              <a:off x="3853" y="2109"/>
              <a:ext cx="152" cy="232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0" y="232"/>
                </a:cxn>
              </a:cxnLst>
              <a:rect l="0" t="0" r="r" b="b"/>
              <a:pathLst>
                <a:path w="152" h="232">
                  <a:moveTo>
                    <a:pt x="152" y="0"/>
                  </a:moveTo>
                  <a:cubicBezTo>
                    <a:pt x="127" y="40"/>
                    <a:pt x="32" y="184"/>
                    <a:pt x="0" y="232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514" name="Freeform 130"/>
            <p:cNvSpPr>
              <a:spLocks/>
            </p:cNvSpPr>
            <p:nvPr/>
          </p:nvSpPr>
          <p:spPr bwMode="auto">
            <a:xfrm flipH="1">
              <a:off x="4624" y="2290"/>
              <a:ext cx="152" cy="232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0" y="232"/>
                </a:cxn>
              </a:cxnLst>
              <a:rect l="0" t="0" r="r" b="b"/>
              <a:pathLst>
                <a:path w="152" h="232">
                  <a:moveTo>
                    <a:pt x="152" y="0"/>
                  </a:moveTo>
                  <a:cubicBezTo>
                    <a:pt x="127" y="40"/>
                    <a:pt x="32" y="184"/>
                    <a:pt x="0" y="232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323528" y="260648"/>
            <a:ext cx="8568952" cy="1440160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                                </a:t>
            </a:r>
            <a:r>
              <a:rPr lang="ru-RU" sz="2400" b="1" dirty="0" smtClean="0">
                <a:latin typeface="Century Schoolbook" pitchFamily="18" charset="0"/>
              </a:rPr>
              <a:t>В основании прямой призмы лежит прямоугольный треугольник с катетами 6 и 8. Боковые ребра равны     . Найдите объем цилиндра, описанного около этой призмы.</a:t>
            </a:r>
            <a:endParaRPr lang="ru-RU" sz="2400" b="1" dirty="0">
              <a:latin typeface="Century Schoolbook" pitchFamily="18" charset="0"/>
            </a:endParaRPr>
          </a:p>
        </p:txBody>
      </p:sp>
      <p:graphicFrame>
        <p:nvGraphicFramePr>
          <p:cNvPr id="16492" name="Object 108"/>
          <p:cNvGraphicFramePr>
            <a:graphicFrameLocks noChangeAspect="1"/>
          </p:cNvGraphicFramePr>
          <p:nvPr/>
        </p:nvGraphicFramePr>
        <p:xfrm>
          <a:off x="4139952" y="836712"/>
          <a:ext cx="360040" cy="751389"/>
        </p:xfrm>
        <a:graphic>
          <a:graphicData uri="http://schemas.openxmlformats.org/presentationml/2006/ole">
            <p:oleObj spid="_x0000_s107522" name="Формула" r:id="rId9" imgW="190440" imgH="393480" progId="Equation.3">
              <p:embed/>
            </p:oleObj>
          </a:graphicData>
        </a:graphic>
      </p:graphicFrame>
      <p:sp>
        <p:nvSpPr>
          <p:cNvPr id="54" name="Скругленный прямоугольник 53"/>
          <p:cNvSpPr/>
          <p:nvPr/>
        </p:nvSpPr>
        <p:spPr>
          <a:xfrm>
            <a:off x="179512" y="0"/>
            <a:ext cx="2376264" cy="570934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</a:t>
            </a:r>
            <a:r>
              <a:rPr lang="ru-RU" sz="2800" b="1" dirty="0" smtClean="0">
                <a:latin typeface="Century Schoolbook" pitchFamily="18" charset="0"/>
              </a:rPr>
              <a:t>№245352</a:t>
            </a:r>
            <a:endParaRPr lang="ru-RU" sz="2800" b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2" descr="MA.E10.B9.30/innerimg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16832"/>
            <a:ext cx="30258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2" name="Freeform 16"/>
          <p:cNvSpPr>
            <a:spLocks/>
          </p:cNvSpPr>
          <p:nvPr/>
        </p:nvSpPr>
        <p:spPr bwMode="auto">
          <a:xfrm>
            <a:off x="899592" y="2564904"/>
            <a:ext cx="360040" cy="1584176"/>
          </a:xfrm>
          <a:custGeom>
            <a:avLst/>
            <a:gdLst>
              <a:gd name="T0" fmla="*/ 128 w 128"/>
              <a:gd name="T1" fmla="*/ 0 h 960"/>
              <a:gd name="T2" fmla="*/ 0 w 128"/>
              <a:gd name="T3" fmla="*/ 960 h 960"/>
              <a:gd name="T4" fmla="*/ 0 60000 65536"/>
              <a:gd name="T5" fmla="*/ 0 60000 65536"/>
              <a:gd name="T6" fmla="*/ 0 w 128"/>
              <a:gd name="T7" fmla="*/ 0 h 960"/>
              <a:gd name="T8" fmla="*/ 128 w 128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" h="960">
                <a:moveTo>
                  <a:pt x="128" y="0"/>
                </a:moveTo>
                <a:lnTo>
                  <a:pt x="0" y="96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148064" y="5589240"/>
            <a:ext cx="3671888" cy="646113"/>
            <a:chOff x="3024" y="1408"/>
            <a:chExt cx="2313" cy="407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4390" y="1512"/>
              <a:ext cx="579" cy="236"/>
              <a:chOff x="1849" y="2478"/>
              <a:chExt cx="657" cy="374"/>
            </a:xfrm>
          </p:grpSpPr>
          <p:sp>
            <p:nvSpPr>
              <p:cNvPr id="5191" name="Text Box 20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3</a:t>
                </a:r>
              </a:p>
            </p:txBody>
          </p:sp>
          <p:sp>
            <p:nvSpPr>
              <p:cNvPr id="5192" name="Text Box 21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  <p:sp>
            <p:nvSpPr>
              <p:cNvPr id="5193" name="Text Box 22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1</a:t>
                </a:r>
              </a:p>
            </p:txBody>
          </p:sp>
          <p:sp>
            <p:nvSpPr>
              <p:cNvPr id="5194" name="Text Box 23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0</a:t>
                </a:r>
              </a:p>
            </p:txBody>
          </p:sp>
          <p:sp>
            <p:nvSpPr>
              <p:cNvPr id="5195" name="Text Box 24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</p:grpSp>
        <p:sp>
          <p:nvSpPr>
            <p:cNvPr id="5177" name="Rectangle 25"/>
            <p:cNvSpPr>
              <a:spLocks noChangeArrowheads="1"/>
            </p:cNvSpPr>
            <p:nvPr/>
          </p:nvSpPr>
          <p:spPr bwMode="auto">
            <a:xfrm>
              <a:off x="3024" y="1455"/>
              <a:ext cx="2313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8" name="AutoShape 26"/>
            <p:cNvSpPr>
              <a:spLocks noChangeArrowheads="1"/>
            </p:cNvSpPr>
            <p:nvPr/>
          </p:nvSpPr>
          <p:spPr bwMode="auto">
            <a:xfrm>
              <a:off x="3064" y="1483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9" name="Text Box 27"/>
            <p:cNvSpPr txBox="1">
              <a:spLocks noChangeArrowheads="1"/>
            </p:cNvSpPr>
            <p:nvPr/>
          </p:nvSpPr>
          <p:spPr bwMode="auto">
            <a:xfrm>
              <a:off x="3069" y="1499"/>
              <a:ext cx="4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latin typeface="Century Schoolbook" pitchFamily="18" charset="0"/>
                  <a:cs typeface="Arial" charset="0"/>
                </a:rPr>
                <a:t>В 13</a:t>
              </a:r>
            </a:p>
          </p:txBody>
        </p:sp>
        <p:sp>
          <p:nvSpPr>
            <p:cNvPr id="5180" name="Rectangle 28"/>
            <p:cNvSpPr>
              <a:spLocks noChangeArrowheads="1"/>
            </p:cNvSpPr>
            <p:nvPr/>
          </p:nvSpPr>
          <p:spPr bwMode="auto">
            <a:xfrm>
              <a:off x="366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1" name="Rectangle 29"/>
            <p:cNvSpPr>
              <a:spLocks noChangeArrowheads="1"/>
            </p:cNvSpPr>
            <p:nvPr/>
          </p:nvSpPr>
          <p:spPr bwMode="auto">
            <a:xfrm>
              <a:off x="394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2" name="Rectangle 30"/>
            <p:cNvSpPr>
              <a:spLocks noChangeArrowheads="1"/>
            </p:cNvSpPr>
            <p:nvPr/>
          </p:nvSpPr>
          <p:spPr bwMode="auto">
            <a:xfrm>
              <a:off x="422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5183" name="Rectangle 31"/>
            <p:cNvSpPr>
              <a:spLocks noChangeArrowheads="1"/>
            </p:cNvSpPr>
            <p:nvPr/>
          </p:nvSpPr>
          <p:spPr bwMode="auto">
            <a:xfrm>
              <a:off x="450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4" name="Rectangle 32"/>
            <p:cNvSpPr>
              <a:spLocks noChangeArrowheads="1"/>
            </p:cNvSpPr>
            <p:nvPr/>
          </p:nvSpPr>
          <p:spPr bwMode="auto">
            <a:xfrm>
              <a:off x="4778" y="1483"/>
              <a:ext cx="240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5" name="Rectangle 33"/>
            <p:cNvSpPr>
              <a:spLocks noChangeArrowheads="1"/>
            </p:cNvSpPr>
            <p:nvPr/>
          </p:nvSpPr>
          <p:spPr bwMode="auto">
            <a:xfrm>
              <a:off x="5058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6" name="Text Box 34"/>
            <p:cNvSpPr txBox="1">
              <a:spLocks noChangeArrowheads="1"/>
            </p:cNvSpPr>
            <p:nvPr/>
          </p:nvSpPr>
          <p:spPr bwMode="auto">
            <a:xfrm>
              <a:off x="3923" y="1436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5187" name="Text Box 35"/>
            <p:cNvSpPr txBox="1">
              <a:spLocks noChangeArrowheads="1"/>
            </p:cNvSpPr>
            <p:nvPr/>
          </p:nvSpPr>
          <p:spPr bwMode="auto">
            <a:xfrm>
              <a:off x="4470" y="1439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5188" name="Text Box 36"/>
            <p:cNvSpPr txBox="1">
              <a:spLocks noChangeArrowheads="1"/>
            </p:cNvSpPr>
            <p:nvPr/>
          </p:nvSpPr>
          <p:spPr bwMode="auto">
            <a:xfrm>
              <a:off x="3642" y="1408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>
                  <a:latin typeface="Century Schoolbook" pitchFamily="18" charset="0"/>
                  <a:cs typeface="Arial" charset="0"/>
                </a:rPr>
                <a:t>8</a:t>
              </a:r>
            </a:p>
          </p:txBody>
        </p:sp>
        <p:sp>
          <p:nvSpPr>
            <p:cNvPr id="5189" name="Text Box 37"/>
            <p:cNvSpPr txBox="1">
              <a:spLocks noChangeArrowheads="1"/>
            </p:cNvSpPr>
            <p:nvPr/>
          </p:nvSpPr>
          <p:spPr bwMode="auto">
            <a:xfrm>
              <a:off x="3925" y="1411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600" b="1">
                <a:cs typeface="Arial" charset="0"/>
              </a:endParaRPr>
            </a:p>
          </p:txBody>
        </p:sp>
        <p:sp>
          <p:nvSpPr>
            <p:cNvPr id="5190" name="Text Box 38"/>
            <p:cNvSpPr txBox="1">
              <a:spLocks noChangeArrowheads="1"/>
            </p:cNvSpPr>
            <p:nvPr/>
          </p:nvSpPr>
          <p:spPr bwMode="auto">
            <a:xfrm>
              <a:off x="4239" y="1410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600" b="1">
                <a:cs typeface="Arial" charset="0"/>
              </a:endParaRPr>
            </a:p>
          </p:txBody>
        </p:sp>
      </p:grpSp>
      <p:graphicFrame>
        <p:nvGraphicFramePr>
          <p:cNvPr id="34856" name="Object 2"/>
          <p:cNvGraphicFramePr>
            <a:graphicFrameLocks noChangeAspect="1"/>
          </p:cNvGraphicFramePr>
          <p:nvPr/>
        </p:nvGraphicFramePr>
        <p:xfrm>
          <a:off x="3159125" y="3068638"/>
          <a:ext cx="933450" cy="1023937"/>
        </p:xfrm>
        <a:graphic>
          <a:graphicData uri="http://schemas.openxmlformats.org/presentationml/2006/ole">
            <p:oleObj spid="_x0000_s111618" name="Формула" r:id="rId4" imgW="393480" imgH="431640" progId="Equation.3">
              <p:embed/>
            </p:oleObj>
          </a:graphicData>
        </a:graphic>
      </p:graphicFrame>
      <p:graphicFrame>
        <p:nvGraphicFramePr>
          <p:cNvPr id="34857" name="Object 3"/>
          <p:cNvGraphicFramePr>
            <a:graphicFrameLocks noChangeAspect="1"/>
          </p:cNvGraphicFramePr>
          <p:nvPr/>
        </p:nvGraphicFramePr>
        <p:xfrm>
          <a:off x="3995936" y="3068960"/>
          <a:ext cx="1171575" cy="1023938"/>
        </p:xfrm>
        <a:graphic>
          <a:graphicData uri="http://schemas.openxmlformats.org/presentationml/2006/ole">
            <p:oleObj spid="_x0000_s111619" name="Формула" r:id="rId5" imgW="495000" imgH="431640" progId="Equation.3">
              <p:embed/>
            </p:oleObj>
          </a:graphicData>
        </a:graphic>
      </p:graphicFrame>
      <p:graphicFrame>
        <p:nvGraphicFramePr>
          <p:cNvPr id="34858" name="Object 4"/>
          <p:cNvGraphicFramePr>
            <a:graphicFrameLocks noChangeAspect="1"/>
          </p:cNvGraphicFramePr>
          <p:nvPr/>
        </p:nvGraphicFramePr>
        <p:xfrm>
          <a:off x="5220072" y="2636912"/>
          <a:ext cx="2570162" cy="1817687"/>
        </p:xfrm>
        <a:graphic>
          <a:graphicData uri="http://schemas.openxmlformats.org/presentationml/2006/ole">
            <p:oleObj spid="_x0000_s111620" name="Формула" r:id="rId6" imgW="1079280" imgH="761760" progId="Equation.3">
              <p:embed/>
            </p:oleObj>
          </a:graphicData>
        </a:graphic>
      </p:graphicFrame>
      <p:graphicFrame>
        <p:nvGraphicFramePr>
          <p:cNvPr id="34859" name="Object 5"/>
          <p:cNvGraphicFramePr>
            <a:graphicFrameLocks noChangeAspect="1"/>
          </p:cNvGraphicFramePr>
          <p:nvPr/>
        </p:nvGraphicFramePr>
        <p:xfrm>
          <a:off x="7812360" y="3140968"/>
          <a:ext cx="720725" cy="973137"/>
        </p:xfrm>
        <a:graphic>
          <a:graphicData uri="http://schemas.openxmlformats.org/presentationml/2006/ole">
            <p:oleObj spid="_x0000_s111621" name="Формула" r:id="rId7" imgW="291960" imgH="393480" progId="Equation.3">
              <p:embed/>
            </p:oleObj>
          </a:graphicData>
        </a:graphic>
      </p:graphicFrame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6444208" y="2924944"/>
            <a:ext cx="876300" cy="1257300"/>
            <a:chOff x="3456" y="1200"/>
            <a:chExt cx="552" cy="792"/>
          </a:xfrm>
        </p:grpSpPr>
        <p:sp>
          <p:nvSpPr>
            <p:cNvPr id="5174" name="Freeform 46"/>
            <p:cNvSpPr>
              <a:spLocks/>
            </p:cNvSpPr>
            <p:nvPr/>
          </p:nvSpPr>
          <p:spPr bwMode="auto">
            <a:xfrm>
              <a:off x="3456" y="1200"/>
              <a:ext cx="504" cy="216"/>
            </a:xfrm>
            <a:custGeom>
              <a:avLst/>
              <a:gdLst>
                <a:gd name="T0" fmla="*/ 0 w 504"/>
                <a:gd name="T1" fmla="*/ 0 h 216"/>
                <a:gd name="T2" fmla="*/ 504 w 504"/>
                <a:gd name="T3" fmla="*/ 216 h 216"/>
                <a:gd name="T4" fmla="*/ 0 60000 65536"/>
                <a:gd name="T5" fmla="*/ 0 60000 65536"/>
                <a:gd name="T6" fmla="*/ 0 w 504"/>
                <a:gd name="T7" fmla="*/ 0 h 216"/>
                <a:gd name="T8" fmla="*/ 504 w 504"/>
                <a:gd name="T9" fmla="*/ 216 h 2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" h="216">
                  <a:moveTo>
                    <a:pt x="0" y="0"/>
                  </a:moveTo>
                  <a:cubicBezTo>
                    <a:pt x="84" y="36"/>
                    <a:pt x="399" y="171"/>
                    <a:pt x="504" y="21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5" name="Freeform 47"/>
            <p:cNvSpPr>
              <a:spLocks/>
            </p:cNvSpPr>
            <p:nvPr/>
          </p:nvSpPr>
          <p:spPr bwMode="auto">
            <a:xfrm>
              <a:off x="3504" y="1776"/>
              <a:ext cx="504" cy="216"/>
            </a:xfrm>
            <a:custGeom>
              <a:avLst/>
              <a:gdLst>
                <a:gd name="T0" fmla="*/ 0 w 504"/>
                <a:gd name="T1" fmla="*/ 0 h 216"/>
                <a:gd name="T2" fmla="*/ 504 w 504"/>
                <a:gd name="T3" fmla="*/ 216 h 216"/>
                <a:gd name="T4" fmla="*/ 0 60000 65536"/>
                <a:gd name="T5" fmla="*/ 0 60000 65536"/>
                <a:gd name="T6" fmla="*/ 0 w 504"/>
                <a:gd name="T7" fmla="*/ 0 h 216"/>
                <a:gd name="T8" fmla="*/ 504 w 504"/>
                <a:gd name="T9" fmla="*/ 216 h 2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" h="216">
                  <a:moveTo>
                    <a:pt x="0" y="0"/>
                  </a:moveTo>
                  <a:cubicBezTo>
                    <a:pt x="84" y="36"/>
                    <a:pt x="399" y="171"/>
                    <a:pt x="504" y="21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6156176" y="2996952"/>
            <a:ext cx="330200" cy="1219200"/>
            <a:chOff x="3200" y="1216"/>
            <a:chExt cx="208" cy="768"/>
          </a:xfrm>
        </p:grpSpPr>
        <p:sp>
          <p:nvSpPr>
            <p:cNvPr id="5172" name="Freeform 49"/>
            <p:cNvSpPr>
              <a:spLocks/>
            </p:cNvSpPr>
            <p:nvPr/>
          </p:nvSpPr>
          <p:spPr bwMode="auto">
            <a:xfrm>
              <a:off x="3200" y="1216"/>
              <a:ext cx="96" cy="208"/>
            </a:xfrm>
            <a:custGeom>
              <a:avLst/>
              <a:gdLst>
                <a:gd name="T0" fmla="*/ 0 w 96"/>
                <a:gd name="T1" fmla="*/ 0 h 208"/>
                <a:gd name="T2" fmla="*/ 96 w 96"/>
                <a:gd name="T3" fmla="*/ 208 h 208"/>
                <a:gd name="T4" fmla="*/ 0 60000 65536"/>
                <a:gd name="T5" fmla="*/ 0 60000 65536"/>
                <a:gd name="T6" fmla="*/ 0 w 96"/>
                <a:gd name="T7" fmla="*/ 0 h 208"/>
                <a:gd name="T8" fmla="*/ 96 w 96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208">
                  <a:moveTo>
                    <a:pt x="0" y="0"/>
                  </a:moveTo>
                  <a:cubicBezTo>
                    <a:pt x="15" y="35"/>
                    <a:pt x="76" y="165"/>
                    <a:pt x="96" y="20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3" name="Freeform 50"/>
            <p:cNvSpPr>
              <a:spLocks/>
            </p:cNvSpPr>
            <p:nvPr/>
          </p:nvSpPr>
          <p:spPr bwMode="auto">
            <a:xfrm>
              <a:off x="3312" y="1776"/>
              <a:ext cx="96" cy="208"/>
            </a:xfrm>
            <a:custGeom>
              <a:avLst/>
              <a:gdLst>
                <a:gd name="T0" fmla="*/ 0 w 96"/>
                <a:gd name="T1" fmla="*/ 0 h 208"/>
                <a:gd name="T2" fmla="*/ 96 w 96"/>
                <a:gd name="T3" fmla="*/ 208 h 208"/>
                <a:gd name="T4" fmla="*/ 0 60000 65536"/>
                <a:gd name="T5" fmla="*/ 0 60000 65536"/>
                <a:gd name="T6" fmla="*/ 0 w 96"/>
                <a:gd name="T7" fmla="*/ 0 h 208"/>
                <a:gd name="T8" fmla="*/ 96 w 96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208">
                  <a:moveTo>
                    <a:pt x="0" y="0"/>
                  </a:moveTo>
                  <a:cubicBezTo>
                    <a:pt x="15" y="35"/>
                    <a:pt x="76" y="165"/>
                    <a:pt x="96" y="20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5868144" y="2996952"/>
            <a:ext cx="228600" cy="1193800"/>
            <a:chOff x="2928" y="1232"/>
            <a:chExt cx="144" cy="752"/>
          </a:xfrm>
        </p:grpSpPr>
        <p:sp>
          <p:nvSpPr>
            <p:cNvPr id="5170" name="Freeform 52"/>
            <p:cNvSpPr>
              <a:spLocks/>
            </p:cNvSpPr>
            <p:nvPr/>
          </p:nvSpPr>
          <p:spPr bwMode="auto">
            <a:xfrm>
              <a:off x="2976" y="1232"/>
              <a:ext cx="96" cy="208"/>
            </a:xfrm>
            <a:custGeom>
              <a:avLst/>
              <a:gdLst>
                <a:gd name="T0" fmla="*/ 0 w 96"/>
                <a:gd name="T1" fmla="*/ 0 h 208"/>
                <a:gd name="T2" fmla="*/ 96 w 96"/>
                <a:gd name="T3" fmla="*/ 208 h 208"/>
                <a:gd name="T4" fmla="*/ 0 60000 65536"/>
                <a:gd name="T5" fmla="*/ 0 60000 65536"/>
                <a:gd name="T6" fmla="*/ 0 w 96"/>
                <a:gd name="T7" fmla="*/ 0 h 208"/>
                <a:gd name="T8" fmla="*/ 96 w 96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208">
                  <a:moveTo>
                    <a:pt x="0" y="0"/>
                  </a:moveTo>
                  <a:cubicBezTo>
                    <a:pt x="15" y="35"/>
                    <a:pt x="76" y="165"/>
                    <a:pt x="96" y="20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1" name="Freeform 53"/>
            <p:cNvSpPr>
              <a:spLocks/>
            </p:cNvSpPr>
            <p:nvPr/>
          </p:nvSpPr>
          <p:spPr bwMode="auto">
            <a:xfrm>
              <a:off x="2928" y="1776"/>
              <a:ext cx="96" cy="208"/>
            </a:xfrm>
            <a:custGeom>
              <a:avLst/>
              <a:gdLst>
                <a:gd name="T0" fmla="*/ 0 w 96"/>
                <a:gd name="T1" fmla="*/ 0 h 208"/>
                <a:gd name="T2" fmla="*/ 96 w 96"/>
                <a:gd name="T3" fmla="*/ 208 h 208"/>
                <a:gd name="T4" fmla="*/ 0 60000 65536"/>
                <a:gd name="T5" fmla="*/ 0 60000 65536"/>
                <a:gd name="T6" fmla="*/ 0 w 96"/>
                <a:gd name="T7" fmla="*/ 0 h 208"/>
                <a:gd name="T8" fmla="*/ 96 w 96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208">
                  <a:moveTo>
                    <a:pt x="0" y="0"/>
                  </a:moveTo>
                  <a:cubicBezTo>
                    <a:pt x="15" y="35"/>
                    <a:pt x="76" y="165"/>
                    <a:pt x="96" y="20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5292080" y="2708920"/>
            <a:ext cx="520700" cy="1689100"/>
            <a:chOff x="2552" y="1048"/>
            <a:chExt cx="328" cy="1064"/>
          </a:xfrm>
        </p:grpSpPr>
        <p:sp>
          <p:nvSpPr>
            <p:cNvPr id="5168" name="Freeform 55"/>
            <p:cNvSpPr>
              <a:spLocks/>
            </p:cNvSpPr>
            <p:nvPr/>
          </p:nvSpPr>
          <p:spPr bwMode="auto">
            <a:xfrm>
              <a:off x="2696" y="1048"/>
              <a:ext cx="184" cy="488"/>
            </a:xfrm>
            <a:custGeom>
              <a:avLst/>
              <a:gdLst>
                <a:gd name="T0" fmla="*/ 0 w 184"/>
                <a:gd name="T1" fmla="*/ 0 h 488"/>
                <a:gd name="T2" fmla="*/ 184 w 184"/>
                <a:gd name="T3" fmla="*/ 488 h 488"/>
                <a:gd name="T4" fmla="*/ 0 60000 65536"/>
                <a:gd name="T5" fmla="*/ 0 60000 65536"/>
                <a:gd name="T6" fmla="*/ 0 w 184"/>
                <a:gd name="T7" fmla="*/ 0 h 488"/>
                <a:gd name="T8" fmla="*/ 184 w 184"/>
                <a:gd name="T9" fmla="*/ 488 h 4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" h="488">
                  <a:moveTo>
                    <a:pt x="0" y="0"/>
                  </a:moveTo>
                  <a:cubicBezTo>
                    <a:pt x="32" y="81"/>
                    <a:pt x="146" y="386"/>
                    <a:pt x="184" y="48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56"/>
            <p:cNvSpPr>
              <a:spLocks/>
            </p:cNvSpPr>
            <p:nvPr/>
          </p:nvSpPr>
          <p:spPr bwMode="auto">
            <a:xfrm>
              <a:off x="2552" y="1640"/>
              <a:ext cx="184" cy="472"/>
            </a:xfrm>
            <a:custGeom>
              <a:avLst/>
              <a:gdLst>
                <a:gd name="T0" fmla="*/ 0 w 184"/>
                <a:gd name="T1" fmla="*/ 0 h 472"/>
                <a:gd name="T2" fmla="*/ 184 w 184"/>
                <a:gd name="T3" fmla="*/ 472 h 472"/>
                <a:gd name="T4" fmla="*/ 0 60000 65536"/>
                <a:gd name="T5" fmla="*/ 0 60000 65536"/>
                <a:gd name="T6" fmla="*/ 0 w 184"/>
                <a:gd name="T7" fmla="*/ 0 h 472"/>
                <a:gd name="T8" fmla="*/ 184 w 184"/>
                <a:gd name="T9" fmla="*/ 472 h 4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" h="472">
                  <a:moveTo>
                    <a:pt x="0" y="0"/>
                  </a:moveTo>
                  <a:cubicBezTo>
                    <a:pt x="33" y="79"/>
                    <a:pt x="146" y="374"/>
                    <a:pt x="184" y="47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84"/>
          <p:cNvGrpSpPr>
            <a:grpSpLocks/>
          </p:cNvGrpSpPr>
          <p:nvPr/>
        </p:nvGrpSpPr>
        <p:grpSpPr bwMode="auto">
          <a:xfrm>
            <a:off x="611559" y="3933056"/>
            <a:ext cx="362920" cy="492125"/>
            <a:chOff x="352" y="3544"/>
            <a:chExt cx="126" cy="310"/>
          </a:xfrm>
        </p:grpSpPr>
        <p:sp>
          <p:nvSpPr>
            <p:cNvPr id="5154" name="Freeform 73"/>
            <p:cNvSpPr>
              <a:spLocks/>
            </p:cNvSpPr>
            <p:nvPr/>
          </p:nvSpPr>
          <p:spPr bwMode="auto">
            <a:xfrm>
              <a:off x="352" y="3704"/>
              <a:ext cx="76" cy="88"/>
            </a:xfrm>
            <a:custGeom>
              <a:avLst/>
              <a:gdLst>
                <a:gd name="T0" fmla="*/ 0 w 76"/>
                <a:gd name="T1" fmla="*/ 0 h 88"/>
                <a:gd name="T2" fmla="*/ 56 w 76"/>
                <a:gd name="T3" fmla="*/ 28 h 88"/>
                <a:gd name="T4" fmla="*/ 76 w 76"/>
                <a:gd name="T5" fmla="*/ 88 h 88"/>
                <a:gd name="T6" fmla="*/ 0 60000 65536"/>
                <a:gd name="T7" fmla="*/ 0 60000 65536"/>
                <a:gd name="T8" fmla="*/ 0 60000 65536"/>
                <a:gd name="T9" fmla="*/ 0 w 76"/>
                <a:gd name="T10" fmla="*/ 0 h 88"/>
                <a:gd name="T11" fmla="*/ 76 w 76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88">
                  <a:moveTo>
                    <a:pt x="0" y="0"/>
                  </a:moveTo>
                  <a:cubicBezTo>
                    <a:pt x="9" y="5"/>
                    <a:pt x="43" y="13"/>
                    <a:pt x="56" y="28"/>
                  </a:cubicBezTo>
                  <a:cubicBezTo>
                    <a:pt x="69" y="43"/>
                    <a:pt x="72" y="76"/>
                    <a:pt x="76" y="88"/>
                  </a:cubicBezTo>
                </a:path>
              </a:pathLst>
            </a:custGeom>
            <a:noFill/>
            <a:ln w="2857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Rectangle 83"/>
            <p:cNvSpPr>
              <a:spLocks noChangeArrowheads="1"/>
            </p:cNvSpPr>
            <p:nvPr/>
          </p:nvSpPr>
          <p:spPr bwMode="auto">
            <a:xfrm>
              <a:off x="400" y="3544"/>
              <a:ext cx="7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3200" b="1" i="1" dirty="0" smtClean="0">
                  <a:solidFill>
                    <a:srgbClr val="FF0000"/>
                  </a:solidFill>
                  <a:latin typeface="Symbol" pitchFamily="18" charset="2"/>
                  <a:sym typeface="Symbol"/>
                </a:rPr>
                <a:t>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7308304" y="2996952"/>
            <a:ext cx="330200" cy="1219200"/>
            <a:chOff x="3200" y="1216"/>
            <a:chExt cx="208" cy="768"/>
          </a:xfrm>
        </p:grpSpPr>
        <p:sp>
          <p:nvSpPr>
            <p:cNvPr id="5152" name="Freeform 86"/>
            <p:cNvSpPr>
              <a:spLocks/>
            </p:cNvSpPr>
            <p:nvPr/>
          </p:nvSpPr>
          <p:spPr bwMode="auto">
            <a:xfrm>
              <a:off x="3200" y="1216"/>
              <a:ext cx="96" cy="208"/>
            </a:xfrm>
            <a:custGeom>
              <a:avLst/>
              <a:gdLst>
                <a:gd name="T0" fmla="*/ 0 w 96"/>
                <a:gd name="T1" fmla="*/ 0 h 208"/>
                <a:gd name="T2" fmla="*/ 96 w 96"/>
                <a:gd name="T3" fmla="*/ 208 h 208"/>
                <a:gd name="T4" fmla="*/ 0 60000 65536"/>
                <a:gd name="T5" fmla="*/ 0 60000 65536"/>
                <a:gd name="T6" fmla="*/ 0 w 96"/>
                <a:gd name="T7" fmla="*/ 0 h 208"/>
                <a:gd name="T8" fmla="*/ 96 w 96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208">
                  <a:moveTo>
                    <a:pt x="0" y="0"/>
                  </a:moveTo>
                  <a:cubicBezTo>
                    <a:pt x="15" y="35"/>
                    <a:pt x="76" y="165"/>
                    <a:pt x="96" y="20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87"/>
            <p:cNvSpPr>
              <a:spLocks/>
            </p:cNvSpPr>
            <p:nvPr/>
          </p:nvSpPr>
          <p:spPr bwMode="auto">
            <a:xfrm>
              <a:off x="3312" y="1776"/>
              <a:ext cx="96" cy="208"/>
            </a:xfrm>
            <a:custGeom>
              <a:avLst/>
              <a:gdLst>
                <a:gd name="T0" fmla="*/ 0 w 96"/>
                <a:gd name="T1" fmla="*/ 0 h 208"/>
                <a:gd name="T2" fmla="*/ 96 w 96"/>
                <a:gd name="T3" fmla="*/ 208 h 208"/>
                <a:gd name="T4" fmla="*/ 0 60000 65536"/>
                <a:gd name="T5" fmla="*/ 0 60000 65536"/>
                <a:gd name="T6" fmla="*/ 0 w 96"/>
                <a:gd name="T7" fmla="*/ 0 h 208"/>
                <a:gd name="T8" fmla="*/ 96 w 96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208">
                  <a:moveTo>
                    <a:pt x="0" y="0"/>
                  </a:moveTo>
                  <a:cubicBezTo>
                    <a:pt x="15" y="35"/>
                    <a:pt x="76" y="165"/>
                    <a:pt x="96" y="20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4905" name="Object 6"/>
          <p:cNvGraphicFramePr>
            <a:graphicFrameLocks noChangeAspect="1"/>
          </p:cNvGraphicFramePr>
          <p:nvPr/>
        </p:nvGraphicFramePr>
        <p:xfrm>
          <a:off x="3491880" y="4293096"/>
          <a:ext cx="936104" cy="1027826"/>
        </p:xfrm>
        <a:graphic>
          <a:graphicData uri="http://schemas.openxmlformats.org/presentationml/2006/ole">
            <p:oleObj spid="_x0000_s111622" name="Формула" r:id="rId8" imgW="393480" imgH="431640" progId="Equation.3">
              <p:embed/>
            </p:oleObj>
          </a:graphicData>
        </a:graphic>
      </p:graphicFrame>
      <p:graphicFrame>
        <p:nvGraphicFramePr>
          <p:cNvPr id="34906" name="Object 7"/>
          <p:cNvGraphicFramePr>
            <a:graphicFrameLocks noChangeAspect="1"/>
          </p:cNvGraphicFramePr>
          <p:nvPr/>
        </p:nvGraphicFramePr>
        <p:xfrm>
          <a:off x="4499992" y="4437112"/>
          <a:ext cx="372789" cy="887289"/>
        </p:xfrm>
        <a:graphic>
          <a:graphicData uri="http://schemas.openxmlformats.org/presentationml/2006/ole">
            <p:oleObj spid="_x0000_s111623" name="Формула" r:id="rId9" imgW="164880" imgH="393480" progId="Equation.3">
              <p:embed/>
            </p:oleObj>
          </a:graphicData>
        </a:graphic>
      </p:graphicFrame>
      <p:grpSp>
        <p:nvGrpSpPr>
          <p:cNvPr id="13" name="Group 113"/>
          <p:cNvGrpSpPr>
            <a:grpSpLocks/>
          </p:cNvGrpSpPr>
          <p:nvPr/>
        </p:nvGrpSpPr>
        <p:grpSpPr bwMode="auto">
          <a:xfrm>
            <a:off x="395536" y="4365107"/>
            <a:ext cx="2383156" cy="919163"/>
            <a:chOff x="384" y="3504"/>
            <a:chExt cx="1383" cy="579"/>
          </a:xfrm>
        </p:grpSpPr>
        <p:grpSp>
          <p:nvGrpSpPr>
            <p:cNvPr id="14" name="Group 110"/>
            <p:cNvGrpSpPr>
              <a:grpSpLocks/>
            </p:cNvGrpSpPr>
            <p:nvPr/>
          </p:nvGrpSpPr>
          <p:grpSpPr bwMode="auto">
            <a:xfrm>
              <a:off x="384" y="3504"/>
              <a:ext cx="1200" cy="579"/>
              <a:chOff x="384" y="3504"/>
              <a:chExt cx="1200" cy="579"/>
            </a:xfrm>
          </p:grpSpPr>
          <p:sp>
            <p:nvSpPr>
              <p:cNvPr id="5150" name="Freeform 96"/>
              <p:cNvSpPr>
                <a:spLocks/>
              </p:cNvSpPr>
              <p:nvPr/>
            </p:nvSpPr>
            <p:spPr bwMode="auto">
              <a:xfrm>
                <a:off x="384" y="3504"/>
                <a:ext cx="1200" cy="264"/>
              </a:xfrm>
              <a:custGeom>
                <a:avLst/>
                <a:gdLst>
                  <a:gd name="T0" fmla="*/ 0 w 1200"/>
                  <a:gd name="T1" fmla="*/ 0 h 264"/>
                  <a:gd name="T2" fmla="*/ 552 w 1200"/>
                  <a:gd name="T3" fmla="*/ 264 h 264"/>
                  <a:gd name="T4" fmla="*/ 1200 w 1200"/>
                  <a:gd name="T5" fmla="*/ 0 h 264"/>
                  <a:gd name="T6" fmla="*/ 0 60000 65536"/>
                  <a:gd name="T7" fmla="*/ 0 60000 65536"/>
                  <a:gd name="T8" fmla="*/ 0 60000 65536"/>
                  <a:gd name="T9" fmla="*/ 0 w 1200"/>
                  <a:gd name="T10" fmla="*/ 0 h 264"/>
                  <a:gd name="T11" fmla="*/ 1200 w 1200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0" h="264">
                    <a:moveTo>
                      <a:pt x="0" y="0"/>
                    </a:moveTo>
                    <a:cubicBezTo>
                      <a:pt x="92" y="44"/>
                      <a:pt x="352" y="264"/>
                      <a:pt x="552" y="264"/>
                    </a:cubicBezTo>
                    <a:cubicBezTo>
                      <a:pt x="752" y="264"/>
                      <a:pt x="1065" y="55"/>
                      <a:pt x="120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13" name="Rectangle 97"/>
              <p:cNvSpPr>
                <a:spLocks noChangeArrowheads="1"/>
              </p:cNvSpPr>
              <p:nvPr/>
            </p:nvSpPr>
            <p:spPr bwMode="auto">
              <a:xfrm>
                <a:off x="768" y="3715"/>
                <a:ext cx="4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entury Schoolbook" pitchFamily="18" charset="0"/>
                  </a:rPr>
                  <a:t>2</a:t>
                </a:r>
                <a:r>
                  <a:rPr lang="en-US" sz="32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entury Schoolbook" pitchFamily="18" charset="0"/>
                  </a:rPr>
                  <a:t>a</a:t>
                </a:r>
                <a:endParaRPr lang="ru-RU" sz="3200" b="1" i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</a:endParaRPr>
              </a:p>
            </p:txBody>
          </p:sp>
        </p:grpSp>
        <p:sp>
          <p:nvSpPr>
            <p:cNvPr id="34923" name="Text Box 107"/>
            <p:cNvSpPr txBox="1">
              <a:spLocks noChangeArrowheads="1"/>
            </p:cNvSpPr>
            <p:nvPr/>
          </p:nvSpPr>
          <p:spPr bwMode="auto">
            <a:xfrm>
              <a:off x="1392" y="3552"/>
              <a:ext cx="3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</a:rPr>
                <a:t>V</a:t>
              </a:r>
              <a:r>
                <a:rPr lang="en-US" sz="32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</a:rPr>
                <a:t>2</a:t>
              </a: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endParaRPr>
            </a:p>
          </p:txBody>
        </p:sp>
      </p:grpSp>
      <p:grpSp>
        <p:nvGrpSpPr>
          <p:cNvPr id="15" name="Group 112"/>
          <p:cNvGrpSpPr>
            <a:grpSpLocks/>
          </p:cNvGrpSpPr>
          <p:nvPr/>
        </p:nvGrpSpPr>
        <p:grpSpPr bwMode="auto">
          <a:xfrm>
            <a:off x="251520" y="4292526"/>
            <a:ext cx="890588" cy="817563"/>
            <a:chOff x="240" y="3405"/>
            <a:chExt cx="561" cy="515"/>
          </a:xfrm>
        </p:grpSpPr>
        <p:sp>
          <p:nvSpPr>
            <p:cNvPr id="34911" name="Rectangle 95"/>
            <p:cNvSpPr>
              <a:spLocks noChangeArrowheads="1"/>
            </p:cNvSpPr>
            <p:nvPr/>
          </p:nvSpPr>
          <p:spPr bwMode="auto">
            <a:xfrm>
              <a:off x="512" y="3405"/>
              <a:ext cx="28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</a:rPr>
                <a:t>a</a:t>
              </a:r>
              <a:endParaRPr lang="ru-RU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endParaRPr>
            </a:p>
          </p:txBody>
        </p:sp>
        <p:sp>
          <p:nvSpPr>
            <p:cNvPr id="34924" name="Text Box 108"/>
            <p:cNvSpPr txBox="1">
              <a:spLocks noChangeArrowheads="1"/>
            </p:cNvSpPr>
            <p:nvPr/>
          </p:nvSpPr>
          <p:spPr bwMode="auto">
            <a:xfrm>
              <a:off x="240" y="3552"/>
              <a:ext cx="40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</a:rPr>
                <a:t>V</a:t>
              </a:r>
              <a:r>
                <a:rPr lang="ru-RU" sz="32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</a:rPr>
                <a:t>1</a:t>
              </a: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endParaRPr>
            </a:p>
          </p:txBody>
        </p:sp>
      </p:grpSp>
      <p:sp>
        <p:nvSpPr>
          <p:cNvPr id="34930" name="Rectangle 114"/>
          <p:cNvSpPr>
            <a:spLocks noChangeArrowheads="1"/>
          </p:cNvSpPr>
          <p:nvPr/>
        </p:nvSpPr>
        <p:spPr bwMode="auto">
          <a:xfrm>
            <a:off x="1115616" y="2852936"/>
            <a:ext cx="465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h</a:t>
            </a:r>
            <a:endParaRPr lang="ru-RU" sz="3200" b="1" i="1" dirty="0"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84" name="Text Box 154"/>
          <p:cNvSpPr txBox="1">
            <a:spLocks noChangeArrowheads="1"/>
          </p:cNvSpPr>
          <p:nvPr/>
        </p:nvSpPr>
        <p:spPr bwMode="auto">
          <a:xfrm>
            <a:off x="4499992" y="1700808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V = </a:t>
            </a:r>
            <a:r>
              <a:rPr lang="en-US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S</a:t>
            </a:r>
            <a:r>
              <a:rPr lang="en-US" sz="3600" b="1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o</a:t>
            </a:r>
            <a:r>
              <a:rPr lang="ru-RU" sz="3600" b="1" i="1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сн</a:t>
            </a:r>
            <a:r>
              <a:rPr lang="en-US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h</a:t>
            </a:r>
            <a:endParaRPr lang="ru-RU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95536" y="260648"/>
            <a:ext cx="8501122" cy="1296144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Century Schoolbook" pitchFamily="18" charset="0"/>
              </a:rPr>
              <a:t>                       </a:t>
            </a:r>
            <a:r>
              <a:rPr lang="ru-RU" sz="2000" b="1" dirty="0" smtClean="0">
                <a:latin typeface="Century Schoolbook" pitchFamily="18" charset="0"/>
              </a:rPr>
              <a:t>Через среднюю линию основания треугольной призмы, объем которой равен 32, проведена плоскость, параллельная боковому ребру. Найдите объем отсеченной треугольной призмы. </a:t>
            </a:r>
            <a:endParaRPr lang="ru-RU" sz="2000" b="1" dirty="0" smtClean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23528" y="188640"/>
            <a:ext cx="2088232" cy="504056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Century Schoolbook" pitchFamily="18" charset="0"/>
              </a:rPr>
              <a:t>№ 27106</a:t>
            </a:r>
            <a:endParaRPr lang="ru-RU" sz="2800" b="1" dirty="0">
              <a:latin typeface="Century Schoolbook" pitchFamily="18" charset="0"/>
            </a:endParaRPr>
          </a:p>
        </p:txBody>
      </p:sp>
      <p:graphicFrame>
        <p:nvGraphicFramePr>
          <p:cNvPr id="111624" name="Object 8"/>
          <p:cNvGraphicFramePr>
            <a:graphicFrameLocks noChangeAspect="1"/>
          </p:cNvGraphicFramePr>
          <p:nvPr/>
        </p:nvGraphicFramePr>
        <p:xfrm>
          <a:off x="5436096" y="4330814"/>
          <a:ext cx="1368152" cy="1009827"/>
        </p:xfrm>
        <a:graphic>
          <a:graphicData uri="http://schemas.openxmlformats.org/presentationml/2006/ole">
            <p:oleObj spid="_x0000_s111624" name="Формула" r:id="rId10" imgW="533160" imgH="39348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3"/>
          <p:cNvSpPr>
            <a:spLocks/>
          </p:cNvSpPr>
          <p:nvPr/>
        </p:nvSpPr>
        <p:spPr bwMode="auto">
          <a:xfrm>
            <a:off x="1676400" y="1828800"/>
            <a:ext cx="3556000" cy="3394075"/>
          </a:xfrm>
          <a:custGeom>
            <a:avLst/>
            <a:gdLst>
              <a:gd name="T0" fmla="*/ 2147483647 w 2240"/>
              <a:gd name="T1" fmla="*/ 0 h 2138"/>
              <a:gd name="T2" fmla="*/ 2147483647 w 2240"/>
              <a:gd name="T3" fmla="*/ 2147483647 h 2138"/>
              <a:gd name="T4" fmla="*/ 0 w 2240"/>
              <a:gd name="T5" fmla="*/ 2147483647 h 2138"/>
              <a:gd name="T6" fmla="*/ 2147483647 w 2240"/>
              <a:gd name="T7" fmla="*/ 2147483647 h 2138"/>
              <a:gd name="T8" fmla="*/ 2147483647 w 2240"/>
              <a:gd name="T9" fmla="*/ 2147483647 h 2138"/>
              <a:gd name="T10" fmla="*/ 2147483647 w 2240"/>
              <a:gd name="T11" fmla="*/ 2147483647 h 2138"/>
              <a:gd name="T12" fmla="*/ 2147483647 w 2240"/>
              <a:gd name="T13" fmla="*/ 0 h 2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0"/>
              <a:gd name="T22" fmla="*/ 0 h 2138"/>
              <a:gd name="T23" fmla="*/ 2240 w 2240"/>
              <a:gd name="T24" fmla="*/ 2138 h 21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0" h="2138">
                <a:moveTo>
                  <a:pt x="2224" y="0"/>
                </a:moveTo>
                <a:lnTo>
                  <a:pt x="10" y="34"/>
                </a:lnTo>
                <a:lnTo>
                  <a:pt x="0" y="32"/>
                </a:lnTo>
                <a:lnTo>
                  <a:pt x="1072" y="480"/>
                </a:lnTo>
                <a:lnTo>
                  <a:pt x="324" y="2138"/>
                </a:lnTo>
                <a:lnTo>
                  <a:pt x="1424" y="1680"/>
                </a:lnTo>
                <a:lnTo>
                  <a:pt x="2240" y="0"/>
                </a:lnTo>
              </a:path>
            </a:pathLst>
          </a:custGeom>
          <a:solidFill>
            <a:srgbClr val="F3FDFF">
              <a:alpha val="56862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222500"/>
            <a:ext cx="2857500" cy="1701800"/>
            <a:chOff x="1248" y="1728"/>
            <a:chExt cx="1800" cy="1072"/>
          </a:xfrm>
        </p:grpSpPr>
        <p:sp>
          <p:nvSpPr>
            <p:cNvPr id="3109" name="Freeform 5"/>
            <p:cNvSpPr>
              <a:spLocks/>
            </p:cNvSpPr>
            <p:nvPr/>
          </p:nvSpPr>
          <p:spPr bwMode="auto">
            <a:xfrm>
              <a:off x="1248" y="1728"/>
              <a:ext cx="1800" cy="1072"/>
            </a:xfrm>
            <a:custGeom>
              <a:avLst/>
              <a:gdLst>
                <a:gd name="T0" fmla="*/ 0 w 1800"/>
                <a:gd name="T1" fmla="*/ 0 h 1072"/>
                <a:gd name="T2" fmla="*/ 776 w 1800"/>
                <a:gd name="T3" fmla="*/ 1072 h 1072"/>
                <a:gd name="T4" fmla="*/ 1800 w 1800"/>
                <a:gd name="T5" fmla="*/ 896 h 1072"/>
                <a:gd name="T6" fmla="*/ 0 w 1800"/>
                <a:gd name="T7" fmla="*/ 0 h 10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0"/>
                <a:gd name="T13" fmla="*/ 0 h 1072"/>
                <a:gd name="T14" fmla="*/ 1800 w 1800"/>
                <a:gd name="T15" fmla="*/ 1072 h 10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0" h="1072">
                  <a:moveTo>
                    <a:pt x="0" y="0"/>
                  </a:moveTo>
                  <a:lnTo>
                    <a:pt x="776" y="1072"/>
                  </a:lnTo>
                  <a:lnTo>
                    <a:pt x="1800" y="89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FF66">
                    <a:tint val="66000"/>
                    <a:satMod val="160000"/>
                  </a:srgbClr>
                </a:gs>
                <a:gs pos="50000">
                  <a:srgbClr val="66FF66">
                    <a:tint val="44500"/>
                    <a:satMod val="160000"/>
                  </a:srgbClr>
                </a:gs>
                <a:gs pos="100000">
                  <a:srgbClr val="66FF66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6"/>
            <p:cNvSpPr>
              <a:spLocks/>
            </p:cNvSpPr>
            <p:nvPr/>
          </p:nvSpPr>
          <p:spPr bwMode="auto">
            <a:xfrm>
              <a:off x="1248" y="1728"/>
              <a:ext cx="1784" cy="896"/>
            </a:xfrm>
            <a:custGeom>
              <a:avLst/>
              <a:gdLst>
                <a:gd name="T0" fmla="*/ 0 w 1784"/>
                <a:gd name="T1" fmla="*/ 0 h 896"/>
                <a:gd name="T2" fmla="*/ 1784 w 1784"/>
                <a:gd name="T3" fmla="*/ 896 h 896"/>
                <a:gd name="T4" fmla="*/ 0 60000 65536"/>
                <a:gd name="T5" fmla="*/ 0 60000 65536"/>
                <a:gd name="T6" fmla="*/ 0 w 1784"/>
                <a:gd name="T7" fmla="*/ 0 h 896"/>
                <a:gd name="T8" fmla="*/ 1784 w 1784"/>
                <a:gd name="T9" fmla="*/ 896 h 8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84" h="896">
                  <a:moveTo>
                    <a:pt x="0" y="0"/>
                  </a:moveTo>
                  <a:lnTo>
                    <a:pt x="1784" y="896"/>
                  </a:lnTo>
                </a:path>
              </a:pathLst>
            </a:custGeom>
            <a:noFill/>
            <a:ln w="28575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7"/>
            <p:cNvSpPr>
              <a:spLocks/>
            </p:cNvSpPr>
            <p:nvPr/>
          </p:nvSpPr>
          <p:spPr bwMode="auto">
            <a:xfrm>
              <a:off x="1248" y="1728"/>
              <a:ext cx="1784" cy="1072"/>
            </a:xfrm>
            <a:custGeom>
              <a:avLst/>
              <a:gdLst>
                <a:gd name="T0" fmla="*/ 0 w 1784"/>
                <a:gd name="T1" fmla="*/ 0 h 1072"/>
                <a:gd name="T2" fmla="*/ 776 w 1784"/>
                <a:gd name="T3" fmla="*/ 1072 h 1072"/>
                <a:gd name="T4" fmla="*/ 1784 w 1784"/>
                <a:gd name="T5" fmla="*/ 912 h 1072"/>
                <a:gd name="T6" fmla="*/ 0 60000 65536"/>
                <a:gd name="T7" fmla="*/ 0 60000 65536"/>
                <a:gd name="T8" fmla="*/ 0 60000 65536"/>
                <a:gd name="T9" fmla="*/ 0 w 1784"/>
                <a:gd name="T10" fmla="*/ 0 h 1072"/>
                <a:gd name="T11" fmla="*/ 1784 w 1784"/>
                <a:gd name="T12" fmla="*/ 1072 h 10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84" h="1072">
                  <a:moveTo>
                    <a:pt x="0" y="0"/>
                  </a:moveTo>
                  <a:lnTo>
                    <a:pt x="776" y="1072"/>
                  </a:lnTo>
                  <a:lnTo>
                    <a:pt x="1784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" name="Freeform 8"/>
          <p:cNvSpPr>
            <a:spLocks/>
          </p:cNvSpPr>
          <p:nvPr/>
        </p:nvSpPr>
        <p:spPr bwMode="auto">
          <a:xfrm>
            <a:off x="419100" y="1879600"/>
            <a:ext cx="2971800" cy="3340100"/>
          </a:xfrm>
          <a:custGeom>
            <a:avLst/>
            <a:gdLst>
              <a:gd name="T0" fmla="*/ 0 w 1872"/>
              <a:gd name="T1" fmla="*/ 2147483647 h 2104"/>
              <a:gd name="T2" fmla="*/ 2147483647 w 1872"/>
              <a:gd name="T3" fmla="*/ 0 h 2104"/>
              <a:gd name="T4" fmla="*/ 2147483647 w 1872"/>
              <a:gd name="T5" fmla="*/ 2147483647 h 2104"/>
              <a:gd name="T6" fmla="*/ 2147483647 w 1872"/>
              <a:gd name="T7" fmla="*/ 2147483647 h 2104"/>
              <a:gd name="T8" fmla="*/ 0 w 1872"/>
              <a:gd name="T9" fmla="*/ 2147483647 h 2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2"/>
              <a:gd name="T16" fmla="*/ 0 h 2104"/>
              <a:gd name="T17" fmla="*/ 1872 w 1872"/>
              <a:gd name="T18" fmla="*/ 2104 h 2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2" h="2104">
                <a:moveTo>
                  <a:pt x="0" y="1680"/>
                </a:moveTo>
                <a:lnTo>
                  <a:pt x="792" y="0"/>
                </a:lnTo>
                <a:lnTo>
                  <a:pt x="1872" y="448"/>
                </a:lnTo>
                <a:lnTo>
                  <a:pt x="1104" y="2104"/>
                </a:lnTo>
                <a:lnTo>
                  <a:pt x="0" y="1680"/>
                </a:lnTo>
                <a:close/>
              </a:path>
            </a:pathLst>
          </a:custGeom>
          <a:solidFill>
            <a:srgbClr val="F3FDFF">
              <a:alpha val="36862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Freeform 9"/>
          <p:cNvSpPr>
            <a:spLocks/>
          </p:cNvSpPr>
          <p:nvPr/>
        </p:nvSpPr>
        <p:spPr bwMode="auto">
          <a:xfrm>
            <a:off x="419100" y="4495800"/>
            <a:ext cx="3505200" cy="50800"/>
          </a:xfrm>
          <a:custGeom>
            <a:avLst/>
            <a:gdLst>
              <a:gd name="T0" fmla="*/ 0 w 2208"/>
              <a:gd name="T1" fmla="*/ 2147483647 h 32"/>
              <a:gd name="T2" fmla="*/ 2147483647 w 2208"/>
              <a:gd name="T3" fmla="*/ 0 h 32"/>
              <a:gd name="T4" fmla="*/ 0 60000 65536"/>
              <a:gd name="T5" fmla="*/ 0 60000 65536"/>
              <a:gd name="T6" fmla="*/ 0 w 2208"/>
              <a:gd name="T7" fmla="*/ 0 h 32"/>
              <a:gd name="T8" fmla="*/ 2208 w 2208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08" h="32">
                <a:moveTo>
                  <a:pt x="0" y="32"/>
                </a:moveTo>
                <a:lnTo>
                  <a:pt x="2208" y="0"/>
                </a:lnTo>
              </a:path>
            </a:pathLst>
          </a:custGeom>
          <a:solidFill>
            <a:srgbClr val="0099FF">
              <a:alpha val="36862"/>
            </a:srgbClr>
          </a:solidFill>
          <a:ln w="2857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228600" y="4572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Century Schoolbook" pitchFamily="18" charset="0"/>
              </a:rPr>
              <a:t>А</a:t>
            </a: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1981200" y="5257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entury Schoolbook" pitchFamily="18" charset="0"/>
              </a:rPr>
              <a:t>B</a:t>
            </a:r>
            <a:endParaRPr lang="ru-RU" b="1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85800" y="281940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?</a:t>
            </a: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5105400" y="1676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entury Schoolbook" pitchFamily="18" charset="0"/>
              </a:rPr>
              <a:t>C</a:t>
            </a:r>
            <a:r>
              <a:rPr lang="en-US" b="1" baseline="-25000">
                <a:solidFill>
                  <a:schemeClr val="tx2"/>
                </a:solidFill>
                <a:latin typeface="Century Schoolbook" pitchFamily="18" charset="0"/>
              </a:rPr>
              <a:t>1</a:t>
            </a:r>
            <a:endParaRPr lang="ru-RU" b="1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3124200" y="2133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entury Schoolbook" pitchFamily="18" charset="0"/>
              </a:rPr>
              <a:t>B</a:t>
            </a:r>
            <a:r>
              <a:rPr lang="en-US" b="1" baseline="-25000">
                <a:solidFill>
                  <a:schemeClr val="tx2"/>
                </a:solidFill>
                <a:latin typeface="Century Schoolbook" pitchFamily="18" charset="0"/>
              </a:rPr>
              <a:t>1</a:t>
            </a:r>
            <a:endParaRPr lang="ru-RU" b="1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1219200" y="1524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Century Schoolbook" pitchFamily="18" charset="0"/>
              </a:rPr>
              <a:t>А</a:t>
            </a:r>
            <a:r>
              <a:rPr lang="en-US" b="1" baseline="-25000">
                <a:solidFill>
                  <a:schemeClr val="tx2"/>
                </a:solidFill>
                <a:latin typeface="Century Schoolbook" pitchFamily="18" charset="0"/>
              </a:rPr>
              <a:t>1</a:t>
            </a:r>
            <a:endParaRPr lang="ru-RU" b="1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3886200" y="4343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  <a:latin typeface="Century Schoolbook" pitchFamily="18" charset="0"/>
              </a:rPr>
              <a:t>C</a:t>
            </a:r>
            <a:endParaRPr lang="ru-RU" b="1" dirty="0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691680" y="3068960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8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352800" y="3746500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6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088" name="Freeform 21"/>
          <p:cNvSpPr>
            <a:spLocks/>
          </p:cNvSpPr>
          <p:nvPr/>
        </p:nvSpPr>
        <p:spPr bwMode="auto">
          <a:xfrm>
            <a:off x="1676400" y="1828800"/>
            <a:ext cx="3505200" cy="50800"/>
          </a:xfrm>
          <a:custGeom>
            <a:avLst/>
            <a:gdLst>
              <a:gd name="T0" fmla="*/ 0 w 2208"/>
              <a:gd name="T1" fmla="*/ 2147483647 h 32"/>
              <a:gd name="T2" fmla="*/ 2147483647 w 2208"/>
              <a:gd name="T3" fmla="*/ 0 h 32"/>
              <a:gd name="T4" fmla="*/ 0 60000 65536"/>
              <a:gd name="T5" fmla="*/ 0 60000 65536"/>
              <a:gd name="T6" fmla="*/ 0 w 2208"/>
              <a:gd name="T7" fmla="*/ 0 h 32"/>
              <a:gd name="T8" fmla="*/ 2208 w 2208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08" h="32">
                <a:moveTo>
                  <a:pt x="0" y="32"/>
                </a:moveTo>
                <a:lnTo>
                  <a:pt x="2208" y="0"/>
                </a:lnTo>
              </a:path>
            </a:pathLst>
          </a:custGeom>
          <a:solidFill>
            <a:srgbClr val="0099FF">
              <a:alpha val="36862"/>
            </a:srgbClr>
          </a:solidFill>
          <a:ln w="2857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9" name="Freeform 22"/>
          <p:cNvSpPr>
            <a:spLocks/>
          </p:cNvSpPr>
          <p:nvPr/>
        </p:nvSpPr>
        <p:spPr bwMode="auto">
          <a:xfrm>
            <a:off x="3390900" y="1828800"/>
            <a:ext cx="1828800" cy="762000"/>
          </a:xfrm>
          <a:custGeom>
            <a:avLst/>
            <a:gdLst>
              <a:gd name="T0" fmla="*/ 2147483647 w 1152"/>
              <a:gd name="T1" fmla="*/ 0 h 480"/>
              <a:gd name="T2" fmla="*/ 0 w 1152"/>
              <a:gd name="T3" fmla="*/ 2147483647 h 480"/>
              <a:gd name="T4" fmla="*/ 0 60000 65536"/>
              <a:gd name="T5" fmla="*/ 0 60000 65536"/>
              <a:gd name="T6" fmla="*/ 0 w 1152"/>
              <a:gd name="T7" fmla="*/ 0 h 480"/>
              <a:gd name="T8" fmla="*/ 1152 w 1152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2" h="480">
                <a:moveTo>
                  <a:pt x="1152" y="0"/>
                </a:moveTo>
                <a:lnTo>
                  <a:pt x="0" y="48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371600" y="2222500"/>
            <a:ext cx="1384300" cy="1727200"/>
            <a:chOff x="1152" y="1728"/>
            <a:chExt cx="872" cy="1088"/>
          </a:xfrm>
        </p:grpSpPr>
        <p:sp>
          <p:nvSpPr>
            <p:cNvPr id="3107" name="Freeform 24"/>
            <p:cNvSpPr>
              <a:spLocks/>
            </p:cNvSpPr>
            <p:nvPr/>
          </p:nvSpPr>
          <p:spPr bwMode="auto">
            <a:xfrm>
              <a:off x="1248" y="1728"/>
              <a:ext cx="776" cy="1088"/>
            </a:xfrm>
            <a:custGeom>
              <a:avLst/>
              <a:gdLst>
                <a:gd name="T0" fmla="*/ 776 w 776"/>
                <a:gd name="T1" fmla="*/ 1088 h 1088"/>
                <a:gd name="T2" fmla="*/ 0 w 776"/>
                <a:gd name="T3" fmla="*/ 0 h 1088"/>
                <a:gd name="T4" fmla="*/ 0 60000 65536"/>
                <a:gd name="T5" fmla="*/ 0 60000 65536"/>
                <a:gd name="T6" fmla="*/ 0 w 776"/>
                <a:gd name="T7" fmla="*/ 0 h 1088"/>
                <a:gd name="T8" fmla="*/ 776 w 776"/>
                <a:gd name="T9" fmla="*/ 1088 h 10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6" h="1088">
                  <a:moveTo>
                    <a:pt x="776" y="1088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Freeform 25"/>
            <p:cNvSpPr>
              <a:spLocks/>
            </p:cNvSpPr>
            <p:nvPr/>
          </p:nvSpPr>
          <p:spPr bwMode="auto">
            <a:xfrm>
              <a:off x="1152" y="1872"/>
              <a:ext cx="192" cy="144"/>
            </a:xfrm>
            <a:custGeom>
              <a:avLst/>
              <a:gdLst>
                <a:gd name="T0" fmla="*/ 0 w 192"/>
                <a:gd name="T1" fmla="*/ 0 h 144"/>
                <a:gd name="T2" fmla="*/ 96 w 192"/>
                <a:gd name="T3" fmla="*/ 144 h 144"/>
                <a:gd name="T4" fmla="*/ 192 w 192"/>
                <a:gd name="T5" fmla="*/ 0 h 144"/>
                <a:gd name="T6" fmla="*/ 0 60000 65536"/>
                <a:gd name="T7" fmla="*/ 0 60000 65536"/>
                <a:gd name="T8" fmla="*/ 0 60000 65536"/>
                <a:gd name="T9" fmla="*/ 0 w 192"/>
                <a:gd name="T10" fmla="*/ 0 h 144"/>
                <a:gd name="T11" fmla="*/ 192 w 19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44">
                  <a:moveTo>
                    <a:pt x="0" y="0"/>
                  </a:moveTo>
                  <a:lnTo>
                    <a:pt x="96" y="144"/>
                  </a:lnTo>
                  <a:lnTo>
                    <a:pt x="19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755900" y="3517900"/>
            <a:ext cx="2197100" cy="457200"/>
            <a:chOff x="2024" y="2544"/>
            <a:chExt cx="1384" cy="288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2024" y="2640"/>
              <a:ext cx="1000" cy="192"/>
              <a:chOff x="2024" y="2640"/>
              <a:chExt cx="1000" cy="192"/>
            </a:xfrm>
          </p:grpSpPr>
          <p:sp>
            <p:nvSpPr>
              <p:cNvPr id="3105" name="Freeform 28"/>
              <p:cNvSpPr>
                <a:spLocks/>
              </p:cNvSpPr>
              <p:nvPr/>
            </p:nvSpPr>
            <p:spPr bwMode="auto">
              <a:xfrm>
                <a:off x="2024" y="2640"/>
                <a:ext cx="1000" cy="160"/>
              </a:xfrm>
              <a:custGeom>
                <a:avLst/>
                <a:gdLst>
                  <a:gd name="T0" fmla="*/ 0 w 1000"/>
                  <a:gd name="T1" fmla="*/ 160 h 160"/>
                  <a:gd name="T2" fmla="*/ 1000 w 1000"/>
                  <a:gd name="T3" fmla="*/ 0 h 160"/>
                  <a:gd name="T4" fmla="*/ 0 60000 65536"/>
                  <a:gd name="T5" fmla="*/ 0 60000 65536"/>
                  <a:gd name="T6" fmla="*/ 0 w 1000"/>
                  <a:gd name="T7" fmla="*/ 0 h 160"/>
                  <a:gd name="T8" fmla="*/ 1000 w 1000"/>
                  <a:gd name="T9" fmla="*/ 160 h 1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0" h="160">
                    <a:moveTo>
                      <a:pt x="0" y="160"/>
                    </a:moveTo>
                    <a:lnTo>
                      <a:pt x="1000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6" name="Freeform 29"/>
              <p:cNvSpPr>
                <a:spLocks/>
              </p:cNvSpPr>
              <p:nvPr/>
            </p:nvSpPr>
            <p:spPr bwMode="auto">
              <a:xfrm>
                <a:off x="2784" y="2656"/>
                <a:ext cx="168" cy="176"/>
              </a:xfrm>
              <a:custGeom>
                <a:avLst/>
                <a:gdLst>
                  <a:gd name="T0" fmla="*/ 56 w 168"/>
                  <a:gd name="T1" fmla="*/ 0 h 176"/>
                  <a:gd name="T2" fmla="*/ 0 w 168"/>
                  <a:gd name="T3" fmla="*/ 176 h 176"/>
                  <a:gd name="T4" fmla="*/ 168 w 168"/>
                  <a:gd name="T5" fmla="*/ 144 h 176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76"/>
                  <a:gd name="T11" fmla="*/ 168 w 168"/>
                  <a:gd name="T12" fmla="*/ 176 h 1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76">
                    <a:moveTo>
                      <a:pt x="56" y="0"/>
                    </a:moveTo>
                    <a:lnTo>
                      <a:pt x="0" y="176"/>
                    </a:lnTo>
                    <a:lnTo>
                      <a:pt x="168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04" name="Text Box 30"/>
            <p:cNvSpPr txBox="1">
              <a:spLocks noChangeArrowheads="1"/>
            </p:cNvSpPr>
            <p:nvPr/>
          </p:nvSpPr>
          <p:spPr bwMode="auto">
            <a:xfrm>
              <a:off x="3024" y="254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>
                  <a:solidFill>
                    <a:schemeClr val="tx2"/>
                  </a:solidFill>
                  <a:latin typeface="Century Schoolbook" pitchFamily="18" charset="0"/>
                </a:rPr>
                <a:t>К</a:t>
              </a: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2590800" y="3898900"/>
            <a:ext cx="609600" cy="457200"/>
            <a:chOff x="1920" y="2784"/>
            <a:chExt cx="384" cy="288"/>
          </a:xfrm>
        </p:grpSpPr>
        <p:sp>
          <p:nvSpPr>
            <p:cNvPr id="3101" name="Text Box 32"/>
            <p:cNvSpPr txBox="1">
              <a:spLocks noChangeArrowheads="1"/>
            </p:cNvSpPr>
            <p:nvPr/>
          </p:nvSpPr>
          <p:spPr bwMode="auto">
            <a:xfrm>
              <a:off x="1920" y="278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 </a:t>
              </a:r>
              <a:r>
                <a:rPr lang="ru-RU" b="1" dirty="0">
                  <a:solidFill>
                    <a:schemeClr val="tx2"/>
                  </a:solidFill>
                  <a:latin typeface="Century Schoolbook" pitchFamily="18" charset="0"/>
                </a:rPr>
                <a:t>О</a:t>
              </a:r>
            </a:p>
          </p:txBody>
        </p:sp>
        <p:sp>
          <p:nvSpPr>
            <p:cNvPr id="3102" name="Oval 33"/>
            <p:cNvSpPr>
              <a:spLocks noChangeArrowheads="1"/>
            </p:cNvSpPr>
            <p:nvPr/>
          </p:nvSpPr>
          <p:spPr bwMode="auto">
            <a:xfrm>
              <a:off x="201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6012160" y="1700808"/>
            <a:ext cx="19992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latin typeface="Century Schoolbook" pitchFamily="18" charset="0"/>
              </a:rPr>
              <a:t>V=S</a:t>
            </a:r>
            <a:r>
              <a:rPr lang="ru-RU" sz="3200" b="1" baseline="-25000" dirty="0">
                <a:latin typeface="Century Schoolbook" pitchFamily="18" charset="0"/>
              </a:rPr>
              <a:t>сеч</a:t>
            </a:r>
            <a:r>
              <a:rPr lang="ru-RU" sz="3600" b="1" i="1" baseline="-25000" dirty="0">
                <a:latin typeface="Century Schoolbook" pitchFamily="18" charset="0"/>
              </a:rPr>
              <a:t>.</a:t>
            </a:r>
            <a:r>
              <a:rPr lang="en-US" sz="3600" b="1" i="1" dirty="0">
                <a:latin typeface="Century Schoolbook" pitchFamily="18" charset="0"/>
              </a:rPr>
              <a:t> l</a:t>
            </a:r>
            <a:endParaRPr lang="ru-RU" sz="3600" b="1" i="1" dirty="0">
              <a:latin typeface="Century Schoolbook" pitchFamily="18" charset="0"/>
            </a:endParaRPr>
          </a:p>
        </p:txBody>
      </p:sp>
      <p:grpSp>
        <p:nvGrpSpPr>
          <p:cNvPr id="40" name="Group 18"/>
          <p:cNvGrpSpPr>
            <a:grpSpLocks/>
          </p:cNvGrpSpPr>
          <p:nvPr/>
        </p:nvGrpSpPr>
        <p:grpSpPr bwMode="auto">
          <a:xfrm>
            <a:off x="5148064" y="5589240"/>
            <a:ext cx="3671888" cy="646113"/>
            <a:chOff x="3024" y="1408"/>
            <a:chExt cx="2313" cy="407"/>
          </a:xfrm>
        </p:grpSpPr>
        <p:grpSp>
          <p:nvGrpSpPr>
            <p:cNvPr id="41" name="Group 19"/>
            <p:cNvGrpSpPr>
              <a:grpSpLocks/>
            </p:cNvGrpSpPr>
            <p:nvPr/>
          </p:nvGrpSpPr>
          <p:grpSpPr bwMode="auto">
            <a:xfrm>
              <a:off x="4390" y="1512"/>
              <a:ext cx="579" cy="236"/>
              <a:chOff x="1849" y="2478"/>
              <a:chExt cx="657" cy="374"/>
            </a:xfrm>
          </p:grpSpPr>
          <p:sp>
            <p:nvSpPr>
              <p:cNvPr id="56" name="Text Box 20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3</a:t>
                </a:r>
              </a:p>
            </p:txBody>
          </p:sp>
          <p:sp>
            <p:nvSpPr>
              <p:cNvPr id="57" name="Text Box 21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  <p:sp>
            <p:nvSpPr>
              <p:cNvPr id="58" name="Text Box 22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1</a:t>
                </a:r>
              </a:p>
            </p:txBody>
          </p:sp>
          <p:sp>
            <p:nvSpPr>
              <p:cNvPr id="59" name="Text Box 23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0</a:t>
                </a:r>
              </a:p>
            </p:txBody>
          </p:sp>
          <p:sp>
            <p:nvSpPr>
              <p:cNvPr id="60" name="Text Box 24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</p:grpSp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>
              <a:off x="3024" y="1455"/>
              <a:ext cx="2313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26"/>
            <p:cNvSpPr>
              <a:spLocks noChangeArrowheads="1"/>
            </p:cNvSpPr>
            <p:nvPr/>
          </p:nvSpPr>
          <p:spPr bwMode="auto">
            <a:xfrm>
              <a:off x="3064" y="1483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069" y="1499"/>
              <a:ext cx="4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latin typeface="Century Schoolbook" pitchFamily="18" charset="0"/>
                  <a:cs typeface="Arial" charset="0"/>
                </a:rPr>
                <a:t>В 13</a:t>
              </a:r>
            </a:p>
          </p:txBody>
        </p:sp>
        <p:sp>
          <p:nvSpPr>
            <p:cNvPr id="45" name="Rectangle 28"/>
            <p:cNvSpPr>
              <a:spLocks noChangeArrowheads="1"/>
            </p:cNvSpPr>
            <p:nvPr/>
          </p:nvSpPr>
          <p:spPr bwMode="auto">
            <a:xfrm>
              <a:off x="366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Rectangle 29"/>
            <p:cNvSpPr>
              <a:spLocks noChangeArrowheads="1"/>
            </p:cNvSpPr>
            <p:nvPr/>
          </p:nvSpPr>
          <p:spPr bwMode="auto">
            <a:xfrm>
              <a:off x="394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600" b="1" dirty="0" smtClean="0">
                  <a:latin typeface="Century Schoolbook" pitchFamily="18" charset="0"/>
                </a:rPr>
                <a:t>0</a:t>
              </a:r>
              <a:endParaRPr lang="ru-RU" sz="3600" b="1" dirty="0">
                <a:latin typeface="Century Schoolbook" pitchFamily="18" charset="0"/>
              </a:endParaRPr>
            </a:p>
          </p:txBody>
        </p:sp>
        <p:sp>
          <p:nvSpPr>
            <p:cNvPr id="47" name="Rectangle 30"/>
            <p:cNvSpPr>
              <a:spLocks noChangeArrowheads="1"/>
            </p:cNvSpPr>
            <p:nvPr/>
          </p:nvSpPr>
          <p:spPr bwMode="auto">
            <a:xfrm>
              <a:off x="422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48" name="Rectangle 31"/>
            <p:cNvSpPr>
              <a:spLocks noChangeArrowheads="1"/>
            </p:cNvSpPr>
            <p:nvPr/>
          </p:nvSpPr>
          <p:spPr bwMode="auto">
            <a:xfrm>
              <a:off x="450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4778" y="1483"/>
              <a:ext cx="240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Rectangle 33"/>
            <p:cNvSpPr>
              <a:spLocks noChangeArrowheads="1"/>
            </p:cNvSpPr>
            <p:nvPr/>
          </p:nvSpPr>
          <p:spPr bwMode="auto">
            <a:xfrm>
              <a:off x="5058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Text Box 34"/>
            <p:cNvSpPr txBox="1">
              <a:spLocks noChangeArrowheads="1"/>
            </p:cNvSpPr>
            <p:nvPr/>
          </p:nvSpPr>
          <p:spPr bwMode="auto">
            <a:xfrm>
              <a:off x="3923" y="1436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52" name="Text Box 35"/>
            <p:cNvSpPr txBox="1">
              <a:spLocks noChangeArrowheads="1"/>
            </p:cNvSpPr>
            <p:nvPr/>
          </p:nvSpPr>
          <p:spPr bwMode="auto">
            <a:xfrm>
              <a:off x="4470" y="1439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53" name="Text Box 36"/>
            <p:cNvSpPr txBox="1">
              <a:spLocks noChangeArrowheads="1"/>
            </p:cNvSpPr>
            <p:nvPr/>
          </p:nvSpPr>
          <p:spPr bwMode="auto">
            <a:xfrm>
              <a:off x="3642" y="1408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>
                  <a:latin typeface="Century Schoolbook" pitchFamily="18" charset="0"/>
                  <a:cs typeface="Arial" charset="0"/>
                </a:rPr>
                <a:t>1</a:t>
              </a:r>
              <a:endParaRPr lang="ru-RU" sz="3600" b="1" dirty="0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54" name="Text Box 37"/>
            <p:cNvSpPr txBox="1">
              <a:spLocks noChangeArrowheads="1"/>
            </p:cNvSpPr>
            <p:nvPr/>
          </p:nvSpPr>
          <p:spPr bwMode="auto">
            <a:xfrm>
              <a:off x="3925" y="1411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600" b="1">
                <a:cs typeface="Arial" charset="0"/>
              </a:endParaRPr>
            </a:p>
          </p:txBody>
        </p:sp>
        <p:sp>
          <p:nvSpPr>
            <p:cNvPr id="55" name="Text Box 38"/>
            <p:cNvSpPr txBox="1">
              <a:spLocks noChangeArrowheads="1"/>
            </p:cNvSpPr>
            <p:nvPr/>
          </p:nvSpPr>
          <p:spPr bwMode="auto">
            <a:xfrm>
              <a:off x="4239" y="1410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600" b="1">
                <a:cs typeface="Arial" charset="0"/>
              </a:endParaRPr>
            </a:p>
          </p:txBody>
        </p:sp>
      </p:grpSp>
      <p:sp>
        <p:nvSpPr>
          <p:cNvPr id="61" name="Скругленный прямоугольник 60"/>
          <p:cNvSpPr/>
          <p:nvPr/>
        </p:nvSpPr>
        <p:spPr>
          <a:xfrm>
            <a:off x="395536" y="260648"/>
            <a:ext cx="8501122" cy="1296144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Century Schoolbook" pitchFamily="18" charset="0"/>
              </a:rPr>
              <a:t>                       </a:t>
            </a:r>
            <a:r>
              <a:rPr lang="ru-RU" sz="2000" b="1" dirty="0" smtClean="0">
                <a:latin typeface="Century Schoolbook" pitchFamily="18" charset="0"/>
              </a:rPr>
              <a:t>Плоскость(ОМК) перпендикулярна боковым ребрам призмы АВСА₁В₁С₁, объем которой равен 240 см</a:t>
            </a:r>
            <a:r>
              <a:rPr lang="ru-RU" sz="2000" b="1" dirty="0" smtClean="0">
                <a:latin typeface="Century Schoolbook"/>
              </a:rPr>
              <a:t>³</a:t>
            </a:r>
            <a:r>
              <a:rPr lang="ru-RU" sz="2000" b="1" dirty="0" smtClean="0">
                <a:latin typeface="Century Schoolbook" pitchFamily="18" charset="0"/>
              </a:rPr>
              <a:t>, </a:t>
            </a:r>
            <a:r>
              <a:rPr lang="el-GR" sz="2000" b="1" dirty="0" smtClean="0">
                <a:latin typeface="Century Schoolbook" pitchFamily="18" charset="0"/>
              </a:rPr>
              <a:t>Δ</a:t>
            </a:r>
            <a:r>
              <a:rPr lang="ru-RU" sz="2000" b="1" dirty="0" smtClean="0">
                <a:latin typeface="Century Schoolbook" pitchFamily="18" charset="0"/>
              </a:rPr>
              <a:t>ОМК- прямоугольный с катетами 6 и 8. Найти боковое ребро призмы.</a:t>
            </a:r>
            <a:endParaRPr lang="ru-RU" sz="2000" b="1" dirty="0" smtClean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23528" y="188640"/>
            <a:ext cx="2088232" cy="504056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Century Schoolbook" pitchFamily="18" charset="0"/>
              </a:rPr>
              <a:t>№ 74789.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1115616" y="191683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entury Schoolbook" pitchFamily="18" charset="0"/>
              </a:rPr>
              <a:t>М</a:t>
            </a:r>
            <a:endParaRPr lang="ru-RU" b="1" dirty="0">
              <a:solidFill>
                <a:schemeClr val="tx2"/>
              </a:solidFill>
              <a:latin typeface="Century Schoolbook" pitchFamily="18" charset="0"/>
            </a:endParaRPr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5076056" y="2348880"/>
          <a:ext cx="2578351" cy="1080120"/>
        </p:xfrm>
        <a:graphic>
          <a:graphicData uri="http://schemas.openxmlformats.org/presentationml/2006/ole">
            <p:oleObj spid="_x0000_s112643" name="Формула" r:id="rId3" imgW="939600" imgH="393480" progId="Equation.3">
              <p:embed/>
            </p:oleObj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7596336" y="2636912"/>
          <a:ext cx="1120255" cy="502183"/>
        </p:xfrm>
        <a:graphic>
          <a:graphicData uri="http://schemas.openxmlformats.org/presentationml/2006/ole">
            <p:oleObj spid="_x0000_s112644" name="Формула" r:id="rId4" imgW="368280" imgH="164880" progId="Equation.3">
              <p:embed/>
            </p:oleObj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4932040" y="3284984"/>
          <a:ext cx="1863736" cy="1152128"/>
        </p:xfrm>
        <a:graphic>
          <a:graphicData uri="http://schemas.openxmlformats.org/presentationml/2006/ole">
            <p:oleObj spid="_x0000_s112645" name="Формула" r:id="rId5" imgW="698400" imgH="431640" progId="Equation.3">
              <p:embed/>
            </p:oleObj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6804248" y="3284984"/>
          <a:ext cx="891530" cy="1023609"/>
        </p:xfrm>
        <a:graphic>
          <a:graphicData uri="http://schemas.openxmlformats.org/presentationml/2006/ole">
            <p:oleObj spid="_x0000_s112646" name="Формула" r:id="rId6" imgW="342720" imgH="39348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7425" grpId="0"/>
      <p:bldP spid="17426" grpId="0"/>
      <p:bldP spid="1745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820472" cy="1752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Что мы знаем о пирамиде?</a:t>
            </a:r>
            <a:endParaRPr lang="ru-RU" sz="8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392613" y="274638"/>
            <a:ext cx="4454525" cy="6215062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Пирамидой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многогранник, который состоит из  плоского многоугольника – </a:t>
            </a:r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пирамиды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точки, не лежащей в плоскости основания – </a:t>
            </a:r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вершины пирамиды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треугольников -</a:t>
            </a:r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боковых граней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9147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“пирамида” заимствован</a:t>
            </a:r>
            <a:endParaRPr lang="en-US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греческого “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пирамис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или “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пирамидос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Греки в свою очередь позаимствовали это слово, как полагают, из египетского языка. В папирусе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Ахмеса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встречается слово “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пирамус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в смысле ребра правильной пирамиды. Другие считают, что термин берет свое начало от форм хлебцев в Древней Греции “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пирос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- рожь). В связи с тем, что форма пламени иногда напоминает образ пирамиды, некоторые средневековые ученые считали, что термин происходит </a:t>
            </a:r>
            <a:r>
              <a:rPr lang="en-US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греческого слова “пир” - огонь. Вот почему в некоторых учебниках геометрии XVI в. пирамида названа “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огнеформное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тело”.</a:t>
            </a:r>
          </a:p>
          <a:p>
            <a:endParaRPr lang="ru-RU" altLang="ru-RU" dirty="0" smtClean="0">
              <a:solidFill>
                <a:schemeClr val="tx1"/>
              </a:solidFill>
            </a:endParaRPr>
          </a:p>
        </p:txBody>
      </p:sp>
      <p:pic>
        <p:nvPicPr>
          <p:cNvPr id="4099" name="Picture 4" descr="Untitled-Scanned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725144"/>
            <a:ext cx="2670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6"/>
            <a:ext cx="235743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25146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3195D9"/>
        </a:accent1>
        <a:accent2>
          <a:srgbClr val="63C2F7"/>
        </a:accent2>
        <a:accent3>
          <a:srgbClr val="FFFFFF"/>
        </a:accent3>
        <a:accent4>
          <a:srgbClr val="000000"/>
        </a:accent4>
        <a:accent5>
          <a:srgbClr val="ADC8E9"/>
        </a:accent5>
        <a:accent6>
          <a:srgbClr val="59B0E0"/>
        </a:accent6>
        <a:hlink>
          <a:srgbClr val="4173F1"/>
        </a:hlink>
        <a:folHlink>
          <a:srgbClr val="3B97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S0300076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</TotalTime>
  <Words>947</Words>
  <Application>Microsoft Office PowerPoint</Application>
  <PresentationFormat>Экран (4:3)</PresentationFormat>
  <Paragraphs>241</Paragraphs>
  <Slides>31</Slides>
  <Notes>1</Notes>
  <HiddenSlides>0</HiddenSlides>
  <MMClips>0</MMClips>
  <ScaleCrop>false</ScaleCrop>
  <HeadingPairs>
    <vt:vector size="8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  <vt:variant>
        <vt:lpstr>Произвольные показы</vt:lpstr>
      </vt:variant>
      <vt:variant>
        <vt:i4>5</vt:i4>
      </vt:variant>
    </vt:vector>
  </HeadingPairs>
  <TitlesOfParts>
    <vt:vector size="40" baseType="lpstr">
      <vt:lpstr>Тема4</vt:lpstr>
      <vt:lpstr>TS030007630</vt:lpstr>
      <vt:lpstr>Формула</vt:lpstr>
      <vt:lpstr>Equation</vt:lpstr>
      <vt:lpstr>Слайд 1</vt:lpstr>
      <vt:lpstr>     Устная работа:</vt:lpstr>
      <vt:lpstr>Слайд 3</vt:lpstr>
      <vt:lpstr>Слайд 4</vt:lpstr>
      <vt:lpstr>Слайд 5</vt:lpstr>
      <vt:lpstr>Слайд 6</vt:lpstr>
      <vt:lpstr>Слайд 7</vt:lpstr>
      <vt:lpstr>Пирамидой называется многогранник, который состоит из  плоского многоугольника – основания пирамиды, точки, не лежащей в плоскости основания – вершины пирамиды и треугольников -боковых граней. </vt:lpstr>
      <vt:lpstr>Слайд 9</vt:lpstr>
      <vt:lpstr>Слайд 10</vt:lpstr>
      <vt:lpstr>Пирамиды</vt:lpstr>
      <vt:lpstr>Слайд 12</vt:lpstr>
      <vt:lpstr>Апофема – высота боковой грани правильной пирамиды, проведенная из ее вершины </vt:lpstr>
      <vt:lpstr> Диагональное сечение пирамиды – сечение плоскостью, проходящей через два не соседних боковых ребра</vt:lpstr>
      <vt:lpstr>Слайд 15</vt:lpstr>
      <vt:lpstr>Площадь пирамиды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Произвольный показ 1</vt:lpstr>
      <vt:lpstr>Произвольный показ 2</vt:lpstr>
      <vt:lpstr>Произвольный показ 3</vt:lpstr>
      <vt:lpstr>Произвольный показ 4</vt:lpstr>
      <vt:lpstr>Произвольный показ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</dc:title>
  <dc:subject>Геометрия 11 класс</dc:subject>
  <dc:creator>Малая Елена Васильевна</dc:creator>
  <cp:lastModifiedBy>ASUS</cp:lastModifiedBy>
  <cp:revision>298</cp:revision>
  <dcterms:created xsi:type="dcterms:W3CDTF">2009-01-02T11:11:29Z</dcterms:created>
  <dcterms:modified xsi:type="dcterms:W3CDTF">2020-04-20T01:19:58Z</dcterms:modified>
</cp:coreProperties>
</file>