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6A0BB-14E9-43C8-BFC1-83C5AA20A31D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5B71E-9581-4B9C-811D-4061A55E1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5B71E-9581-4B9C-811D-4061A55E1F3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930603-921B-43E2-AB7E-5948AFB61302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75E34B-7F82-47DF-80BA-705334CDF6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latin typeface="Monotype Corsiva" pitchFamily="66" charset="0"/>
              </a:rPr>
              <a:t>РАБОЧЕЕ ВРЕМЯ </a:t>
            </a:r>
            <a:br>
              <a:rPr lang="ru-RU" sz="5400" b="1" dirty="0" smtClean="0">
                <a:latin typeface="Monotype Corsiva" pitchFamily="66" charset="0"/>
              </a:rPr>
            </a:br>
            <a:r>
              <a:rPr lang="ru-RU" sz="5400" b="1" dirty="0" smtClean="0">
                <a:latin typeface="Monotype Corsiva" pitchFamily="66" charset="0"/>
              </a:rPr>
              <a:t>и </a:t>
            </a:r>
            <a:br>
              <a:rPr lang="ru-RU" sz="5400" b="1" dirty="0" smtClean="0">
                <a:latin typeface="Monotype Corsiva" pitchFamily="66" charset="0"/>
              </a:rPr>
            </a:br>
            <a:r>
              <a:rPr lang="ru-RU" sz="5400" b="1" dirty="0" smtClean="0">
                <a:latin typeface="Monotype Corsiva" pitchFamily="66" charset="0"/>
              </a:rPr>
              <a:t>ВРЕМЯ ОТДЫХА</a:t>
            </a:r>
            <a:endParaRPr lang="ru-RU" sz="5400" b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5572140"/>
            <a:ext cx="3857652" cy="785818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Разделение рабочего дня на части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На тех работах, где это необходимо вследствие особого характера труда, а также при производстве работ, интенсивность которых неодинакова в течение рабочего дня (смены), рабочий день может быть разделен на части с тем, чтобы общая продолжительность рабочего времени не превышала установленной продолжительности ежедневной работы. Такое разделение производится работодателем на основании локального нормативного акта, принятого с учетом мнения выборного профсоюзного органа данной организации.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отдыха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357430"/>
            <a:ext cx="8229600" cy="470916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600" dirty="0" smtClean="0"/>
              <a:t>время, в течение которого работник свободен от исполнения трудовых обязанностей и которое он может использовать по своему усмотрению.</a:t>
            </a: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времени отдыха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470916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Видами времени отдыха являются:</a:t>
            </a:r>
          </a:p>
          <a:p>
            <a:pPr algn="just"/>
            <a:r>
              <a:rPr lang="ru-RU" dirty="0" smtClean="0"/>
              <a:t>перерывы в течение рабочего дня (смены);</a:t>
            </a:r>
          </a:p>
          <a:p>
            <a:pPr algn="just"/>
            <a:r>
              <a:rPr lang="ru-RU" dirty="0" smtClean="0"/>
              <a:t>ежедневный (междусменный) отдых;</a:t>
            </a:r>
          </a:p>
          <a:p>
            <a:pPr algn="just"/>
            <a:r>
              <a:rPr lang="ru-RU" dirty="0" smtClean="0"/>
              <a:t>выходные дни (еженедельный непрерывный отдых);</a:t>
            </a:r>
          </a:p>
          <a:p>
            <a:pPr algn="just"/>
            <a:r>
              <a:rPr lang="ru-RU" dirty="0" smtClean="0"/>
              <a:t>нерабочие праздничные дни;</a:t>
            </a:r>
          </a:p>
          <a:p>
            <a:pPr algn="just"/>
            <a:r>
              <a:rPr lang="ru-RU" dirty="0" smtClean="0"/>
              <a:t>отпуска.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Перерывы для отдыха и 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В течение рабочего дня (смены) работнику должен быть предоставлен перерыв для отдыха и питания продолжительностью не более двух часов и не менее 30 минут, который в рабочее время не включается.</a:t>
            </a:r>
          </a:p>
          <a:p>
            <a:pPr algn="just"/>
            <a:r>
              <a:rPr lang="ru-RU" dirty="0" smtClean="0"/>
              <a:t>Время предоставления перерыва и его конкретная продолжительность устанавливаются правилами внутреннего трудового распорядка организации или по соглашению между работником и работодателем.</a:t>
            </a:r>
          </a:p>
          <a:p>
            <a:pPr algn="just"/>
            <a:r>
              <a:rPr lang="ru-RU" dirty="0" smtClean="0"/>
              <a:t>На работах, где по условиям производства (работы) предоставление перерыва для отдыха и питания невозможно, работодатель обязан обеспечить работнику возможность отдыха и приема пищи в рабочее время. Перечень таких работ, а также места для отдыха и приема пищи устанавливаются правилами внутреннего трудового распорядка организации.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Специальные перерывы для обогревания и отдыха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На отдельных видах работ предусматривается предоставление работникам в течение рабочего времени специальных перерывов, обусловленных технологией и организацией производства и труда. Виды этих работ, продолжительность и порядок предоставления таких перерывов устанавливаются правилами внутреннего трудового распорядка организации.</a:t>
            </a:r>
          </a:p>
          <a:p>
            <a:pPr algn="just"/>
            <a:r>
              <a:rPr lang="ru-RU" dirty="0" smtClean="0"/>
              <a:t>Работникам, работающим в холодное время года на открытом воздухе или в закрытых </a:t>
            </a:r>
            <a:r>
              <a:rPr lang="ru-RU" dirty="0" err="1" smtClean="0"/>
              <a:t>необогреваемых</a:t>
            </a:r>
            <a:r>
              <a:rPr lang="ru-RU" dirty="0" smtClean="0"/>
              <a:t> помещениях, а также грузчикам, занятым на погрузочно-разгрузочных работах, и другим работникам в необходимых случаях предоставляются специальные перерывы для обогревания и отдыха, которые включаются в рабочее время. Работодатель обязан обеспечить оборудование помещений для обогревания и отдыха работников.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Выходные дни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Всем работникам предоставляются выходные дни (еженедельный непрерывный отдых). При пятидневной рабочей неделе работникам предоставляются два выходных дня в неделю, при шестидневной рабочей неделе - один выходной день.</a:t>
            </a:r>
          </a:p>
          <a:p>
            <a:pPr algn="just"/>
            <a:r>
              <a:rPr lang="ru-RU" dirty="0" smtClean="0"/>
              <a:t>Общим выходным днем является воскресенье. Второй выходной день при пятидневной рабочей неделе устанавливается коллективным договором или правилами внутреннего трудового распорядка организации. Оба выходных дня предоставляются, как правило, подряд.</a:t>
            </a:r>
          </a:p>
          <a:p>
            <a:pPr algn="just"/>
            <a:r>
              <a:rPr lang="ru-RU" dirty="0" smtClean="0"/>
              <a:t>В организациях, приостановка работы в которых в выходные дни невозможна по производственно-техническим и организационным условиям, выходные дни предоставляются в различные дни недели поочередно каждой группе работников согласно правилам внутреннего трудового распорядка организации.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Нерабочие праздничные дни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Нерабочими праздничными днями в Российской Федерации являются:</a:t>
            </a:r>
          </a:p>
          <a:p>
            <a:pPr algn="just"/>
            <a:r>
              <a:rPr lang="ru-RU" dirty="0" smtClean="0"/>
              <a:t>1, 2, 3, 4 и 5 января - Новогодние каникулы;</a:t>
            </a:r>
          </a:p>
          <a:p>
            <a:pPr algn="just"/>
            <a:r>
              <a:rPr lang="ru-RU" dirty="0" smtClean="0"/>
              <a:t>7 января - Рождество Христово;</a:t>
            </a:r>
          </a:p>
          <a:p>
            <a:pPr algn="just"/>
            <a:r>
              <a:rPr lang="ru-RU" dirty="0" smtClean="0"/>
              <a:t>23 февраля - День защитника Отечества;</a:t>
            </a:r>
          </a:p>
          <a:p>
            <a:pPr algn="just"/>
            <a:r>
              <a:rPr lang="ru-RU" dirty="0" smtClean="0"/>
              <a:t>8 марта - Международный женский день;</a:t>
            </a:r>
          </a:p>
          <a:p>
            <a:pPr algn="just"/>
            <a:r>
              <a:rPr lang="ru-RU" dirty="0" smtClean="0"/>
              <a:t>1 мая - Праздник Весны и Труда;</a:t>
            </a:r>
          </a:p>
          <a:p>
            <a:pPr algn="just"/>
            <a:r>
              <a:rPr lang="ru-RU" dirty="0" smtClean="0"/>
              <a:t>9 мая - День Победы;</a:t>
            </a:r>
          </a:p>
          <a:p>
            <a:pPr algn="just"/>
            <a:r>
              <a:rPr lang="ru-RU" dirty="0" smtClean="0"/>
              <a:t>12 июня - День России;</a:t>
            </a:r>
          </a:p>
          <a:p>
            <a:pPr algn="just"/>
            <a:r>
              <a:rPr lang="ru-RU" dirty="0" smtClean="0"/>
              <a:t>4 ноября - День народного единства.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ОТПУСКА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70916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Работникам предоставляются ежегодные отпуска с сохранением места работы (должности) и среднего заработка.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r>
              <a:rPr lang="ru-RU" dirty="0" smtClean="0"/>
              <a:t>	Продолжительность ежегодного основного оплачиваемого отпуска:</a:t>
            </a:r>
          </a:p>
          <a:p>
            <a:pPr algn="just"/>
            <a:r>
              <a:rPr lang="ru-RU" dirty="0" smtClean="0"/>
              <a:t>Ежегодный основной оплачиваемый отпуск предоставляется работникам продолжительностью 28 календарных дней.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Ежегодные дополнительные оплачиваемые отпуска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7091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Ежегодные дополнительные оплачиваемые отпуска предоставляются работникам, занятым на работах с вредными и (или) опасными условиями труда, работникам, имеющим особый характер работы, работникам с ненормированным рабочим днем, работникам, работающим в районах Крайнего Севера и приравненных к ним местностях, а также в других случаях, предусмотренных федеральными законами.</a:t>
            </a:r>
          </a:p>
          <a:p>
            <a:pPr algn="just"/>
            <a:r>
              <a:rPr lang="ru-RU" dirty="0" smtClean="0"/>
              <a:t>Организации с учетом своих производственных и финансовых возможностей могут самостоятельно устанавливать дополнительные отпуска для работников, если иное не предусмотрено федеральными законами. Порядок и условия предоставления этих отпусков определяются коллективными договорами или локальными нормативными актами.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предоставления ежегодных оплачиваемых отпусков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7091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Оплачиваемый отпуск должен предоставляться работнику ежегодно.</a:t>
            </a:r>
          </a:p>
          <a:p>
            <a:r>
              <a:rPr lang="ru-RU" dirty="0" smtClean="0"/>
              <a:t>Право на использование отпуска за первый год работы возникает у работника по истечении шести месяцев его непрерывной работы в данной организации. По соглашению сторон оплачиваемый отпуск работнику может быть предоставлен и до истечения шести месяцев.</a:t>
            </a:r>
          </a:p>
          <a:p>
            <a:r>
              <a:rPr lang="ru-RU" dirty="0" smtClean="0"/>
              <a:t>До истечения шести месяцев непрерывной работы оплачиваемый отпуск по заявлению работника должен быть предоставлен:</a:t>
            </a:r>
          </a:p>
          <a:p>
            <a:r>
              <a:rPr lang="ru-RU" dirty="0" smtClean="0"/>
              <a:t>женщинам - перед отпуском по беременности и родам или непосредственно после него;</a:t>
            </a:r>
          </a:p>
          <a:p>
            <a:r>
              <a:rPr lang="ru-RU" dirty="0" smtClean="0"/>
              <a:t>работникам в возрасте до восемнадцати лет;</a:t>
            </a:r>
          </a:p>
          <a:p>
            <a:r>
              <a:rPr lang="ru-RU" dirty="0" smtClean="0"/>
              <a:t>работникам, усыновившим ребенка (детей) в возрасте до трех месяцев;</a:t>
            </a:r>
          </a:p>
          <a:p>
            <a:r>
              <a:rPr lang="ru-RU" dirty="0" smtClean="0"/>
              <a:t>в других случаях, предусмотренных федеральными законами.</a:t>
            </a:r>
          </a:p>
          <a:p>
            <a:r>
              <a:rPr lang="ru-RU" dirty="0" smtClean="0"/>
              <a:t>Отпуск за второй и последующие годы работы может предоставляться в любое время рабочего года в соответствии с очередностью предоставления ежегодных оплачиваемых отпусков, установленной в данной организации.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Рабочее время</a:t>
            </a:r>
            <a:endParaRPr lang="ru-RU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Время, в течение которого работник в соответствии с правилами внутреннего трудового распорядка организации и условиями трудового договора должен исполнять трудовые обязанности, а также иные периоды времени, которые в соответствии с законами и иными нормативными правовыми актами относятся к рабочему времени.</a:t>
            </a:r>
          </a:p>
          <a:p>
            <a:pPr algn="just"/>
            <a:r>
              <a:rPr lang="ru-RU" dirty="0" smtClean="0"/>
              <a:t>Нормальная продолжительность рабочего времени не может превышать 40 часов в неделю.</a:t>
            </a:r>
          </a:p>
          <a:p>
            <a:pPr algn="just"/>
            <a:r>
              <a:rPr lang="ru-RU" dirty="0" smtClean="0"/>
              <a:t>Работодатель обязан вести учет времени, фактически отработанного каждым работником.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Сокращенная продолжительность рабочего времени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Нормальная продолжительность рабочего времени сокращается на:</a:t>
            </a:r>
          </a:p>
          <a:p>
            <a:pPr algn="just"/>
            <a:r>
              <a:rPr lang="ru-RU" dirty="0" smtClean="0"/>
              <a:t>16 часов в неделю - для работников в возрасте до шестнадцати лет;</a:t>
            </a:r>
          </a:p>
          <a:p>
            <a:pPr algn="just"/>
            <a:r>
              <a:rPr lang="ru-RU" dirty="0" smtClean="0"/>
              <a:t>5 часов в неделю - для работников, являющихся инвалидами I или II группы;</a:t>
            </a:r>
          </a:p>
          <a:p>
            <a:pPr algn="just"/>
            <a:r>
              <a:rPr lang="ru-RU" dirty="0" smtClean="0"/>
              <a:t>4 часа в неделю - для работников в возрасте от шестнадцати до восемнадцати лет;</a:t>
            </a:r>
          </a:p>
          <a:p>
            <a:pPr algn="just"/>
            <a:r>
              <a:rPr lang="ru-RU" dirty="0" smtClean="0"/>
              <a:t>4 часа в неделю и более - для работников, занятых на работах с вредными и (или) опасными условиями труда, в порядке, установленном Правительством Российской Федерации.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Неполное рабочее время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229600" cy="470916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По соглашению между работником и работодателем могут устанавливаться как при приеме на работу, так и впоследствии неполный рабочий день или неполная рабочая неделя. Работодатель обязан устанавливать неполный рабочий день или неполную рабочую неделю по просьбе беременной женщины, одного из родителей (опекуна, попечителя), имеющего ребенка в возрасте до четырнадцати лет (ребенка-инвалида в возрасте до восемнадцати лет), а также лица, осуществляющего уход за больным членом семьи в соответствии с медицинским заключением.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Продолжительность работы накануне нерабочих праздничных и выходных дней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28802"/>
            <a:ext cx="8786842" cy="470916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	Продолжительность рабочего дня или смены, непосредственно предшествующих нерабочему праздничному дню, уменьшается на один час.</a:t>
            </a:r>
          </a:p>
          <a:p>
            <a:pPr algn="just">
              <a:buNone/>
            </a:pPr>
            <a:r>
              <a:rPr lang="ru-RU" dirty="0" smtClean="0"/>
              <a:t>		В непрерывно действующих организациях и на отдельных видах работ, где невозможно уменьшение продолжительности работы (смены) в предпраздничный день, переработка компенсируется предоставлением работнику дополнительного времени отдыха или, с согласия работника, оплатой по нормам, установленным для сверхурочной работы.</a:t>
            </a:r>
          </a:p>
          <a:p>
            <a:pPr algn="just">
              <a:buNone/>
            </a:pPr>
            <a:r>
              <a:rPr lang="ru-RU" dirty="0" smtClean="0"/>
              <a:t>		Накануне выходных дней продолжительность работы при шестидневной рабочей неделе не может превышать пяти часов.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Работа в ночное время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8929718" cy="5500726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Ночное время - </a:t>
            </a:r>
            <a:r>
              <a:rPr lang="ru-RU" sz="1600" dirty="0" err="1" smtClean="0"/>
              <a:t>время</a:t>
            </a:r>
            <a:r>
              <a:rPr lang="ru-RU" sz="1600" dirty="0" smtClean="0"/>
              <a:t> с 22 часов до 6 часов.</a:t>
            </a:r>
          </a:p>
          <a:p>
            <a:pPr algn="just"/>
            <a:r>
              <a:rPr lang="ru-RU" sz="1600" dirty="0" smtClean="0"/>
              <a:t>Продолжительность работы (смены) в ночное время сокращается на один час.</a:t>
            </a:r>
          </a:p>
          <a:p>
            <a:pPr algn="just"/>
            <a:r>
              <a:rPr lang="ru-RU" sz="1600" dirty="0" smtClean="0"/>
              <a:t>Не сокращается продолжительность работы (смены) в ночное время для работников, которым установлена сокращенная продолжительность рабочего времени, а также для работников, принятых специально для работы в ночное время, если иное не предусмотрено коллективным договором.</a:t>
            </a:r>
          </a:p>
          <a:p>
            <a:pPr algn="just"/>
            <a:r>
              <a:rPr lang="ru-RU" sz="1600" dirty="0" smtClean="0"/>
              <a:t>Продолжительность работы в ночное время уравнивается с продолжительностью работы в дневное время в тех случаях, когда это необходимо по условиям труда, а также на сменных работах при шестидневной рабочей неделе с одним выходным днем. Список указанных работ может определяться коллективным договором, локальным нормативным актом.</a:t>
            </a:r>
          </a:p>
          <a:p>
            <a:pPr algn="just"/>
            <a:r>
              <a:rPr lang="ru-RU" sz="1600" dirty="0" smtClean="0"/>
              <a:t>К работе в ночное время не допускаются: беременные женщины; работники, не достигшие возраста восемнадцати лет, за исключением лиц, участвующих в создании и (или) исполнении художественных произведений, и других категорий работников в соответствии с настоящим Кодексом и иными федеральными законами. Женщины, имеющие детей в возрасте до трех лет, инвалиды, работники, имеющие детей-инвалидов, а также работники, осуществляющие уход за больными членами их семей в соответствии с медицинским заключением, матери и отцы, воспитывающие без супруга (супруги) детей в возрасте до пяти лет, а также опекуны детей указанного возраста могут привлекаться к работе в ночное время только с их письменного согласия и при условии, если такая работа не запрещена им по состоянию здоровья в соответствии с медицинским заключением. При этом указанные работники должны быть в письменной форме ознакомлены со своим правом отказаться от работы в ночное время.</a:t>
            </a:r>
            <a:endParaRPr lang="ru-RU" sz="1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Режим рабочего времени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229600" cy="470916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Режим рабочего времени должен предусматривать продолжительность рабочей недели (пятидневная с двумя выходными днями, шестидневная с одним выходным днем, рабочая неделя с предоставлением выходных дней по скользящему графику), работу с ненормированным рабочим днем для отдельных категорий работников, продолжительность ежедневной работы (смены), время начала и окончания работы, время перерывов в работе, число смен в сутки, чередование рабочих и нерабочих дней, которые устанавливаются коллективным договором или правилами внутреннего трудового распорядка организации.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Сменная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858280" cy="4709160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/>
              <a:t>Сменная работа - </a:t>
            </a:r>
            <a:r>
              <a:rPr lang="ru-RU" sz="2200" dirty="0" err="1" smtClean="0"/>
              <a:t>работа</a:t>
            </a:r>
            <a:r>
              <a:rPr lang="ru-RU" sz="2200" dirty="0" smtClean="0"/>
              <a:t> в две, три или четыре смены - вводится в тех случаях, когда длительность производственного процесса превышает допустимую продолжительность ежедневной работы, а также в целях более эффективного использования оборудования, увеличения объема выпускаемой продукции или оказываемых услуг.</a:t>
            </a:r>
          </a:p>
          <a:p>
            <a:pPr algn="just"/>
            <a:r>
              <a:rPr lang="ru-RU" sz="2200" dirty="0" smtClean="0"/>
              <a:t>При сменной работе каждая группа работников должна производить работу в течение установленной продолжительности рабочего времени в соответствии с графиком сменности.</a:t>
            </a:r>
          </a:p>
          <a:p>
            <a:pPr algn="just"/>
            <a:r>
              <a:rPr lang="ru-RU" sz="2200" dirty="0" smtClean="0"/>
              <a:t>При составлении графиков сменности работодатель учитывает мнение представительного органа работников. Графики сменности, как правило, являются приложением к коллективному договору.</a:t>
            </a:r>
          </a:p>
          <a:p>
            <a:pPr algn="just"/>
            <a:r>
              <a:rPr lang="ru-RU" sz="2200" dirty="0" smtClean="0"/>
              <a:t>Графики сменности доводятся до сведения работников не позднее чем за один месяц до введения их в действие.</a:t>
            </a:r>
          </a:p>
          <a:p>
            <a:pPr algn="just"/>
            <a:r>
              <a:rPr lang="ru-RU" sz="2200" dirty="0" smtClean="0"/>
              <a:t>Работа в течение двух смен подряд запрещается.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Ненормированный рабочий день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1643050"/>
            <a:ext cx="9144064" cy="47091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Ненормированный рабочий день - особый режим работы, в соответствии с которым отдельные работники могут по распоряжению работодателя при необходимости эпизодически привлекаться к выполнению своих трудовых функций за пределами нормальной продолжительности рабочего времени. Перечень должностей работников с ненормированным рабочим днем устанавливается коллективным договором, соглашением или правилами внутреннего трудового распорядка организации.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109</TotalTime>
  <Words>1053</Words>
  <Application>Microsoft Office PowerPoint</Application>
  <PresentationFormat>Экран (4:3)</PresentationFormat>
  <Paragraphs>83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РАБОЧЕЕ ВРЕМЯ  и  ВРЕМЯ ОТДЫХА</vt:lpstr>
      <vt:lpstr>Рабочее время</vt:lpstr>
      <vt:lpstr>Сокращенная продолжительность рабочего времени</vt:lpstr>
      <vt:lpstr>Неполное рабочее время</vt:lpstr>
      <vt:lpstr>Продолжительность работы накануне нерабочих праздничных и выходных дней</vt:lpstr>
      <vt:lpstr>Работа в ночное время</vt:lpstr>
      <vt:lpstr>Режим рабочего времени</vt:lpstr>
      <vt:lpstr>Сменная работа</vt:lpstr>
      <vt:lpstr>Ненормированный рабочий день</vt:lpstr>
      <vt:lpstr>Разделение рабочего дня на части</vt:lpstr>
      <vt:lpstr>Время отдыха</vt:lpstr>
      <vt:lpstr>Виды времени отдыха</vt:lpstr>
      <vt:lpstr>Перерывы для отдыха и питания</vt:lpstr>
      <vt:lpstr>Специальные перерывы для обогревания и отдыха</vt:lpstr>
      <vt:lpstr>Выходные дни</vt:lpstr>
      <vt:lpstr>Нерабочие праздничные дни</vt:lpstr>
      <vt:lpstr>ОТПУСКА</vt:lpstr>
      <vt:lpstr>Ежегодные дополнительные оплачиваемые отпуска</vt:lpstr>
      <vt:lpstr>Порядок предоставления ежегодных оплачиваемых отпусков</vt:lpstr>
    </vt:vector>
  </TitlesOfParts>
  <Company>ФСБ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РАБОЧЕЕ ВРЕМЯ  и  ВРЕМЯ ОТДЫХА</dc:title>
  <dc:creator>Павел Ярышев</dc:creator>
  <cp:lastModifiedBy>Алена Владимировна</cp:lastModifiedBy>
  <cp:revision>8</cp:revision>
  <dcterms:created xsi:type="dcterms:W3CDTF">2010-06-09T07:21:46Z</dcterms:created>
  <dcterms:modified xsi:type="dcterms:W3CDTF">2019-05-13T05:45:46Z</dcterms:modified>
</cp:coreProperties>
</file>