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7" r:id="rId3"/>
    <p:sldId id="258" r:id="rId4"/>
    <p:sldId id="256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1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AC303-6AFB-4D44-9116-15A889FA1BC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8549-4A5D-4E7D-8298-3A9A177F5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39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8549-4A5D-4E7D-8298-3A9A177F58A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BC67-4B15-46F0-9801-E2BD8B07D29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ED27-2EC4-42DF-9CB8-7E58066D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BC67-4B15-46F0-9801-E2BD8B07D29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ED27-2EC4-42DF-9CB8-7E58066D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BC67-4B15-46F0-9801-E2BD8B07D29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ED27-2EC4-42DF-9CB8-7E58066D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BC67-4B15-46F0-9801-E2BD8B07D29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ED27-2EC4-42DF-9CB8-7E58066D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BC67-4B15-46F0-9801-E2BD8B07D29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ED27-2EC4-42DF-9CB8-7E58066D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BC67-4B15-46F0-9801-E2BD8B07D29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ED27-2EC4-42DF-9CB8-7E58066D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BC67-4B15-46F0-9801-E2BD8B07D29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ED27-2EC4-42DF-9CB8-7E58066D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BC67-4B15-46F0-9801-E2BD8B07D29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ED27-2EC4-42DF-9CB8-7E58066D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BC67-4B15-46F0-9801-E2BD8B07D29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ED27-2EC4-42DF-9CB8-7E58066D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BC67-4B15-46F0-9801-E2BD8B07D29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ED27-2EC4-42DF-9CB8-7E58066D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BC67-4B15-46F0-9801-E2BD8B07D29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ED27-2EC4-42DF-9CB8-7E58066D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FBC67-4B15-46F0-9801-E2BD8B07D29F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ED27-2EC4-42DF-9CB8-7E58066D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63;&#1090;&#1086;%20&#1090;&#1072;&#1082;&#1086;&#1077;%20&#1082;&#1086;&#1084;&#1073;&#1080;&#1085;&#1072;&#1090;&#1086;&#1088;&#1080;&#1082;&#1072;.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1088;&#1077;&#1096;&#1077;&#1085;&#1080;&#1077;%20&#1082;&#1086;&#1084;&#1073;&#1080;&#1085;&#1072;&#1090;&#1086;&#1088;&#1085;&#1099;&#1093;%20&#1079;&#1072;&#1076;&#1072;&#1095;.ppt" TargetMode="External"/><Relationship Id="rId4" Type="http://schemas.openxmlformats.org/officeDocument/2006/relationships/hyperlink" Target="&#1082;&#1086;&#1084;&#1073;&#1080;&#1085;&#1072;&#1090;&#1086;&#1088;&#1080;&#1082;&#1072;%20&#1074;%20&#1088;&#1077;&#1072;&#1083;&#1100;&#1085;&#1086;&#1081;%20&#1078;&#1080;&#1079;&#1085;&#1080;.pp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" y="-71462"/>
            <a:ext cx="9144020" cy="6929462"/>
          </a:xfrm>
          <a:prstGeom prst="rect">
            <a:avLst/>
          </a:prstGeom>
          <a:noFill/>
        </p:spPr>
      </p:pic>
      <p:pic>
        <p:nvPicPr>
          <p:cNvPr id="16392" name="Picture 8" descr="http://price-altai.ru/uploads/850000/8500/858679/p17e0912q5q5n1ikgmqiq4h12tn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00438"/>
            <a:ext cx="4571992" cy="309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sportmurm.ru/images/detailed/36/%D0%A8%D0%90%D0%A5%D0%9C%D0%90%D0%A2%D0%AB_%D0%9B%D0%90%D0%9A._%D0%A1_%D0%94%D0%9E%D0%A1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643314"/>
            <a:ext cx="3714776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img03.wikimart.ru/96/e1/b8b416b1-4373-464c-a11a-de44a2e196ea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57166"/>
            <a:ext cx="3500462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playlab.ru/upload/resize_cache/iblock/eac/800_800_1/eac660e4be081e977cd8dc75e2f2f8f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214290"/>
            <a:ext cx="452481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" y="-35731"/>
            <a:ext cx="9144020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8273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штате прокуратуры областного центра имеется 16 следователей. Сколькими способами можно выбрать 2 из них для проверки оперативной информации о готовящемся преступлении?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столько, сколько существует двухэлементных подмножеств у множества, состоящего из 16 элементов, т.е. их число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</a:t>
            </a:r>
          </a:p>
          <a:p>
            <a:pPr marL="0" indent="0">
              <a:buNone/>
            </a:pP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120 способов выбрать двух следователей для проверки оперативной информации.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06388" y="3356992"/>
            <a:ext cx="7931224" cy="2088232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V="1">
            <a:off x="3223375" y="4570597"/>
            <a:ext cx="105656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10352077"/>
              </p:ext>
            </p:extLst>
          </p:nvPr>
        </p:nvGraphicFramePr>
        <p:xfrm>
          <a:off x="827584" y="3889859"/>
          <a:ext cx="7469570" cy="979301"/>
        </p:xfrm>
        <a:graphic>
          <a:graphicData uri="http://schemas.openxmlformats.org/presentationml/2006/ole">
            <p:oleObj spid="_x0000_s22543" name="Уравнение" r:id="rId4" imgW="3708400" imgH="482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554700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" y="-35731"/>
            <a:ext cx="9144020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Перестановки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Определение.  </a:t>
            </a:r>
            <a:endParaRPr 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Перестановками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 называются такие соединения из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элементов, которые отличаются друг от друга лишь порядком следования элементов. </a:t>
            </a:r>
          </a:p>
          <a:p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483768" y="4293096"/>
            <a:ext cx="4032448" cy="2088232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2282245"/>
              </p:ext>
            </p:extLst>
          </p:nvPr>
        </p:nvGraphicFramePr>
        <p:xfrm>
          <a:off x="3347864" y="4776304"/>
          <a:ext cx="2232248" cy="1028960"/>
        </p:xfrm>
        <a:graphic>
          <a:graphicData uri="http://schemas.openxmlformats.org/presentationml/2006/ole">
            <p:oleObj spid="_x0000_s23563" name="Формула" r:id="rId4" imgW="444307" imgH="228501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7618726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" y="0"/>
            <a:ext cx="9144020" cy="692946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143116"/>
            <a:ext cx="8501122" cy="4383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как число пять должно стоять на последнем месте, то остальные пять цифр могут стоять на оставшихся местах в любом порядке, т.е. код имеет вид *****5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Следовательно, количество кодов из шестизначных чисел, с пятеркой на конце, равно числу перестановок из пяти элементов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120 попыток необходимо сделать преступнику</a:t>
            </a:r>
          </a:p>
          <a:p>
            <a:pPr marL="0" indent="0">
              <a:buNone/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57854" y="4643446"/>
            <a:ext cx="7560840" cy="1044116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715436" cy="19550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Замок сейфа открывается, если введена правильная комбинация. Преступник пытается открыть сейф, набирая код наудачу. Он знает, что код состоит из цифр 1, 2, 3, 4, 5, 6 при условии, что все числа не повторяются и последней является 5. Сколько попыток ему придется сделать.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23728" y="4509120"/>
            <a:ext cx="9875385" cy="110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075736"/>
              </p:ext>
            </p:extLst>
          </p:nvPr>
        </p:nvGraphicFramePr>
        <p:xfrm>
          <a:off x="2123729" y="4857760"/>
          <a:ext cx="4623540" cy="576064"/>
        </p:xfrm>
        <a:graphic>
          <a:graphicData uri="http://schemas.openxmlformats.org/presentationml/2006/ole">
            <p:oleObj spid="_x0000_s24587" name="Уравнение" r:id="rId4" imgW="1866900" imgH="2413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0363499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20" cy="6929462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4777407" y="5011004"/>
            <a:ext cx="298809" cy="4643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7588198" y="4279291"/>
            <a:ext cx="500065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формул</a:t>
            </a:r>
            <a:b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решения комбинаторных задач</a:t>
            </a:r>
            <a:endParaRPr lang="ru-RU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178827" y="2035959"/>
            <a:ext cx="428628" cy="35719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012730" y="2135706"/>
            <a:ext cx="428628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428596" y="1285860"/>
            <a:ext cx="8358246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ли элементы входят в </a:t>
            </a:r>
            <a:r>
              <a:rPr lang="ru-RU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комбинацию?</a:t>
            </a:r>
            <a:endParaRPr lang="ru-RU" sz="32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28" y="2420888"/>
            <a:ext cx="1571636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2120" y="2500306"/>
            <a:ext cx="1500198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48342" y="3470861"/>
            <a:ext cx="5072130" cy="8014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150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Учитывается ли порядок размещения элементов? 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857356" y="3000372"/>
            <a:ext cx="428628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299654" y="4664628"/>
            <a:ext cx="1571636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8629" y="3385457"/>
            <a:ext cx="2357454" cy="12144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Перестановки</a:t>
            </a: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4787981" y="4339634"/>
            <a:ext cx="428628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7674507" y="5100303"/>
            <a:ext cx="428628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798722" y="5457493"/>
            <a:ext cx="2357454" cy="1214446"/>
            <a:chOff x="4054281" y="3464719"/>
            <a:chExt cx="2357454" cy="121444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054281" y="3464719"/>
              <a:ext cx="2357454" cy="12144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Размещения</a:t>
              </a:r>
            </a:p>
            <a:p>
              <a:pPr algn="ctr"/>
              <a:endPara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12609489"/>
                </p:ext>
              </p:extLst>
            </p:nvPr>
          </p:nvGraphicFramePr>
          <p:xfrm>
            <a:off x="4278604" y="3807776"/>
            <a:ext cx="1884363" cy="847725"/>
          </p:xfrm>
          <a:graphic>
            <a:graphicData uri="http://schemas.openxmlformats.org/presentationml/2006/ole">
              <p:oleObj spid="_x0000_s18468" name="Уравнение" r:id="rId5" imgW="850680" imgH="419040" progId="Equation.3">
                <p:embed/>
              </p:oleObj>
            </a:graphicData>
          </a:graphic>
        </p:graphicFrame>
      </p:grp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3966576"/>
              </p:ext>
            </p:extLst>
          </p:nvPr>
        </p:nvGraphicFramePr>
        <p:xfrm>
          <a:off x="1149029" y="3935190"/>
          <a:ext cx="1273778" cy="587151"/>
        </p:xfrm>
        <a:graphic>
          <a:graphicData uri="http://schemas.openxmlformats.org/presentationml/2006/ole">
            <p:oleObj spid="_x0000_s18469" name="Формула" r:id="rId6" imgW="444307" imgH="228501" progId="Equation.3">
              <p:embed/>
            </p:oleObj>
          </a:graphicData>
        </a:graphic>
      </p:graphicFrame>
      <p:cxnSp>
        <p:nvCxnSpPr>
          <p:cNvPr id="34" name="Прямая со стрелкой 33"/>
          <p:cNvCxnSpPr/>
          <p:nvPr/>
        </p:nvCxnSpPr>
        <p:spPr>
          <a:xfrm>
            <a:off x="6409374" y="2943567"/>
            <a:ext cx="285752" cy="48509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6599076" y="5450539"/>
            <a:ext cx="2214578" cy="1214446"/>
            <a:chOff x="6677902" y="3429000"/>
            <a:chExt cx="2214578" cy="1214446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677902" y="3429000"/>
              <a:ext cx="2214578" cy="12144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Сочетания</a:t>
              </a:r>
            </a:p>
            <a:p>
              <a:pPr algn="ctr"/>
              <a:endPara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43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22060561"/>
                </p:ext>
              </p:extLst>
            </p:nvPr>
          </p:nvGraphicFramePr>
          <p:xfrm>
            <a:off x="6867847" y="3795713"/>
            <a:ext cx="1952625" cy="785812"/>
          </p:xfrm>
          <a:graphic>
            <a:graphicData uri="http://schemas.openxmlformats.org/presentationml/2006/ole">
              <p:oleObj spid="_x0000_s18470" name="Уравнение" r:id="rId7" imgW="1015920" imgH="419040" progId="Equation.3">
                <p:embed/>
              </p:oleObj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7231007" y="4664628"/>
            <a:ext cx="1500198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20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Эталон ответов: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5774930"/>
              </p:ext>
            </p:extLst>
          </p:nvPr>
        </p:nvGraphicFramePr>
        <p:xfrm>
          <a:off x="357158" y="1071546"/>
          <a:ext cx="8429682" cy="542928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04947"/>
                <a:gridCol w="1404947"/>
                <a:gridCol w="1404947"/>
                <a:gridCol w="1404947"/>
                <a:gridCol w="1404947"/>
                <a:gridCol w="1404947"/>
              </a:tblGrid>
              <a:tr h="101050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варианта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lang="ru-RU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  <a:endParaRPr lang="ru-RU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3</a:t>
                      </a:r>
                      <a:endParaRPr lang="ru-RU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4</a:t>
                      </a:r>
                      <a:endParaRPr lang="ru-RU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5</a:t>
                      </a:r>
                      <a:endParaRPr lang="ru-RU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462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600" b="1" i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задания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05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</a:t>
                      </a:r>
                    </a:p>
                    <a:p>
                      <a:pPr marL="0" indent="0" algn="ctr">
                        <a:buFont typeface="Wingdings" pitchFamily="2" charset="2"/>
                        <a:buChar char="Ø"/>
                      </a:pPr>
                      <a:r>
                        <a:rPr lang="ru-RU" sz="1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верно 2 балла</a:t>
                      </a:r>
                    </a:p>
                    <a:p>
                      <a:pPr marL="0" indent="0" algn="ctr">
                        <a:buFont typeface="Wingdings" pitchFamily="2" charset="2"/>
                        <a:buChar char="Ø"/>
                      </a:pPr>
                      <a:r>
                        <a:rPr lang="ru-RU" sz="1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Верна</a:t>
                      </a:r>
                      <a:r>
                        <a:rPr lang="ru-RU" sz="12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только формула 1 балл</a:t>
                      </a:r>
                      <a:endParaRPr lang="ru-RU" sz="12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/>
                      <a:endParaRPr lang="ru-RU" sz="2400" b="1" i="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2400" b="1" i="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i="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i="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srgbClr val="000000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131805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r>
                        <a:rPr lang="ru-RU" sz="20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indent="0" algn="ctr">
                        <a:buFont typeface="Wingdings" pitchFamily="2" charset="2"/>
                        <a:buChar char="Ø"/>
                      </a:pPr>
                      <a:r>
                        <a:rPr lang="ru-RU" sz="1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верно 2 балла</a:t>
                      </a:r>
                    </a:p>
                    <a:p>
                      <a:pPr marL="0" indent="0" algn="ctr">
                        <a:buFont typeface="Wingdings" pitchFamily="2" charset="2"/>
                        <a:buChar char="Ø"/>
                      </a:pPr>
                      <a:r>
                        <a:rPr lang="ru-RU" sz="1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Верна</a:t>
                      </a:r>
                      <a:r>
                        <a:rPr lang="ru-RU" sz="12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только формула 1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i="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i="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i="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i="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 dirty="0">
                          <a:solidFill>
                            <a:srgbClr val="FF0000"/>
                          </a:solidFill>
                          <a:effectLst>
                            <a:innerShdw blurRad="114300">
                              <a:srgbClr val="000000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131805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3</a:t>
                      </a:r>
                    </a:p>
                    <a:p>
                      <a:pPr marL="0" indent="0" algn="ctr">
                        <a:buFont typeface="Wingdings" pitchFamily="2" charset="2"/>
                        <a:buChar char="Ø"/>
                      </a:pPr>
                      <a:r>
                        <a:rPr lang="ru-RU" sz="1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верно 2 балла</a:t>
                      </a:r>
                    </a:p>
                    <a:p>
                      <a:pPr marL="0" indent="0" algn="ctr">
                        <a:buFont typeface="Wingdings" pitchFamily="2" charset="2"/>
                        <a:buChar char="Ø"/>
                      </a:pPr>
                      <a:r>
                        <a:rPr lang="ru-RU" sz="1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Верна</a:t>
                      </a:r>
                      <a:r>
                        <a:rPr lang="ru-RU" sz="12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только формула 1 балл</a:t>
                      </a:r>
                      <a:endParaRPr lang="ru-RU" sz="12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i="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i="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i="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i="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srgbClr val="000000"/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8603900"/>
              </p:ext>
            </p:extLst>
          </p:nvPr>
        </p:nvGraphicFramePr>
        <p:xfrm>
          <a:off x="1980284" y="3214686"/>
          <a:ext cx="1049338" cy="496887"/>
        </p:xfrm>
        <a:graphic>
          <a:graphicData uri="http://schemas.openxmlformats.org/presentationml/2006/ole">
            <p:oleObj spid="_x0000_s25636" name="Уравнение" r:id="rId4" imgW="431613" imgH="228501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7601008"/>
              </p:ext>
            </p:extLst>
          </p:nvPr>
        </p:nvGraphicFramePr>
        <p:xfrm>
          <a:off x="1857356" y="4572008"/>
          <a:ext cx="1325201" cy="539897"/>
        </p:xfrm>
        <a:graphic>
          <a:graphicData uri="http://schemas.openxmlformats.org/presentationml/2006/ole">
            <p:oleObj spid="_x0000_s25637" name="Уравнение" r:id="rId5" imgW="1002865" imgH="418918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9034263"/>
              </p:ext>
            </p:extLst>
          </p:nvPr>
        </p:nvGraphicFramePr>
        <p:xfrm>
          <a:off x="1819346" y="5643578"/>
          <a:ext cx="1323894" cy="642942"/>
        </p:xfrm>
        <a:graphic>
          <a:graphicData uri="http://schemas.openxmlformats.org/presentationml/2006/ole">
            <p:oleObj spid="_x0000_s25638" name="Уравнение" r:id="rId6" imgW="787400" imgH="419100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428992" y="3214686"/>
          <a:ext cx="1041400" cy="495300"/>
        </p:xfrm>
        <a:graphic>
          <a:graphicData uri="http://schemas.openxmlformats.org/presentationml/2006/ole">
            <p:oleObj spid="_x0000_s25639" name="Уравнение" r:id="rId7" imgW="431613" imgH="228501" progId="Equation.3">
              <p:embed/>
            </p:oleObj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273425" y="4603762"/>
          <a:ext cx="1208088" cy="539750"/>
        </p:xfrm>
        <a:graphic>
          <a:graphicData uri="http://schemas.openxmlformats.org/presentationml/2006/ole">
            <p:oleObj spid="_x0000_s25640" name="Формула" r:id="rId8" imgW="914400" imgH="419100" progId="Equation.3">
              <p:embed/>
            </p:oleObj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248025" y="5643578"/>
          <a:ext cx="1323975" cy="642937"/>
        </p:xfrm>
        <a:graphic>
          <a:graphicData uri="http://schemas.openxmlformats.org/presentationml/2006/ole">
            <p:oleObj spid="_x0000_s25641" name="Формула" r:id="rId9" imgW="787400" imgH="419100" progId="Equation.3">
              <p:embed/>
            </p:oleObj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4643438" y="3214686"/>
          <a:ext cx="1041400" cy="468313"/>
        </p:xfrm>
        <a:graphic>
          <a:graphicData uri="http://schemas.openxmlformats.org/presentationml/2006/ole">
            <p:oleObj spid="_x0000_s25642" name="Формула" r:id="rId10" imgW="431613" imgH="215806" progId="Equation.3">
              <p:embed/>
            </p:oleObj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4630738" y="4603762"/>
          <a:ext cx="1208087" cy="539750"/>
        </p:xfrm>
        <a:graphic>
          <a:graphicData uri="http://schemas.openxmlformats.org/presentationml/2006/ole">
            <p:oleObj spid="_x0000_s25643" name="Формула" r:id="rId11" imgW="914400" imgH="419100" progId="Equation.3">
              <p:embed/>
            </p:oleObj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4640273" y="5643578"/>
          <a:ext cx="1289049" cy="578786"/>
        </p:xfrm>
        <a:graphic>
          <a:graphicData uri="http://schemas.openxmlformats.org/presentationml/2006/ole">
            <p:oleObj spid="_x0000_s25644" name="Формула" r:id="rId12" imgW="850531" imgH="418918" progId="Equation.3">
              <p:embed/>
            </p:oleObj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6173806" y="3214686"/>
          <a:ext cx="1041400" cy="468313"/>
        </p:xfrm>
        <a:graphic>
          <a:graphicData uri="http://schemas.openxmlformats.org/presentationml/2006/ole">
            <p:oleObj spid="_x0000_s25645" name="Формула" r:id="rId13" imgW="431613" imgH="215806" progId="Equation.3">
              <p:embed/>
            </p:oleObj>
          </a:graphicData>
        </a:graphic>
      </p:graphicFrame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6065857" y="4572000"/>
          <a:ext cx="1292225" cy="539750"/>
        </p:xfrm>
        <a:graphic>
          <a:graphicData uri="http://schemas.openxmlformats.org/presentationml/2006/ole">
            <p:oleObj spid="_x0000_s25646" name="Формула" r:id="rId14" imgW="977900" imgH="419100" progId="Equation.3">
              <p:embed/>
            </p:oleObj>
          </a:graphicData>
        </a:graphic>
      </p:graphicFrame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6049974" y="5643578"/>
          <a:ext cx="1308108" cy="579633"/>
        </p:xfrm>
        <a:graphic>
          <a:graphicData uri="http://schemas.openxmlformats.org/presentationml/2006/ole">
            <p:oleObj spid="_x0000_s25647" name="Формула" r:id="rId15" imgW="863225" imgH="418918" progId="Equation.3">
              <p:embed/>
            </p:oleObj>
          </a:graphicData>
        </a:graphic>
      </p:graphicFrame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7572396" y="3214686"/>
          <a:ext cx="1041400" cy="495300"/>
        </p:xfrm>
        <a:graphic>
          <a:graphicData uri="http://schemas.openxmlformats.org/presentationml/2006/ole">
            <p:oleObj spid="_x0000_s25648" name="Формула" r:id="rId16" imgW="431613" imgH="228501" progId="Equation.3">
              <p:embed/>
            </p:oleObj>
          </a:graphicData>
        </a:graphic>
      </p:graphicFrame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7516813" y="4532324"/>
          <a:ext cx="1174750" cy="539750"/>
        </p:xfrm>
        <a:graphic>
          <a:graphicData uri="http://schemas.openxmlformats.org/presentationml/2006/ole">
            <p:oleObj spid="_x0000_s25649" name="Формула" r:id="rId17" imgW="889000" imgH="419100" progId="Equation.3">
              <p:embed/>
            </p:oleObj>
          </a:graphicData>
        </a:graphic>
      </p:graphicFrame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7354888" y="5572125"/>
          <a:ext cx="1474787" cy="642938"/>
        </p:xfrm>
        <a:graphic>
          <a:graphicData uri="http://schemas.openxmlformats.org/presentationml/2006/ole">
            <p:oleObj spid="_x0000_s25650" name="Формула" r:id="rId18" imgW="876300" imgH="4191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4263728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процесс 14"/>
          <p:cNvSpPr/>
          <p:nvPr/>
        </p:nvSpPr>
        <p:spPr>
          <a:xfrm>
            <a:off x="214282" y="1285860"/>
            <a:ext cx="4071966" cy="514353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0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оценки:</a:t>
            </a:r>
            <a:endParaRPr lang="ru-RU" dirty="0"/>
          </a:p>
        </p:txBody>
      </p:sp>
      <p:pic>
        <p:nvPicPr>
          <p:cNvPr id="47108" name="Picture 4" descr="http://www.motivators.ru/sites/default/files/imagecache/main-motivator/motivator-139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3757921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00430" y="1857364"/>
            <a:ext cx="5286412" cy="71438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5429264"/>
            <a:ext cx="5214974" cy="71438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00462" y="3714752"/>
            <a:ext cx="5286380" cy="71438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1571612"/>
            <a:ext cx="4857784" cy="785818"/>
          </a:xfrm>
          <a:prstGeom prst="roundRect">
            <a:avLst/>
          </a:prstGeom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«5»   5,5 – 6 баллов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6182" y="3429000"/>
            <a:ext cx="4857784" cy="785818"/>
          </a:xfrm>
          <a:prstGeom prst="roundRect">
            <a:avLst/>
          </a:prstGeom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«4»   4,5 – 5 баллов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6182" y="5143512"/>
            <a:ext cx="4857784" cy="785818"/>
          </a:xfrm>
          <a:prstGeom prst="roundRect">
            <a:avLst/>
          </a:prstGeom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«3»   3,5 – 4 баллов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1470" y="0"/>
            <a:ext cx="9144020" cy="6929462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14282" y="571480"/>
            <a:ext cx="9144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ерно, ли решена задача?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Сколько четырехбуквенных слов можно образовать из букв слова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сапфир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=4! = 1*2*3*4 =24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79388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7158" y="3143248"/>
            <a:ext cx="4071966" cy="571504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214282" y="2928934"/>
            <a:ext cx="8429684" cy="1044116"/>
            <a:chOff x="214282" y="2928934"/>
            <a:chExt cx="8429684" cy="1044116"/>
          </a:xfrm>
        </p:grpSpPr>
        <p:sp>
          <p:nvSpPr>
            <p:cNvPr id="10" name="Блок-схема: альтернативный процесс 9"/>
            <p:cNvSpPr/>
            <p:nvPr/>
          </p:nvSpPr>
          <p:spPr>
            <a:xfrm>
              <a:off x="214282" y="2928934"/>
              <a:ext cx="8429684" cy="1044116"/>
            </a:xfrm>
            <a:prstGeom prst="flowChartAlternateProcess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8129" name="Object 1"/>
            <p:cNvGraphicFramePr>
              <a:graphicFrameLocks noChangeAspect="1"/>
            </p:cNvGraphicFramePr>
            <p:nvPr/>
          </p:nvGraphicFramePr>
          <p:xfrm>
            <a:off x="698522" y="3000372"/>
            <a:ext cx="7016750" cy="854075"/>
          </p:xfrm>
          <a:graphic>
            <a:graphicData uri="http://schemas.openxmlformats.org/presentationml/2006/ole">
              <p:oleObj spid="_x0000_s48131" name="Формула" r:id="rId4" imgW="3302000" imgH="419100" progId="Equation.3">
                <p:embed/>
              </p:oleObj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1214414" y="4500570"/>
            <a:ext cx="65722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САПФИР</a:t>
            </a:r>
            <a:endParaRPr lang="ru-RU" sz="9600" b="1" cap="all" dirty="0">
              <a:ln>
                <a:solidFill>
                  <a:schemeClr val="bg1"/>
                </a:solidFill>
              </a:ln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0" cy="6929462"/>
          </a:xfrm>
          <a:prstGeom prst="rect">
            <a:avLst/>
          </a:prstGeom>
          <a:noFill/>
        </p:spPr>
      </p:pic>
      <p:pic>
        <p:nvPicPr>
          <p:cNvPr id="49156" name="Picture 4" descr="http://previews.123rf.com/images/artisticco/artisticco1105/artisticco110500014/9537090-A-student-standing-in-front-of-a-blackboard-Stock-Vector-cartoon-student-gir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6" y="357166"/>
            <a:ext cx="8858280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303341"/>
            <a:ext cx="4929222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Продолжи одно из предложений: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“Мне понятно…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“Я запомнил…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“Мне на уроке…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“Я думаю…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woman-time.ru/wp-content/uploads/2015/12/12_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6530" cy="6858000"/>
          </a:xfrm>
          <a:prstGeom prst="rect">
            <a:avLst/>
          </a:prstGeom>
          <a:noFill/>
        </p:spPr>
      </p:pic>
      <p:pic>
        <p:nvPicPr>
          <p:cNvPr id="50180" name="Picture 4" descr="http://effects1.ru/png/nadpis3d/nadpis_spasibo/1/9-krasivaja_blagodarnos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903303"/>
            <a:ext cx="8517576" cy="39545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0" cy="69294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000108"/>
            <a:ext cx="6229336" cy="4525963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«Число, положение и комбинация </a:t>
            </a:r>
            <a:r>
              <a:rPr lang="ru-RU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-</a:t>
            </a:r>
            <a:endParaRPr lang="ru-RU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три взаимно пересекающиеся,</a:t>
            </a:r>
            <a:endParaRPr lang="ru-RU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но </a:t>
            </a:r>
            <a:r>
              <a:rPr lang="ru-RU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различные сферы </a:t>
            </a:r>
            <a:r>
              <a:rPr lang="ru-RU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мысли,</a:t>
            </a:r>
          </a:p>
          <a:p>
            <a:pPr algn="r">
              <a:buNone/>
            </a:pPr>
            <a:r>
              <a:rPr lang="ru-RU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к </a:t>
            </a:r>
            <a:r>
              <a:rPr lang="ru-RU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которым можно отнести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все </a:t>
            </a:r>
            <a:r>
              <a:rPr lang="ru-RU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математические идеи»                                                                                                                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Английский математик  </a:t>
            </a:r>
          </a:p>
          <a:p>
            <a:pPr algn="r">
              <a:buNone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Джеймс Джозеф </a:t>
            </a:r>
            <a:r>
              <a:rPr lang="ru-RU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Сильвестр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b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			   (1814-1897)</a:t>
            </a:r>
          </a:p>
        </p:txBody>
      </p:sp>
      <p:pic>
        <p:nvPicPr>
          <p:cNvPr id="14338" name="Picture 2" descr="Джеймс Джозеф Сильвест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748226"/>
            <a:ext cx="2928958" cy="3395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0" cy="69294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429132"/>
            <a:ext cx="4357718" cy="1714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рукопожатий равно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* 24) : 2 = 300.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://hdwallpapersrocks.com/wp-content/uploads/2014/05/Meet-hands-of-friend-nice-wallpap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3964809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 descr="http://zz-z.ru/content/images/2016/02/Man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000504"/>
            <a:ext cx="4073137" cy="2643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00562" y="428604"/>
            <a:ext cx="42616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здороваться, 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все пожмем 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 другу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группе 25 человек.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3143248"/>
            <a:ext cx="6715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было всего рукопожатий?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0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715436" cy="607222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«Основные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 комбинаторики.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подсчет числа размещений, перестановок, сочетаний.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 на перебор вариантов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ввести понятие предмета комбинаторики, познакомить с историей развития и применения в жизни; рассмотреть различные виды комбинаторных соединений: размещения, перестановки и сочетания; сформировать у обучающихся первичные умения и навыки решения задач.</a:t>
            </a:r>
            <a:r>
              <a:rPr lang="ru-RU" sz="2200" dirty="0" smtClean="0"/>
              <a:t>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0" cy="6929462"/>
          </a:xfrm>
          <a:prstGeom prst="rect">
            <a:avLst/>
          </a:prstGeom>
          <a:noFill/>
        </p:spPr>
      </p:pic>
      <p:sp>
        <p:nvSpPr>
          <p:cNvPr id="12" name="24-конечная звезда 11"/>
          <p:cNvSpPr/>
          <p:nvPr/>
        </p:nvSpPr>
        <p:spPr>
          <a:xfrm>
            <a:off x="0" y="0"/>
            <a:ext cx="8858280" cy="6858000"/>
          </a:xfrm>
          <a:prstGeom prst="star24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58637" y="934034"/>
            <a:ext cx="2970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агетная рамка 1">
            <a:hlinkClick r:id="rId3" action="ppaction://hlinkpres?slideindex=1&amp;slidetitle="/>
          </p:cNvPr>
          <p:cNvSpPr/>
          <p:nvPr/>
        </p:nvSpPr>
        <p:spPr>
          <a:xfrm>
            <a:off x="8028384" y="2060848"/>
            <a:ext cx="792088" cy="720080"/>
          </a:xfrm>
          <a:prstGeom prst="bevel">
            <a:avLst/>
          </a:prstGeom>
          <a:gradFill flip="none" rotWithShape="1">
            <a:gsLst>
              <a:gs pos="20000">
                <a:srgbClr val="FFFF00"/>
              </a:gs>
              <a:gs pos="0">
                <a:schemeClr val="accent3">
                  <a:lumMod val="0"/>
                  <a:lumOff val="100000"/>
                </a:schemeClr>
              </a:gs>
              <a:gs pos="88000">
                <a:srgbClr val="FFFF00"/>
              </a:gs>
              <a:gs pos="24000">
                <a:srgbClr val="FFFF00">
                  <a:lumMod val="86000"/>
                  <a:lumOff val="14000"/>
                </a:srgbClr>
              </a:gs>
              <a:gs pos="54000">
                <a:srgbClr val="FF0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>
            <a:hlinkClick r:id="rId4" action="ppaction://hlinkpres?slideindex=1&amp;slidetitle="/>
          </p:cNvPr>
          <p:cNvSpPr/>
          <p:nvPr/>
        </p:nvSpPr>
        <p:spPr>
          <a:xfrm>
            <a:off x="8028384" y="3298379"/>
            <a:ext cx="792088" cy="720080"/>
          </a:xfrm>
          <a:prstGeom prst="bevel">
            <a:avLst/>
          </a:prstGeom>
          <a:gradFill flip="none" rotWithShape="1">
            <a:gsLst>
              <a:gs pos="20000">
                <a:srgbClr val="FFFF00"/>
              </a:gs>
              <a:gs pos="0">
                <a:schemeClr val="accent3">
                  <a:lumMod val="0"/>
                  <a:lumOff val="100000"/>
                </a:schemeClr>
              </a:gs>
              <a:gs pos="88000">
                <a:srgbClr val="FFFF00"/>
              </a:gs>
              <a:gs pos="24000">
                <a:srgbClr val="FFFF00">
                  <a:lumMod val="86000"/>
                  <a:lumOff val="14000"/>
                </a:srgbClr>
              </a:gs>
              <a:gs pos="54000">
                <a:srgbClr val="FF0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>
            <a:hlinkClick r:id="rId5" action="ppaction://hlinkpres?slideindex=1&amp;slidetitle="/>
          </p:cNvPr>
          <p:cNvSpPr/>
          <p:nvPr/>
        </p:nvSpPr>
        <p:spPr>
          <a:xfrm>
            <a:off x="8003840" y="4509120"/>
            <a:ext cx="792088" cy="720080"/>
          </a:xfrm>
          <a:prstGeom prst="bevel">
            <a:avLst/>
          </a:prstGeom>
          <a:gradFill flip="none" rotWithShape="1">
            <a:gsLst>
              <a:gs pos="20000">
                <a:srgbClr val="FFFF00"/>
              </a:gs>
              <a:gs pos="0">
                <a:schemeClr val="accent3">
                  <a:lumMod val="0"/>
                  <a:lumOff val="100000"/>
                </a:schemeClr>
              </a:gs>
              <a:gs pos="88000">
                <a:srgbClr val="FFFF00"/>
              </a:gs>
              <a:gs pos="24000">
                <a:srgbClr val="FFFF00">
                  <a:lumMod val="86000"/>
                  <a:lumOff val="14000"/>
                </a:srgbClr>
              </a:gs>
              <a:gs pos="54000">
                <a:srgbClr val="FF0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60848"/>
            <a:ext cx="7925042" cy="34163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«Что </a:t>
            </a:r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такое комбинаторика? </a:t>
            </a:r>
            <a:endParaRPr lang="ru-RU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Истоки </a:t>
            </a:r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комбинаторики» </a:t>
            </a:r>
            <a:endParaRPr lang="ru-RU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«Комбинаторика </a:t>
            </a:r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реальной жизни» </a:t>
            </a:r>
            <a:endParaRPr lang="ru-RU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«Решение </a:t>
            </a:r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комбинаторных </a:t>
            </a:r>
            <a:endParaRPr lang="ru-RU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0" cy="692946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214546" y="3214686"/>
            <a:ext cx="4643470" cy="12144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62"/>
            <a:ext cx="8715436" cy="658336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ru-RU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Факториал</a:t>
            </a:r>
            <a:br>
              <a:rPr lang="ru-RU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Произведение 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последовательных натуральных чисел от 1 до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-факториалом и обозначается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  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 = 1 · 2 · 3 · ... 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62874" y="4572008"/>
            <a:ext cx="33522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1! = 1</a:t>
            </a:r>
          </a:p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2! = 1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· 2 = 2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3! = 1 ·2 ·3 = 6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4! = 1 ·2 ·3 ·4 = 24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20" cy="6929462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483768" y="4077072"/>
            <a:ext cx="4032448" cy="2088232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Определение.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Размещениями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 по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называются такие соединения, которые отличаются друг от друга либо самими элементами, либо порядком их следования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2008412"/>
              </p:ext>
            </p:extLst>
          </p:nvPr>
        </p:nvGraphicFramePr>
        <p:xfrm>
          <a:off x="2736850" y="4221163"/>
          <a:ext cx="3525838" cy="1584325"/>
        </p:xfrm>
        <a:graphic>
          <a:graphicData uri="http://schemas.openxmlformats.org/presentationml/2006/ole">
            <p:oleObj spid="_x0000_s19470" name="Уравнение" r:id="rId4" imgW="850680" imgH="419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6460343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" y="-27384"/>
            <a:ext cx="9144020" cy="692946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021853"/>
            <a:ext cx="8229600" cy="42646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номеров равно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числу размещений из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по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 </a:t>
            </a:r>
          </a:p>
          <a:p>
            <a:pPr>
              <a:lnSpc>
                <a:spcPct val="150000"/>
              </a:lnSpc>
            </a:pP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Даже если на проверку одного номера тратить 1 минуту, то на все уйдет 3024 часа или 126 суток. Таким образом, следователь – не прав.</a:t>
            </a:r>
          </a:p>
          <a:p>
            <a:endParaRPr lang="ru-RU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279529" y="2643182"/>
            <a:ext cx="864107" cy="732781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85720" y="3500438"/>
            <a:ext cx="8643998" cy="1143008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20717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расследовании хищения установлено, что у преступника семизначный телефонный номер, в котором ни одна цифра не повторяется и нет нуля. Следователь, полагая, что перебор этих номеров потребует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одного-двухчасов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доложил о раскрытии преступления. Прав ли он?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1046645"/>
              </p:ext>
            </p:extLst>
          </p:nvPr>
        </p:nvGraphicFramePr>
        <p:xfrm>
          <a:off x="428596" y="3571876"/>
          <a:ext cx="8375677" cy="919602"/>
        </p:xfrm>
        <a:graphic>
          <a:graphicData uri="http://schemas.openxmlformats.org/presentationml/2006/ole">
            <p:oleObj spid="_x0000_s20505" name="Формула" r:id="rId4" imgW="3873500" imgH="419100" progId="Equation.3">
              <p:embed/>
            </p:oleObj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7757" y="8814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2289381"/>
              </p:ext>
            </p:extLst>
          </p:nvPr>
        </p:nvGraphicFramePr>
        <p:xfrm>
          <a:off x="5398028" y="2643182"/>
          <a:ext cx="602732" cy="726614"/>
        </p:xfrm>
        <a:graphic>
          <a:graphicData uri="http://schemas.openxmlformats.org/presentationml/2006/ole">
            <p:oleObj spid="_x0000_s20506" name="Формула" r:id="rId5" imgW="203112" imgH="241195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7130742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nexus-wallpaper.com/wp-content/uploads/2013/12/abstract-blue-pin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" y="-35731"/>
            <a:ext cx="9144020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Определение.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Сочетаниями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 по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называются такие соединения, которые отличаются друг от друга хотя бы одним элементом.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55776" y="4005065"/>
            <a:ext cx="4032448" cy="2088232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9327104"/>
              </p:ext>
            </p:extLst>
          </p:nvPr>
        </p:nvGraphicFramePr>
        <p:xfrm>
          <a:off x="3008313" y="4365625"/>
          <a:ext cx="3168650" cy="1274763"/>
        </p:xfrm>
        <a:graphic>
          <a:graphicData uri="http://schemas.openxmlformats.org/presentationml/2006/ole">
            <p:oleObj spid="_x0000_s21516" name="Уравнение" r:id="rId4" imgW="1015920" imgH="419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2592542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626</Words>
  <Application>Microsoft Office PowerPoint</Application>
  <PresentationFormat>Экран (4:3)</PresentationFormat>
  <Paragraphs>117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Уравнение</vt:lpstr>
      <vt:lpstr>Формула</vt:lpstr>
      <vt:lpstr>Слайд 1</vt:lpstr>
      <vt:lpstr>Слайд 2</vt:lpstr>
      <vt:lpstr>Слайд 3</vt:lpstr>
      <vt:lpstr>   Тема «Основные понятия комбинаторики.  Задачи на подсчет числа размещений, перестановок, сочетаний.  Решение задач на перебор вариантов» Цель: ввести понятие предмета комбинаторики, познакомить с историей развития и применения в жизни; рассмотреть различные виды комбинаторных соединений: размещения, перестановки и сочетания; сформировать у обучающихся первичные умения и навыки решения задач.    </vt:lpstr>
      <vt:lpstr>Слайд 5</vt:lpstr>
      <vt:lpstr>                                      Факториал Определение.  Произведение всех последовательных натуральных чисел от 1 до n называется n-факториалом и обозначается n!                           n! = 1 · 2 · 3 · ... · n         </vt:lpstr>
      <vt:lpstr>Размещения</vt:lpstr>
      <vt:lpstr>При расследовании хищения установлено, что у преступника семизначный телефонный номер, в котором ни одна цифра не повторяется и нет нуля. Следователь, полагая, что перебор этих номеров потребует одного-двухчасов, доложил о раскрытии преступления. Прав ли он? </vt:lpstr>
      <vt:lpstr>Сочетания</vt:lpstr>
      <vt:lpstr>В штате прокуратуры областного центра имеется 16 следователей. Сколькими способами можно выбрать 2 из них для проверки оперативной информации о готовящемся преступлении?  </vt:lpstr>
      <vt:lpstr>Перестановки</vt:lpstr>
      <vt:lpstr>Замок сейфа открывается, если введена правильная комбинация. Преступник пытается открыть сейф, набирая код наудачу. Он знает, что код состоит из цифр 1, 2, 3, 4, 5, 6 при условии, что все числа не повторяются и последней является 5. Сколько попыток ему придется сделать.</vt:lpstr>
      <vt:lpstr>Выбор формул для решения комбинаторных задач</vt:lpstr>
      <vt:lpstr>Эталон ответов:</vt:lpstr>
      <vt:lpstr>Критерии оценки:</vt:lpstr>
      <vt:lpstr>Слайд 16</vt:lpstr>
      <vt:lpstr>Слайд 17</vt:lpstr>
      <vt:lpstr>Слайд 18</vt:lpstr>
    </vt:vector>
  </TitlesOfParts>
  <Company>Romeo1994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Доммик</cp:lastModifiedBy>
  <cp:revision>46</cp:revision>
  <dcterms:created xsi:type="dcterms:W3CDTF">2016-05-10T13:05:22Z</dcterms:created>
  <dcterms:modified xsi:type="dcterms:W3CDTF">2017-01-23T15:40:44Z</dcterms:modified>
</cp:coreProperties>
</file>