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11" Type="http://schemas.openxmlformats.org/officeDocument/2006/relationships/image" Target="../media/image70.wmf"/><Relationship Id="rId5" Type="http://schemas.openxmlformats.org/officeDocument/2006/relationships/image" Target="../media/image64.wmf"/><Relationship Id="rId10" Type="http://schemas.openxmlformats.org/officeDocument/2006/relationships/image" Target="../media/image69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69A05-20A2-476D-B7A8-5D61173F2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59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oleObject" Target="../embeddings/oleObject6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0.bin"/><Relationship Id="rId10" Type="http://schemas.openxmlformats.org/officeDocument/2006/relationships/oleObject" Target="../embeddings/oleObject6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74.bin"/><Relationship Id="rId3" Type="http://schemas.openxmlformats.org/officeDocument/2006/relationships/oleObject" Target="../embeddings/oleObject66.bin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71.bin"/><Relationship Id="rId17" Type="http://schemas.openxmlformats.org/officeDocument/2006/relationships/image" Target="../media/image66.wmf"/><Relationship Id="rId25" Type="http://schemas.openxmlformats.org/officeDocument/2006/relationships/image" Target="../media/image70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3.bin"/><Relationship Id="rId20" Type="http://schemas.openxmlformats.org/officeDocument/2006/relationships/oleObject" Target="../embeddings/oleObject7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63.wmf"/><Relationship Id="rId24" Type="http://schemas.openxmlformats.org/officeDocument/2006/relationships/oleObject" Target="../embeddings/oleObject77.bin"/><Relationship Id="rId5" Type="http://schemas.openxmlformats.org/officeDocument/2006/relationships/oleObject" Target="../embeddings/oleObject67.bin"/><Relationship Id="rId15" Type="http://schemas.openxmlformats.org/officeDocument/2006/relationships/image" Target="../media/image65.wmf"/><Relationship Id="rId23" Type="http://schemas.openxmlformats.org/officeDocument/2006/relationships/image" Target="../media/image69.wmf"/><Relationship Id="rId10" Type="http://schemas.openxmlformats.org/officeDocument/2006/relationships/oleObject" Target="../embeddings/oleObject70.bin"/><Relationship Id="rId19" Type="http://schemas.openxmlformats.org/officeDocument/2006/relationships/image" Target="../media/image67.wmf"/><Relationship Id="rId4" Type="http://schemas.openxmlformats.org/officeDocument/2006/relationships/image" Target="../media/image60.wmf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72.bin"/><Relationship Id="rId22" Type="http://schemas.openxmlformats.org/officeDocument/2006/relationships/oleObject" Target="../embeddings/oleObject7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7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8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image" Target="../media/image81.wmf"/><Relationship Id="rId18" Type="http://schemas.openxmlformats.org/officeDocument/2006/relationships/oleObject" Target="../embeddings/oleObject92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oleObject" Target="../embeddings/oleObject89.bin"/><Relationship Id="rId17" Type="http://schemas.openxmlformats.org/officeDocument/2006/relationships/image" Target="../media/image83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91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8.wmf"/><Relationship Id="rId11" Type="http://schemas.openxmlformats.org/officeDocument/2006/relationships/image" Target="../media/image80.wmf"/><Relationship Id="rId5" Type="http://schemas.openxmlformats.org/officeDocument/2006/relationships/oleObject" Target="../embeddings/oleObject85.bin"/><Relationship Id="rId15" Type="http://schemas.openxmlformats.org/officeDocument/2006/relationships/image" Target="../media/image82.wmf"/><Relationship Id="rId10" Type="http://schemas.openxmlformats.org/officeDocument/2006/relationships/oleObject" Target="../embeddings/oleObject88.bin"/><Relationship Id="rId19" Type="http://schemas.openxmlformats.org/officeDocument/2006/relationships/image" Target="../media/image84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87.bin"/><Relationship Id="rId14" Type="http://schemas.openxmlformats.org/officeDocument/2006/relationships/oleObject" Target="../embeddings/oleObject90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28" Type="http://schemas.openxmlformats.org/officeDocument/2006/relationships/image" Target="../media/image23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2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34.wmf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07" name="Oval 19"/>
          <p:cNvSpPr>
            <a:spLocks noChangeArrowheads="1"/>
          </p:cNvSpPr>
          <p:nvPr/>
        </p:nvSpPr>
        <p:spPr bwMode="auto">
          <a:xfrm>
            <a:off x="395288" y="4125913"/>
            <a:ext cx="2808287" cy="1222375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59608"/>
                  <a:invGamma/>
                </a:schemeClr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987675" y="908050"/>
            <a:ext cx="5761038" cy="43656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/>
              <a:t>     </a:t>
            </a:r>
            <a:r>
              <a:rPr lang="ru-RU" sz="1800" smtClean="0">
                <a:latin typeface="Tahoma" pitchFamily="34" charset="0"/>
              </a:rPr>
              <a:t>Рассмотрим правильную пирамиду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…A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n</a:t>
            </a:r>
            <a:r>
              <a:rPr lang="ru-RU" sz="1800" smtClean="0">
                <a:latin typeface="Tahoma" pitchFamily="34" charset="0"/>
              </a:rPr>
              <a:t> (см. Рис. 12). Сначала докажем, что все боковые ребра этой пирамиды равны. Любое боковое ребро представляет собой гипотенузу прямоугольного треугольника, одним катетом которого служит высота      пирамиды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РО</a:t>
            </a:r>
            <a:r>
              <a:rPr lang="ru-RU" sz="1800" smtClean="0">
                <a:latin typeface="Tahoma" pitchFamily="34" charset="0"/>
              </a:rPr>
              <a:t>, а другим – радиус описанной около основания окружности (например, боковое ребро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– гипотенуза треугольника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, в котором  </a:t>
            </a:r>
            <a:r>
              <a:rPr lang="en-US" sz="1800" smtClean="0">
                <a:latin typeface="Tahoma" pitchFamily="34" charset="0"/>
              </a:rPr>
              <a:t>   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ОР =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,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= R</a:t>
            </a:r>
            <a:r>
              <a:rPr lang="ru-RU" sz="1800" smtClean="0">
                <a:latin typeface="Tahoma" pitchFamily="34" charset="0"/>
              </a:rPr>
              <a:t> . По теореме Пифагора любое боковое ребро равно         </a:t>
            </a:r>
            <a:r>
              <a:rPr lang="en-US" sz="1800" smtClean="0">
                <a:latin typeface="Tahoma" pitchFamily="34" charset="0"/>
              </a:rPr>
              <a:t>      </a:t>
            </a:r>
            <a:r>
              <a:rPr lang="ru-RU" sz="1800" smtClean="0">
                <a:latin typeface="Tahoma" pitchFamily="34" charset="0"/>
              </a:rPr>
              <a:t> , поэтому:</a:t>
            </a:r>
            <a:r>
              <a:rPr lang="en-US" sz="1800" smtClean="0">
                <a:latin typeface="Tahoma" pitchFamily="34" charset="0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                             P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= P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ru-RU" sz="1800" smtClean="0">
                <a:latin typeface="Tahoma" pitchFamily="34" charset="0"/>
              </a:rPr>
              <a:t> </a:t>
            </a:r>
            <a:r>
              <a:rPr lang="en-US" sz="1800" smtClean="0">
                <a:latin typeface="Tahoma" pitchFamily="34" charset="0"/>
              </a:rPr>
              <a:t>= … =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/>
              <a:t> </a:t>
            </a:r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auto">
          <a:xfrm>
            <a:off x="395288" y="549275"/>
            <a:ext cx="2808287" cy="4191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AA100"/>
              </a:gs>
              <a:gs pos="50000">
                <a:srgbClr val="FCCF7E"/>
              </a:gs>
              <a:gs pos="100000">
                <a:srgbClr val="FAA1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3" name="AutoShape 5"/>
          <p:cNvSpPr>
            <a:spLocks noChangeArrowheads="1"/>
          </p:cNvSpPr>
          <p:nvPr/>
        </p:nvSpPr>
        <p:spPr bwMode="auto">
          <a:xfrm>
            <a:off x="395288" y="4219575"/>
            <a:ext cx="2808287" cy="1049338"/>
          </a:xfrm>
          <a:prstGeom prst="hexagon">
            <a:avLst>
              <a:gd name="adj" fmla="val 66906"/>
              <a:gd name="vf" fmla="val 115470"/>
            </a:avLst>
          </a:prstGeom>
          <a:gradFill rotWithShape="1">
            <a:gsLst>
              <a:gs pos="0">
                <a:srgbClr val="FAA100"/>
              </a:gs>
              <a:gs pos="50000">
                <a:srgbClr val="FCCF7E"/>
              </a:gs>
              <a:gs pos="100000">
                <a:srgbClr val="FAA1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 flipV="1">
            <a:off x="395288" y="552450"/>
            <a:ext cx="1403350" cy="41878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 flipH="1" flipV="1">
            <a:off x="1800225" y="552450"/>
            <a:ext cx="1403350" cy="41878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 flipV="1">
            <a:off x="1103313" y="552450"/>
            <a:ext cx="695325" cy="47164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 flipH="1" flipV="1">
            <a:off x="1798638" y="552450"/>
            <a:ext cx="695325" cy="47164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098" name="Line 10"/>
          <p:cNvSpPr>
            <a:spLocks noChangeShapeType="1"/>
          </p:cNvSpPr>
          <p:nvPr/>
        </p:nvSpPr>
        <p:spPr bwMode="auto">
          <a:xfrm flipV="1">
            <a:off x="1103313" y="549275"/>
            <a:ext cx="696912" cy="3665538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099" name="Line 11"/>
          <p:cNvSpPr>
            <a:spLocks noChangeShapeType="1"/>
          </p:cNvSpPr>
          <p:nvPr/>
        </p:nvSpPr>
        <p:spPr bwMode="auto">
          <a:xfrm flipH="1" flipV="1">
            <a:off x="1798638" y="552450"/>
            <a:ext cx="704850" cy="365760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00" name="Line 12"/>
          <p:cNvSpPr>
            <a:spLocks noChangeShapeType="1"/>
          </p:cNvSpPr>
          <p:nvPr/>
        </p:nvSpPr>
        <p:spPr bwMode="auto">
          <a:xfrm>
            <a:off x="395288" y="4740275"/>
            <a:ext cx="704850" cy="5286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01" name="Line 13"/>
          <p:cNvSpPr>
            <a:spLocks noChangeShapeType="1"/>
          </p:cNvSpPr>
          <p:nvPr/>
        </p:nvSpPr>
        <p:spPr bwMode="auto">
          <a:xfrm>
            <a:off x="2498725" y="4213225"/>
            <a:ext cx="704850" cy="5270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 flipH="1">
            <a:off x="395288" y="4213225"/>
            <a:ext cx="704850" cy="5270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03" name="Line 15"/>
          <p:cNvSpPr>
            <a:spLocks noChangeShapeType="1"/>
          </p:cNvSpPr>
          <p:nvPr/>
        </p:nvSpPr>
        <p:spPr bwMode="auto">
          <a:xfrm flipH="1">
            <a:off x="2490788" y="4740275"/>
            <a:ext cx="712787" cy="5286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04" name="Line 16"/>
          <p:cNvSpPr>
            <a:spLocks noChangeShapeType="1"/>
          </p:cNvSpPr>
          <p:nvPr/>
        </p:nvSpPr>
        <p:spPr bwMode="auto">
          <a:xfrm>
            <a:off x="1100138" y="5268913"/>
            <a:ext cx="1390650" cy="31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05" name="Line 17"/>
          <p:cNvSpPr>
            <a:spLocks noChangeShapeType="1"/>
          </p:cNvSpPr>
          <p:nvPr/>
        </p:nvSpPr>
        <p:spPr bwMode="auto">
          <a:xfrm>
            <a:off x="1100138" y="4213225"/>
            <a:ext cx="1398587" cy="1588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08" name="Arc 20"/>
          <p:cNvSpPr>
            <a:spLocks/>
          </p:cNvSpPr>
          <p:nvPr/>
        </p:nvSpPr>
        <p:spPr bwMode="auto">
          <a:xfrm>
            <a:off x="406400" y="4146550"/>
            <a:ext cx="2784475" cy="544513"/>
          </a:xfrm>
          <a:custGeom>
            <a:avLst/>
            <a:gdLst>
              <a:gd name="T0" fmla="*/ 129 w 43200"/>
              <a:gd name="T1" fmla="*/ 544513 h 21916"/>
              <a:gd name="T2" fmla="*/ 2784411 w 43200"/>
              <a:gd name="T3" fmla="*/ 541954 h 21916"/>
              <a:gd name="T4" fmla="*/ 1392238 w 43200"/>
              <a:gd name="T5" fmla="*/ 536662 h 219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916" fill="none" extrusionOk="0">
                <a:moveTo>
                  <a:pt x="2" y="21915"/>
                </a:moveTo>
                <a:cubicBezTo>
                  <a:pt x="0" y="21810"/>
                  <a:pt x="0" y="2170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671"/>
                  <a:pt x="43199" y="21742"/>
                  <a:pt x="43198" y="21812"/>
                </a:cubicBezTo>
              </a:path>
              <a:path w="43200" h="21916" stroke="0" extrusionOk="0">
                <a:moveTo>
                  <a:pt x="2" y="21915"/>
                </a:moveTo>
                <a:cubicBezTo>
                  <a:pt x="0" y="21810"/>
                  <a:pt x="0" y="2170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671"/>
                  <a:pt x="43199" y="21742"/>
                  <a:pt x="43198" y="21812"/>
                </a:cubicBezTo>
                <a:lnTo>
                  <a:pt x="21600" y="21600"/>
                </a:lnTo>
                <a:lnTo>
                  <a:pt x="2" y="21915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767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109" name="Line 21"/>
          <p:cNvSpPr>
            <a:spLocks noChangeShapeType="1"/>
          </p:cNvSpPr>
          <p:nvPr/>
        </p:nvSpPr>
        <p:spPr bwMode="auto">
          <a:xfrm flipH="1" flipV="1">
            <a:off x="1797050" y="557213"/>
            <a:ext cx="1119188" cy="43846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10" name="Line 22"/>
          <p:cNvSpPr>
            <a:spLocks noChangeShapeType="1"/>
          </p:cNvSpPr>
          <p:nvPr/>
        </p:nvSpPr>
        <p:spPr bwMode="auto">
          <a:xfrm flipV="1">
            <a:off x="1790700" y="555625"/>
            <a:ext cx="6350" cy="41465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12" name="Line 24"/>
          <p:cNvSpPr>
            <a:spLocks noChangeShapeType="1"/>
          </p:cNvSpPr>
          <p:nvPr/>
        </p:nvSpPr>
        <p:spPr bwMode="auto">
          <a:xfrm flipH="1">
            <a:off x="1103313" y="4699000"/>
            <a:ext cx="679450" cy="5556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111" name="Oval 23"/>
          <p:cNvSpPr>
            <a:spLocks noChangeArrowheads="1"/>
          </p:cNvSpPr>
          <p:nvPr/>
        </p:nvSpPr>
        <p:spPr bwMode="auto">
          <a:xfrm>
            <a:off x="1757363" y="4672013"/>
            <a:ext cx="69850" cy="69850"/>
          </a:xfrm>
          <a:prstGeom prst="ellipse">
            <a:avLst/>
          </a:prstGeom>
          <a:solidFill>
            <a:srgbClr val="FFCC00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9113" name="Object 25"/>
          <p:cNvGraphicFramePr>
            <a:graphicFrameLocks noChangeAspect="1"/>
          </p:cNvGraphicFramePr>
          <p:nvPr>
            <p:ph sz="half" idx="2"/>
          </p:nvPr>
        </p:nvGraphicFramePr>
        <p:xfrm>
          <a:off x="2163763" y="4649788"/>
          <a:ext cx="223837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3" imgW="152202" imgH="177569" progId="Equation.3">
                  <p:embed/>
                </p:oleObj>
              </mc:Choice>
              <mc:Fallback>
                <p:oleObj name="Формула" r:id="rId3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4649788"/>
                        <a:ext cx="223837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16" name="Object 28"/>
          <p:cNvGraphicFramePr>
            <a:graphicFrameLocks noChangeAspect="1"/>
          </p:cNvGraphicFramePr>
          <p:nvPr/>
        </p:nvGraphicFramePr>
        <p:xfrm>
          <a:off x="1647825" y="327025"/>
          <a:ext cx="24765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5" imgW="152268" imgH="164957" progId="Equation.3">
                  <p:embed/>
                </p:oleObj>
              </mc:Choice>
              <mc:Fallback>
                <p:oleObj name="Формула" r:id="rId5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327025"/>
                        <a:ext cx="24765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17" name="Object 29"/>
          <p:cNvGraphicFramePr>
            <a:graphicFrameLocks noChangeAspect="1"/>
          </p:cNvGraphicFramePr>
          <p:nvPr/>
        </p:nvGraphicFramePr>
        <p:xfrm>
          <a:off x="1279525" y="4652963"/>
          <a:ext cx="24765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Формула" r:id="rId7" imgW="152268" imgH="164957" progId="Equation.3">
                  <p:embed/>
                </p:oleObj>
              </mc:Choice>
              <mc:Fallback>
                <p:oleObj name="Формула" r:id="rId7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4652963"/>
                        <a:ext cx="247650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18" name="Object 30"/>
          <p:cNvGraphicFramePr>
            <a:graphicFrameLocks noChangeAspect="1"/>
          </p:cNvGraphicFramePr>
          <p:nvPr/>
        </p:nvGraphicFramePr>
        <p:xfrm>
          <a:off x="1789113" y="2976563"/>
          <a:ext cx="192087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9" imgW="126725" imgH="177415" progId="Equation.3">
                  <p:embed/>
                </p:oleObj>
              </mc:Choice>
              <mc:Fallback>
                <p:oleObj name="Формула" r:id="rId9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2976563"/>
                        <a:ext cx="192087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19" name="Object 31"/>
          <p:cNvGraphicFramePr>
            <a:graphicFrameLocks noChangeAspect="1"/>
          </p:cNvGraphicFramePr>
          <p:nvPr/>
        </p:nvGraphicFramePr>
        <p:xfrm>
          <a:off x="84138" y="4557713"/>
          <a:ext cx="3095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11" imgW="190500" imgH="228600" progId="Equation.3">
                  <p:embed/>
                </p:oleObj>
              </mc:Choice>
              <mc:Fallback>
                <p:oleObj name="Формула" r:id="rId11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8" y="4557713"/>
                        <a:ext cx="3095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20" name="Object 32"/>
          <p:cNvGraphicFramePr>
            <a:graphicFrameLocks noChangeAspect="1"/>
          </p:cNvGraphicFramePr>
          <p:nvPr/>
        </p:nvGraphicFramePr>
        <p:xfrm>
          <a:off x="944563" y="5257800"/>
          <a:ext cx="28892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рмула" r:id="rId13" imgW="177569" imgH="215619" progId="Equation.3">
                  <p:embed/>
                </p:oleObj>
              </mc:Choice>
              <mc:Fallback>
                <p:oleObj name="Формула" r:id="rId13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5257800"/>
                        <a:ext cx="28892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21" name="Object 33"/>
          <p:cNvGraphicFramePr>
            <a:graphicFrameLocks noChangeAspect="1"/>
          </p:cNvGraphicFramePr>
          <p:nvPr/>
        </p:nvGraphicFramePr>
        <p:xfrm>
          <a:off x="2339975" y="5254625"/>
          <a:ext cx="309563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рмула" r:id="rId15" imgW="190335" imgH="215713" progId="Equation.3">
                  <p:embed/>
                </p:oleObj>
              </mc:Choice>
              <mc:Fallback>
                <p:oleObj name="Формула" r:id="rId15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5254625"/>
                        <a:ext cx="309563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22" name="Object 34"/>
          <p:cNvGraphicFramePr>
            <a:graphicFrameLocks noChangeAspect="1"/>
          </p:cNvGraphicFramePr>
          <p:nvPr/>
        </p:nvGraphicFramePr>
        <p:xfrm>
          <a:off x="2955925" y="5013325"/>
          <a:ext cx="24765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Формула" r:id="rId17" imgW="152268" imgH="164957" progId="Equation.3">
                  <p:embed/>
                </p:oleObj>
              </mc:Choice>
              <mc:Fallback>
                <p:oleObj name="Формула" r:id="rId17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5013325"/>
                        <a:ext cx="24765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23" name="Text Box 35"/>
          <p:cNvSpPr txBox="1">
            <a:spLocks noChangeArrowheads="1"/>
          </p:cNvSpPr>
          <p:nvPr/>
        </p:nvSpPr>
        <p:spPr bwMode="auto">
          <a:xfrm>
            <a:off x="1258888" y="6021388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12</a:t>
            </a:r>
          </a:p>
        </p:txBody>
      </p:sp>
      <p:graphicFrame>
        <p:nvGraphicFramePr>
          <p:cNvPr id="25632" name="Object 36"/>
          <p:cNvGraphicFramePr>
            <a:graphicFrameLocks noChangeAspect="1"/>
          </p:cNvGraphicFramePr>
          <p:nvPr/>
        </p:nvGraphicFramePr>
        <p:xfrm>
          <a:off x="2643188" y="-892175"/>
          <a:ext cx="146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Формула" r:id="rId19" imgW="583947" imgH="228501" progId="Equation.3">
                  <p:embed/>
                </p:oleObj>
              </mc:Choice>
              <mc:Fallback>
                <p:oleObj name="Формула" r:id="rId19" imgW="58394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-892175"/>
                        <a:ext cx="1460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30" name="Object 42"/>
          <p:cNvGraphicFramePr>
            <a:graphicFrameLocks noChangeAspect="1"/>
          </p:cNvGraphicFramePr>
          <p:nvPr/>
        </p:nvGraphicFramePr>
        <p:xfrm>
          <a:off x="5724525" y="3644900"/>
          <a:ext cx="100012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Формула" r:id="rId21" imgW="939392" imgH="355446" progId="Equation.3">
                  <p:embed/>
                </p:oleObj>
              </mc:Choice>
              <mc:Fallback>
                <p:oleObj name="Формула" r:id="rId21" imgW="939392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3644900"/>
                        <a:ext cx="100012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32" name="Text Box 44"/>
          <p:cNvSpPr txBox="1">
            <a:spLocks noChangeArrowheads="1"/>
          </p:cNvSpPr>
          <p:nvPr/>
        </p:nvSpPr>
        <p:spPr bwMode="auto">
          <a:xfrm>
            <a:off x="8866188" y="6353175"/>
            <a:ext cx="276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7283300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92" decel="100000"/>
                                        <p:tgtEl>
                                          <p:spTgt spid="89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192" decel="100000"/>
                                        <p:tgtEl>
                                          <p:spTgt spid="891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192" fill="hold"/>
                                        <p:tgtEl>
                                          <p:spTgt spid="89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192" fill="hold"/>
                                        <p:tgtEl>
                                          <p:spTgt spid="89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92" decel="100000"/>
                                        <p:tgtEl>
                                          <p:spTgt spid="891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92" decel="100000"/>
                                        <p:tgtEl>
                                          <p:spTgt spid="891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192" fill="hold"/>
                                        <p:tgtEl>
                                          <p:spTgt spid="89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192" fill="hold"/>
                                        <p:tgtEl>
                                          <p:spTgt spid="89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92" decel="1000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92" decel="100000"/>
                                        <p:tgtEl>
                                          <p:spTgt spid="891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192" fill="hold"/>
                                        <p:tgtEl>
                                          <p:spTgt spid="89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192" fill="hold"/>
                                        <p:tgtEl>
                                          <p:spTgt spid="89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92" decel="100000"/>
                                        <p:tgtEl>
                                          <p:spTgt spid="89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192" decel="100000"/>
                                        <p:tgtEl>
                                          <p:spTgt spid="891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1" dur="192" fill="hold"/>
                                        <p:tgtEl>
                                          <p:spTgt spid="89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3" dur="192" fill="hold"/>
                                        <p:tgtEl>
                                          <p:spTgt spid="89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92" decel="1000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192" decel="100000"/>
                                        <p:tgtEl>
                                          <p:spTgt spid="89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192" fill="hold"/>
                                        <p:tgtEl>
                                          <p:spTgt spid="8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192" fill="hold"/>
                                        <p:tgtEl>
                                          <p:spTgt spid="8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9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9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9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9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8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89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9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9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9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9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89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7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9" dur="10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8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84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5" dur="10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87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8" dur="10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0" dur="1000" fill="hold"/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2" dur="1000" fill="hold"/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94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5" dur="10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7" dur="1000" fill="hold"/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9" dur="1000" fill="hold"/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01" presetID="35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2" dur="10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4" dur="1000" fill="hold"/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6" dur="1000" fill="hold"/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7" grpId="0" animBg="1"/>
      <p:bldP spid="89092" grpId="0" animBg="1"/>
      <p:bldP spid="89093" grpId="0" animBg="1"/>
      <p:bldP spid="89094" grpId="0" animBg="1"/>
      <p:bldP spid="89095" grpId="0" animBg="1"/>
      <p:bldP spid="89096" grpId="0" animBg="1"/>
      <p:bldP spid="89096" grpId="1" animBg="1"/>
      <p:bldP spid="89096" grpId="2" animBg="1"/>
      <p:bldP spid="89096" grpId="3" animBg="1"/>
      <p:bldP spid="89096" grpId="4" animBg="1"/>
      <p:bldP spid="89096" grpId="5" animBg="1"/>
      <p:bldP spid="89096" grpId="6" animBg="1"/>
      <p:bldP spid="89097" grpId="0" animBg="1"/>
      <p:bldP spid="89098" grpId="0" animBg="1"/>
      <p:bldP spid="89099" grpId="0" animBg="1"/>
      <p:bldP spid="89100" grpId="0" animBg="1"/>
      <p:bldP spid="89101" grpId="0" animBg="1"/>
      <p:bldP spid="89102" grpId="0" animBg="1"/>
      <p:bldP spid="89103" grpId="0" animBg="1"/>
      <p:bldP spid="89104" grpId="0" animBg="1"/>
      <p:bldP spid="89105" grpId="0" animBg="1"/>
      <p:bldP spid="89108" grpId="0" animBg="1"/>
      <p:bldP spid="89109" grpId="0" animBg="1"/>
      <p:bldP spid="89110" grpId="0" animBg="1"/>
      <p:bldP spid="89110" grpId="1" animBg="1"/>
      <p:bldP spid="89110" grpId="2" animBg="1"/>
      <p:bldP spid="89110" grpId="3" animBg="1"/>
      <p:bldP spid="89112" grpId="0" animBg="1"/>
      <p:bldP spid="89112" grpId="1" animBg="1"/>
      <p:bldP spid="89112" grpId="2" animBg="1"/>
      <p:bldP spid="89112" grpId="3" animBg="1"/>
      <p:bldP spid="89111" grpId="0" animBg="1"/>
      <p:bldP spid="891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14300"/>
            <a:ext cx="8928100" cy="33845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900" smtClean="0"/>
              <a:t>    </a:t>
            </a:r>
            <a:r>
              <a:rPr lang="ru-RU" sz="1800" smtClean="0">
                <a:latin typeface="Tahoma" pitchFamily="34" charset="0"/>
              </a:rPr>
              <a:t>Конус может быть получен вращением прямоугольного треугольника вокруг одного из его катетов. На рисунке 17 изображен конус, полученный вращением прямоугольного треугольника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ABC</a:t>
            </a:r>
            <a:r>
              <a:rPr lang="ru-RU" sz="1800" smtClean="0">
                <a:latin typeface="Tahoma" pitchFamily="34" charset="0"/>
              </a:rPr>
              <a:t>  вокруг катета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AB</a:t>
            </a:r>
            <a:r>
              <a:rPr lang="ru-RU" sz="1800" smtClean="0">
                <a:latin typeface="Tahoma" pitchFamily="34" charset="0"/>
              </a:rPr>
              <a:t>. При этом боковая поверхность конуса образуется вращением гипотенузы 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AC</a:t>
            </a:r>
            <a:r>
              <a:rPr lang="ru-RU" sz="1800" smtClean="0">
                <a:latin typeface="Tahoma" pitchFamily="34" charset="0"/>
              </a:rPr>
              <a:t>, а основание – вращением катета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BC</a:t>
            </a:r>
            <a:r>
              <a:rPr lang="ru-RU" sz="1800" smtClean="0">
                <a:latin typeface="Tahoma" pitchFamily="34" charset="0"/>
              </a:rPr>
              <a:t> 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   Рассмотрим сечение конуса различными плоскостями. Если секущая плоскость проходит через ось конуса, то сечение представляет собой равнобедренный треугольник, основание которого – диаметр основания конуса, а боковые стороны – образующие конуса. Это сечение называется </a:t>
            </a:r>
            <a:r>
              <a:rPr lang="ru-RU" sz="1800" u="sng" smtClean="0">
                <a:latin typeface="Tahoma" pitchFamily="34" charset="0"/>
              </a:rPr>
              <a:t>осевым</a:t>
            </a:r>
            <a:r>
              <a:rPr lang="ru-RU" sz="1800" smtClean="0">
                <a:latin typeface="Tahoma" pitchFamily="34" charset="0"/>
              </a:rPr>
              <a:t>.</a:t>
            </a:r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627313" y="3284538"/>
            <a:ext cx="6300787" cy="30241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900" smtClean="0"/>
              <a:t>   </a:t>
            </a:r>
            <a:r>
              <a:rPr lang="ru-RU" sz="1800" smtClean="0">
                <a:latin typeface="Tahoma" pitchFamily="34" charset="0"/>
              </a:rPr>
              <a:t>Если секущая плоскость перпендикулярна к оси      конуса, то сечение конуса представляет собой </a:t>
            </a:r>
            <a:r>
              <a:rPr lang="ru-RU" sz="1800" u="sng" smtClean="0">
                <a:latin typeface="Tahoma" pitchFamily="34" charset="0"/>
              </a:rPr>
              <a:t>круг</a:t>
            </a:r>
            <a:r>
              <a:rPr lang="ru-RU" sz="1800" smtClean="0">
                <a:latin typeface="Tahoma" pitchFamily="34" charset="0"/>
              </a:rPr>
              <a:t> с центром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  расположенным на оси конуса. Радиус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   этого круга равен 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/PO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·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 , где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– радиус основания конуса, что легко усмотреть из подобия прямоугольных           треугольников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POM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M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endParaRPr lang="ru-RU" sz="1800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1403350" y="5734050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17</a:t>
            </a:r>
          </a:p>
        </p:txBody>
      </p:sp>
      <p:grpSp>
        <p:nvGrpSpPr>
          <p:cNvPr id="109616" name="Group 48"/>
          <p:cNvGrpSpPr>
            <a:grpSpLocks/>
          </p:cNvGrpSpPr>
          <p:nvPr/>
        </p:nvGrpSpPr>
        <p:grpSpPr bwMode="auto">
          <a:xfrm>
            <a:off x="1403350" y="3213100"/>
            <a:ext cx="1258888" cy="2289175"/>
            <a:chOff x="910" y="2408"/>
            <a:chExt cx="793" cy="1442"/>
          </a:xfrm>
        </p:grpSpPr>
        <p:sp>
          <p:nvSpPr>
            <p:cNvPr id="109593" name="Oval 25"/>
            <p:cNvSpPr>
              <a:spLocks noChangeArrowheads="1"/>
            </p:cNvSpPr>
            <p:nvPr/>
          </p:nvSpPr>
          <p:spPr bwMode="auto">
            <a:xfrm>
              <a:off x="930" y="3475"/>
              <a:ext cx="772" cy="27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43529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594" name="AutoShape 26"/>
            <p:cNvSpPr>
              <a:spLocks noChangeArrowheads="1"/>
            </p:cNvSpPr>
            <p:nvPr/>
          </p:nvSpPr>
          <p:spPr bwMode="auto">
            <a:xfrm>
              <a:off x="930" y="2523"/>
              <a:ext cx="771" cy="1088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43529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595" name="Oval 27"/>
            <p:cNvSpPr>
              <a:spLocks noChangeArrowheads="1"/>
            </p:cNvSpPr>
            <p:nvPr/>
          </p:nvSpPr>
          <p:spPr bwMode="auto">
            <a:xfrm>
              <a:off x="930" y="3566"/>
              <a:ext cx="771" cy="91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43529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5" name="AutoShape 34"/>
            <p:cNvSpPr>
              <a:spLocks noChangeArrowheads="1"/>
            </p:cNvSpPr>
            <p:nvPr/>
          </p:nvSpPr>
          <p:spPr bwMode="auto">
            <a:xfrm rot="6265152" flipH="1">
              <a:off x="684" y="3005"/>
              <a:ext cx="1224" cy="275"/>
            </a:xfrm>
            <a:prstGeom prst="triangle">
              <a:avLst>
                <a:gd name="adj" fmla="val 13454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6" name="Line 28"/>
            <p:cNvSpPr>
              <a:spLocks noChangeShapeType="1"/>
            </p:cNvSpPr>
            <p:nvPr/>
          </p:nvSpPr>
          <p:spPr bwMode="auto">
            <a:xfrm>
              <a:off x="1317" y="2418"/>
              <a:ext cx="0" cy="14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7" name="Line 30"/>
            <p:cNvSpPr>
              <a:spLocks noChangeShapeType="1"/>
            </p:cNvSpPr>
            <p:nvPr/>
          </p:nvSpPr>
          <p:spPr bwMode="auto">
            <a:xfrm flipH="1">
              <a:off x="1012" y="2527"/>
              <a:ext cx="302" cy="116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8" name="Line 31"/>
            <p:cNvSpPr>
              <a:spLocks noChangeShapeType="1"/>
            </p:cNvSpPr>
            <p:nvPr/>
          </p:nvSpPr>
          <p:spPr bwMode="auto">
            <a:xfrm>
              <a:off x="1313" y="2527"/>
              <a:ext cx="302" cy="116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9" name="Arc 32"/>
            <p:cNvSpPr>
              <a:spLocks/>
            </p:cNvSpPr>
            <p:nvPr/>
          </p:nvSpPr>
          <p:spPr bwMode="auto">
            <a:xfrm flipH="1">
              <a:off x="930" y="3477"/>
              <a:ext cx="773" cy="134"/>
            </a:xfrm>
            <a:custGeom>
              <a:avLst/>
              <a:gdLst>
                <a:gd name="T0" fmla="*/ 1 w 43200"/>
                <a:gd name="T1" fmla="*/ 127 h 24289"/>
                <a:gd name="T2" fmla="*/ 770 w 43200"/>
                <a:gd name="T3" fmla="*/ 134 h 24289"/>
                <a:gd name="T4" fmla="*/ 387 w 43200"/>
                <a:gd name="T5" fmla="*/ 119 h 242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4289" fill="none" extrusionOk="0">
                  <a:moveTo>
                    <a:pt x="46" y="23019"/>
                  </a:moveTo>
                  <a:cubicBezTo>
                    <a:pt x="15" y="22546"/>
                    <a:pt x="0" y="220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98"/>
                    <a:pt x="43143" y="23397"/>
                    <a:pt x="43031" y="24288"/>
                  </a:cubicBezTo>
                </a:path>
                <a:path w="43200" h="24289" stroke="0" extrusionOk="0">
                  <a:moveTo>
                    <a:pt x="46" y="23019"/>
                  </a:moveTo>
                  <a:cubicBezTo>
                    <a:pt x="15" y="22546"/>
                    <a:pt x="0" y="220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98"/>
                    <a:pt x="43143" y="23397"/>
                    <a:pt x="43031" y="24288"/>
                  </a:cubicBezTo>
                  <a:lnTo>
                    <a:pt x="21600" y="21600"/>
                  </a:lnTo>
                  <a:lnTo>
                    <a:pt x="46" y="23019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0" name="Line 35"/>
            <p:cNvSpPr>
              <a:spLocks noChangeShapeType="1"/>
            </p:cNvSpPr>
            <p:nvPr/>
          </p:nvSpPr>
          <p:spPr bwMode="auto">
            <a:xfrm flipV="1">
              <a:off x="1011" y="3612"/>
              <a:ext cx="306" cy="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1" name="Line 36"/>
            <p:cNvSpPr>
              <a:spLocks noChangeShapeType="1"/>
            </p:cNvSpPr>
            <p:nvPr/>
          </p:nvSpPr>
          <p:spPr bwMode="auto">
            <a:xfrm flipH="1" flipV="1">
              <a:off x="1313" y="3612"/>
              <a:ext cx="306" cy="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2" name="Line 37"/>
            <p:cNvSpPr>
              <a:spLocks noChangeShapeType="1"/>
            </p:cNvSpPr>
            <p:nvPr/>
          </p:nvSpPr>
          <p:spPr bwMode="auto">
            <a:xfrm flipH="1">
              <a:off x="1317" y="3566"/>
              <a:ext cx="365" cy="4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3" name="Oval 29"/>
            <p:cNvSpPr>
              <a:spLocks noChangeArrowheads="1"/>
            </p:cNvSpPr>
            <p:nvPr/>
          </p:nvSpPr>
          <p:spPr bwMode="auto">
            <a:xfrm>
              <a:off x="1293" y="3591"/>
              <a:ext cx="46" cy="45"/>
            </a:xfrm>
            <a:prstGeom prst="ellipse">
              <a:avLst/>
            </a:prstGeom>
            <a:solidFill>
              <a:schemeClr val="folHlink"/>
            </a:soli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4" name="Line 38"/>
            <p:cNvSpPr>
              <a:spLocks noChangeShapeType="1"/>
            </p:cNvSpPr>
            <p:nvPr/>
          </p:nvSpPr>
          <p:spPr bwMode="auto">
            <a:xfrm flipV="1">
              <a:off x="1247" y="3566"/>
              <a:ext cx="0" cy="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5" name="Line 39"/>
            <p:cNvSpPr>
              <a:spLocks noChangeShapeType="1"/>
            </p:cNvSpPr>
            <p:nvPr/>
          </p:nvSpPr>
          <p:spPr bwMode="auto">
            <a:xfrm flipV="1">
              <a:off x="1247" y="3549"/>
              <a:ext cx="61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6" name="Line 40"/>
            <p:cNvSpPr>
              <a:spLocks noChangeShapeType="1"/>
            </p:cNvSpPr>
            <p:nvPr/>
          </p:nvSpPr>
          <p:spPr bwMode="auto">
            <a:xfrm rot="-400605">
              <a:off x="940" y="3639"/>
              <a:ext cx="46" cy="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7" name="Line 41"/>
            <p:cNvSpPr>
              <a:spLocks noChangeShapeType="1"/>
            </p:cNvSpPr>
            <p:nvPr/>
          </p:nvSpPr>
          <p:spPr bwMode="auto">
            <a:xfrm rot="-2996463">
              <a:off x="1383" y="3718"/>
              <a:ext cx="46" cy="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8" name="Line 42"/>
            <p:cNvSpPr>
              <a:spLocks noChangeShapeType="1"/>
            </p:cNvSpPr>
            <p:nvPr/>
          </p:nvSpPr>
          <p:spPr bwMode="auto">
            <a:xfrm rot="-4751864">
              <a:off x="1639" y="3647"/>
              <a:ext cx="46" cy="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4839" name="Object 43"/>
            <p:cNvGraphicFramePr>
              <a:graphicFrameLocks noChangeAspect="1"/>
            </p:cNvGraphicFramePr>
            <p:nvPr/>
          </p:nvGraphicFramePr>
          <p:xfrm>
            <a:off x="1308" y="2408"/>
            <a:ext cx="136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" name="Формула" r:id="rId3" imgW="152268" imgH="164957" progId="Equation.3">
                    <p:embed/>
                  </p:oleObj>
                </mc:Choice>
                <mc:Fallback>
                  <p:oleObj name="Формула" r:id="rId3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8" y="2408"/>
                          <a:ext cx="136" cy="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40" name="Object 44"/>
            <p:cNvGraphicFramePr>
              <a:graphicFrameLocks noChangeAspect="1"/>
            </p:cNvGraphicFramePr>
            <p:nvPr/>
          </p:nvGraphicFramePr>
          <p:xfrm>
            <a:off x="1306" y="3460"/>
            <a:ext cx="136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8" name="Формула" r:id="rId5" imgW="152268" imgH="164957" progId="Equation.3">
                    <p:embed/>
                  </p:oleObj>
                </mc:Choice>
                <mc:Fallback>
                  <p:oleObj name="Формула" r:id="rId5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6" y="3460"/>
                          <a:ext cx="136" cy="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41" name="Object 45"/>
            <p:cNvGraphicFramePr>
              <a:graphicFrameLocks noChangeAspect="1"/>
            </p:cNvGraphicFramePr>
            <p:nvPr/>
          </p:nvGraphicFramePr>
          <p:xfrm>
            <a:off x="910" y="3677"/>
            <a:ext cx="136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" name="Формула" r:id="rId7" imgW="152202" imgH="177569" progId="Equation.3">
                    <p:embed/>
                  </p:oleObj>
                </mc:Choice>
                <mc:Fallback>
                  <p:oleObj name="Формула" r:id="rId7" imgW="152202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0" y="3677"/>
                          <a:ext cx="136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42654072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9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40"/>
                            </p:stCondLst>
                            <p:childTnLst>
                              <p:par>
                                <p:cTn id="3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40"/>
                            </p:stCondLst>
                            <p:childTnLst>
                              <p:par>
                                <p:cTn id="4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9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9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184775" cy="5762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u="sng" smtClean="0">
                <a:latin typeface="Tahoma" pitchFamily="34" charset="0"/>
              </a:rPr>
              <a:t>Площадь поверхности конуса</a:t>
            </a: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549275"/>
            <a:ext cx="4968875" cy="23050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   Боковую поверхность конуса, как и боковую поверхность цилиндра, можно развернуть на плоскость, разрезав ее по одной из образующих (Рис. 18.1 и 18.2). Разверткой боковой поверхности конуса является круговой сектор (см. Рис. 18.2), радиус которого равен образующей конуса, а длина дуги сектора равна длине окружности основания конуса.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01600" y="2998788"/>
            <a:ext cx="8934450" cy="38592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/>
              <a:t>     </a:t>
            </a:r>
            <a:r>
              <a:rPr lang="ru-RU" sz="1800" u="sng" smtClean="0">
                <a:latin typeface="Tahoma" pitchFamily="34" charset="0"/>
              </a:rPr>
              <a:t>За площадь боковой поверхности конуса принимается площадь ее развертки.</a:t>
            </a:r>
            <a:r>
              <a:rPr lang="ru-RU" sz="1800" smtClean="0">
                <a:latin typeface="Tahoma" pitchFamily="34" charset="0"/>
              </a:rPr>
              <a:t> Выразим площадь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бок</a:t>
            </a:r>
            <a:r>
              <a:rPr lang="ru-RU" sz="1800" baseline="-25000" smtClean="0">
                <a:latin typeface="Tahoma" pitchFamily="34" charset="0"/>
              </a:rPr>
              <a:t>.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боковой поверхности конуса через его образующую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l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и радиус основания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. Площадь кругового сектора – развертки боковой поверхности 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конус (см. Рис. 18.2) – равна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l</a:t>
            </a:r>
            <a:r>
              <a:rPr lang="en-US" sz="18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/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360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  <a:sym typeface="Symbol" pitchFamily="18" charset="2"/>
              </a:rPr>
              <a:t>·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ru-RU" sz="1800" smtClean="0">
                <a:latin typeface="Tahoma" pitchFamily="34" charset="0"/>
              </a:rPr>
              <a:t>, где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– градусная мера дуги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ABA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´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, поэтому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бок</a:t>
            </a:r>
            <a:r>
              <a:rPr lang="ru-RU" sz="1800" baseline="-25000" smtClean="0"/>
              <a:t>.</a:t>
            </a:r>
            <a:r>
              <a:rPr lang="en-US" sz="1800" baseline="-25000" smtClean="0"/>
              <a:t> </a:t>
            </a:r>
            <a:r>
              <a:rPr lang="en-US" sz="1800" smtClean="0"/>
              <a:t>=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l</a:t>
            </a:r>
            <a:r>
              <a:rPr lang="en-US" sz="18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/360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  <a:sym typeface="Symbol" pitchFamily="18" charset="2"/>
              </a:rPr>
              <a:t>·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.</a:t>
            </a:r>
            <a:r>
              <a:rPr lang="en-US" sz="1800" smtClean="0">
                <a:latin typeface="Tahoma" pitchFamily="34" charset="0"/>
              </a:rPr>
              <a:t>    </a:t>
            </a:r>
            <a:r>
              <a:rPr lang="ru-RU" sz="1800" smtClean="0">
                <a:latin typeface="Tahoma" pitchFamily="34" charset="0"/>
              </a:rPr>
              <a:t> </a:t>
            </a:r>
            <a:r>
              <a:rPr lang="en-US" sz="1800" smtClean="0">
                <a:latin typeface="Tahoma" pitchFamily="34" charset="0"/>
              </a:rPr>
              <a:t>                                          </a:t>
            </a:r>
            <a:r>
              <a:rPr lang="ru-RU" sz="1800" smtClean="0">
                <a:latin typeface="Tahoma" pitchFamily="34" charset="0"/>
              </a:rPr>
              <a:t>(1)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Выразим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ru-RU" sz="1800" smtClean="0">
                <a:latin typeface="Tahoma" pitchFamily="34" charset="0"/>
              </a:rPr>
              <a:t> через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l</a:t>
            </a:r>
            <a:r>
              <a:rPr lang="ru-RU" sz="1800" smtClean="0">
                <a:latin typeface="Tahoma" pitchFamily="34" charset="0"/>
              </a:rPr>
              <a:t> и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 . Так  как  длина  дуги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ABA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´</a:t>
            </a:r>
            <a:r>
              <a:rPr lang="ru-RU" sz="1800" smtClean="0">
                <a:latin typeface="Tahoma" pitchFamily="34" charset="0"/>
              </a:rPr>
              <a:t> равна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 </a:t>
            </a:r>
            <a:r>
              <a:rPr lang="ru-RU" sz="1800" smtClean="0">
                <a:latin typeface="Tahoma" pitchFamily="34" charset="0"/>
              </a:rPr>
              <a:t>(длине  окружности основания конуса), то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r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l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/180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  <a:sym typeface="Symbol" pitchFamily="18" charset="2"/>
              </a:rPr>
              <a:t>·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ru-RU" sz="1800" smtClean="0">
                <a:latin typeface="Tahoma" pitchFamily="34" charset="0"/>
              </a:rPr>
              <a:t> , откуда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 = 360 r/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l</a:t>
            </a:r>
            <a:r>
              <a:rPr lang="ru-RU" sz="1800" smtClean="0">
                <a:latin typeface="Tahoma" pitchFamily="34" charset="0"/>
              </a:rPr>
              <a:t>. Подставив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это выражение в формулу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(1), получим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бок</a:t>
            </a:r>
            <a:r>
              <a:rPr lang="ru-RU" sz="1800" baseline="-25000" smtClean="0"/>
              <a:t>.</a:t>
            </a:r>
            <a:r>
              <a:rPr lang="en-US" sz="1800" baseline="-25000" smtClean="0"/>
              <a:t> </a:t>
            </a:r>
            <a:r>
              <a:rPr lang="en-US" sz="1800" smtClean="0"/>
              <a:t>=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rl</a:t>
            </a:r>
            <a:r>
              <a:rPr lang="ru-RU" sz="1800" smtClean="0"/>
              <a:t>.</a:t>
            </a:r>
            <a:r>
              <a:rPr lang="ru-RU" sz="1800" smtClean="0">
                <a:latin typeface="Tahoma" pitchFamily="34" charset="0"/>
              </a:rPr>
              <a:t>   </a:t>
            </a:r>
            <a:r>
              <a:rPr lang="en-US" sz="1800" smtClean="0">
                <a:latin typeface="Tahoma" pitchFamily="34" charset="0"/>
              </a:rPr>
              <a:t>                   </a:t>
            </a:r>
            <a:r>
              <a:rPr lang="ru-RU" sz="1800" smtClean="0">
                <a:latin typeface="Tahoma" pitchFamily="34" charset="0"/>
              </a:rPr>
              <a:t>(2)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Таким образом, </a:t>
            </a:r>
            <a:r>
              <a:rPr lang="ru-RU" sz="1800" u="sng" smtClean="0">
                <a:latin typeface="Tahoma" pitchFamily="34" charset="0"/>
              </a:rPr>
              <a:t>площадь боковой поверхности конуса равна произведению половины длины окружности основания на образующую</a:t>
            </a:r>
            <a:r>
              <a:rPr lang="ru-RU" sz="1800" smtClean="0">
                <a:latin typeface="Tahoma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u="sng" smtClean="0">
                <a:latin typeface="Tahoma" pitchFamily="34" charset="0"/>
              </a:rPr>
              <a:t>Площадью полной поверхности конуса</a:t>
            </a:r>
            <a:r>
              <a:rPr lang="ru-RU" sz="1800" smtClean="0">
                <a:latin typeface="Tahoma" pitchFamily="34" charset="0"/>
              </a:rPr>
              <a:t> называется сумма площадей боковой поверхности и основания. Для вычисления площади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кон.</a:t>
            </a:r>
            <a:r>
              <a:rPr lang="ru-RU" sz="1800" smtClean="0">
                <a:latin typeface="Tahoma" pitchFamily="34" charset="0"/>
              </a:rPr>
              <a:t>  полной поверхности конуса получается формула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кон.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 (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l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 r)</a:t>
            </a:r>
            <a:r>
              <a:rPr lang="ru-RU" sz="1800" smtClean="0">
                <a:latin typeface="Tahoma" pitchFamily="34" charset="0"/>
              </a:rPr>
              <a:t> .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7740650" y="2636838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18.</a:t>
            </a:r>
            <a:r>
              <a:rPr lang="en-US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ru-RU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5364163" y="2636838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18.1</a:t>
            </a:r>
          </a:p>
        </p:txBody>
      </p:sp>
      <p:grpSp>
        <p:nvGrpSpPr>
          <p:cNvPr id="111674" name="Group 58"/>
          <p:cNvGrpSpPr>
            <a:grpSpLocks/>
          </p:cNvGrpSpPr>
          <p:nvPr/>
        </p:nvGrpSpPr>
        <p:grpSpPr bwMode="auto">
          <a:xfrm>
            <a:off x="5289550" y="441325"/>
            <a:ext cx="1227138" cy="2273300"/>
            <a:chOff x="3332" y="278"/>
            <a:chExt cx="773" cy="1432"/>
          </a:xfrm>
        </p:grpSpPr>
        <p:sp>
          <p:nvSpPr>
            <p:cNvPr id="111642" name="Oval 26"/>
            <p:cNvSpPr>
              <a:spLocks noChangeArrowheads="1"/>
            </p:cNvSpPr>
            <p:nvPr/>
          </p:nvSpPr>
          <p:spPr bwMode="auto">
            <a:xfrm>
              <a:off x="3332" y="1335"/>
              <a:ext cx="772" cy="27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43529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643" name="AutoShape 27"/>
            <p:cNvSpPr>
              <a:spLocks noChangeArrowheads="1"/>
            </p:cNvSpPr>
            <p:nvPr/>
          </p:nvSpPr>
          <p:spPr bwMode="auto">
            <a:xfrm>
              <a:off x="3332" y="383"/>
              <a:ext cx="771" cy="1088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43529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644" name="Oval 28"/>
            <p:cNvSpPr>
              <a:spLocks noChangeArrowheads="1"/>
            </p:cNvSpPr>
            <p:nvPr/>
          </p:nvSpPr>
          <p:spPr bwMode="auto">
            <a:xfrm>
              <a:off x="3332" y="1426"/>
              <a:ext cx="771" cy="91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43529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63" name="Line 30"/>
            <p:cNvSpPr>
              <a:spLocks noChangeShapeType="1"/>
            </p:cNvSpPr>
            <p:nvPr/>
          </p:nvSpPr>
          <p:spPr bwMode="auto">
            <a:xfrm>
              <a:off x="3719" y="278"/>
              <a:ext cx="0" cy="14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4" name="Line 31"/>
            <p:cNvSpPr>
              <a:spLocks noChangeShapeType="1"/>
            </p:cNvSpPr>
            <p:nvPr/>
          </p:nvSpPr>
          <p:spPr bwMode="auto">
            <a:xfrm flipH="1">
              <a:off x="3414" y="387"/>
              <a:ext cx="302" cy="1166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5" name="Line 32"/>
            <p:cNvSpPr>
              <a:spLocks noChangeShapeType="1"/>
            </p:cNvSpPr>
            <p:nvPr/>
          </p:nvSpPr>
          <p:spPr bwMode="auto">
            <a:xfrm>
              <a:off x="3715" y="387"/>
              <a:ext cx="302" cy="116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6" name="Arc 33"/>
            <p:cNvSpPr>
              <a:spLocks/>
            </p:cNvSpPr>
            <p:nvPr/>
          </p:nvSpPr>
          <p:spPr bwMode="auto">
            <a:xfrm flipH="1">
              <a:off x="3332" y="1337"/>
              <a:ext cx="773" cy="134"/>
            </a:xfrm>
            <a:custGeom>
              <a:avLst/>
              <a:gdLst>
                <a:gd name="T0" fmla="*/ 1 w 43200"/>
                <a:gd name="T1" fmla="*/ 127 h 24289"/>
                <a:gd name="T2" fmla="*/ 770 w 43200"/>
                <a:gd name="T3" fmla="*/ 134 h 24289"/>
                <a:gd name="T4" fmla="*/ 387 w 43200"/>
                <a:gd name="T5" fmla="*/ 119 h 242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4289" fill="none" extrusionOk="0">
                  <a:moveTo>
                    <a:pt x="46" y="23019"/>
                  </a:moveTo>
                  <a:cubicBezTo>
                    <a:pt x="15" y="22546"/>
                    <a:pt x="0" y="220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98"/>
                    <a:pt x="43143" y="23397"/>
                    <a:pt x="43031" y="24288"/>
                  </a:cubicBezTo>
                </a:path>
                <a:path w="43200" h="24289" stroke="0" extrusionOk="0">
                  <a:moveTo>
                    <a:pt x="46" y="23019"/>
                  </a:moveTo>
                  <a:cubicBezTo>
                    <a:pt x="15" y="22546"/>
                    <a:pt x="0" y="220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98"/>
                    <a:pt x="43143" y="23397"/>
                    <a:pt x="43031" y="24288"/>
                  </a:cubicBezTo>
                  <a:lnTo>
                    <a:pt x="21600" y="21600"/>
                  </a:lnTo>
                  <a:lnTo>
                    <a:pt x="46" y="23019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67" name="Line 34"/>
            <p:cNvSpPr>
              <a:spLocks noChangeShapeType="1"/>
            </p:cNvSpPr>
            <p:nvPr/>
          </p:nvSpPr>
          <p:spPr bwMode="auto">
            <a:xfrm flipV="1">
              <a:off x="3413" y="1472"/>
              <a:ext cx="306" cy="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8" name="Oval 37"/>
            <p:cNvSpPr>
              <a:spLocks noChangeArrowheads="1"/>
            </p:cNvSpPr>
            <p:nvPr/>
          </p:nvSpPr>
          <p:spPr bwMode="auto">
            <a:xfrm>
              <a:off x="3695" y="1451"/>
              <a:ext cx="46" cy="45"/>
            </a:xfrm>
            <a:prstGeom prst="ellipse">
              <a:avLst/>
            </a:prstGeom>
            <a:solidFill>
              <a:schemeClr val="folHlink"/>
            </a:soli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111659" name="Object 43"/>
          <p:cNvGraphicFramePr>
            <a:graphicFrameLocks noChangeAspect="1"/>
          </p:cNvGraphicFramePr>
          <p:nvPr/>
        </p:nvGraphicFramePr>
        <p:xfrm>
          <a:off x="5280025" y="2449513"/>
          <a:ext cx="2159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Формула" r:id="rId3" imgW="152268" imgH="164957" progId="Equation.3">
                  <p:embed/>
                </p:oleObj>
              </mc:Choice>
              <mc:Fallback>
                <p:oleObj name="Формула" r:id="rId3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025" y="2449513"/>
                        <a:ext cx="21590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60" name="Object 44"/>
          <p:cNvGraphicFramePr>
            <a:graphicFrameLocks noChangeAspect="1"/>
          </p:cNvGraphicFramePr>
          <p:nvPr/>
        </p:nvGraphicFramePr>
        <p:xfrm>
          <a:off x="6300788" y="2436813"/>
          <a:ext cx="2159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Формула" r:id="rId5" imgW="152268" imgH="164957" progId="Equation.3">
                  <p:embed/>
                </p:oleObj>
              </mc:Choice>
              <mc:Fallback>
                <p:oleObj name="Формула" r:id="rId5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436813"/>
                        <a:ext cx="21590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61" name="Object 45"/>
          <p:cNvGraphicFramePr>
            <a:graphicFrameLocks noChangeAspect="1"/>
          </p:cNvGraphicFramePr>
          <p:nvPr/>
        </p:nvGraphicFramePr>
        <p:xfrm>
          <a:off x="5902325" y="457200"/>
          <a:ext cx="2159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Формула" r:id="rId7" imgW="152268" imgH="164957" progId="Equation.3">
                  <p:embed/>
                </p:oleObj>
              </mc:Choice>
              <mc:Fallback>
                <p:oleObj name="Формула" r:id="rId7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2325" y="457200"/>
                        <a:ext cx="21590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1675" name="Group 59"/>
          <p:cNvGrpSpPr>
            <a:grpSpLocks/>
          </p:cNvGrpSpPr>
          <p:nvPr/>
        </p:nvGrpSpPr>
        <p:grpSpPr bwMode="auto">
          <a:xfrm>
            <a:off x="6616700" y="131763"/>
            <a:ext cx="1925638" cy="2397125"/>
            <a:chOff x="4168" y="83"/>
            <a:chExt cx="1213" cy="1510"/>
          </a:xfrm>
        </p:grpSpPr>
        <p:sp>
          <p:nvSpPr>
            <p:cNvPr id="35856" name="Arc 48"/>
            <p:cNvSpPr>
              <a:spLocks/>
            </p:cNvSpPr>
            <p:nvPr/>
          </p:nvSpPr>
          <p:spPr bwMode="auto">
            <a:xfrm flipV="1">
              <a:off x="4171" y="161"/>
              <a:ext cx="1210" cy="1410"/>
            </a:xfrm>
            <a:custGeom>
              <a:avLst/>
              <a:gdLst>
                <a:gd name="T0" fmla="*/ 435 w 21600"/>
                <a:gd name="T1" fmla="*/ 0 h 23873"/>
                <a:gd name="T2" fmla="*/ 1192 w 21600"/>
                <a:gd name="T3" fmla="*/ 1410 h 23873"/>
                <a:gd name="T4" fmla="*/ 0 w 21600"/>
                <a:gd name="T5" fmla="*/ 1191 h 238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3873" fill="none" extrusionOk="0">
                  <a:moveTo>
                    <a:pt x="7760" y="0"/>
                  </a:moveTo>
                  <a:cubicBezTo>
                    <a:pt x="16098" y="3210"/>
                    <a:pt x="21600" y="11223"/>
                    <a:pt x="21600" y="20158"/>
                  </a:cubicBezTo>
                  <a:cubicBezTo>
                    <a:pt x="21600" y="21403"/>
                    <a:pt x="21492" y="22646"/>
                    <a:pt x="21278" y="23873"/>
                  </a:cubicBezTo>
                </a:path>
                <a:path w="21600" h="23873" stroke="0" extrusionOk="0">
                  <a:moveTo>
                    <a:pt x="7760" y="0"/>
                  </a:moveTo>
                  <a:cubicBezTo>
                    <a:pt x="16098" y="3210"/>
                    <a:pt x="21600" y="11223"/>
                    <a:pt x="21600" y="20158"/>
                  </a:cubicBezTo>
                  <a:cubicBezTo>
                    <a:pt x="21600" y="21403"/>
                    <a:pt x="21492" y="22646"/>
                    <a:pt x="21278" y="23873"/>
                  </a:cubicBezTo>
                  <a:lnTo>
                    <a:pt x="0" y="20158"/>
                  </a:lnTo>
                  <a:lnTo>
                    <a:pt x="7760" y="0"/>
                  </a:lnTo>
                  <a:close/>
                </a:path>
              </a:pathLst>
            </a:custGeom>
            <a:solidFill>
              <a:schemeClr val="accent1"/>
            </a:soli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7" name="Line 46"/>
            <p:cNvSpPr>
              <a:spLocks noChangeShapeType="1"/>
            </p:cNvSpPr>
            <p:nvPr/>
          </p:nvSpPr>
          <p:spPr bwMode="auto">
            <a:xfrm rot="19523429" flipH="1">
              <a:off x="4226" y="360"/>
              <a:ext cx="323" cy="1233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8" name="Line 47"/>
            <p:cNvSpPr>
              <a:spLocks noChangeShapeType="1"/>
            </p:cNvSpPr>
            <p:nvPr/>
          </p:nvSpPr>
          <p:spPr bwMode="auto">
            <a:xfrm rot="14517395" flipH="1">
              <a:off x="4574" y="-308"/>
              <a:ext cx="375" cy="11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9" name="Line 49"/>
            <p:cNvSpPr>
              <a:spLocks noChangeShapeType="1"/>
            </p:cNvSpPr>
            <p:nvPr/>
          </p:nvSpPr>
          <p:spPr bwMode="auto">
            <a:xfrm>
              <a:off x="4168" y="380"/>
              <a:ext cx="799" cy="96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11666" name="Object 50"/>
          <p:cNvGraphicFramePr>
            <a:graphicFrameLocks noChangeAspect="1"/>
          </p:cNvGraphicFramePr>
          <p:nvPr/>
        </p:nvGraphicFramePr>
        <p:xfrm>
          <a:off x="6597650" y="319088"/>
          <a:ext cx="2159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Формула" r:id="rId9" imgW="152268" imgH="164957" progId="Equation.3">
                  <p:embed/>
                </p:oleObj>
              </mc:Choice>
              <mc:Fallback>
                <p:oleObj name="Формула" r:id="rId9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319088"/>
                        <a:ext cx="21590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67" name="Object 51"/>
          <p:cNvGraphicFramePr>
            <a:graphicFrameLocks noChangeAspect="1"/>
          </p:cNvGraphicFramePr>
          <p:nvPr/>
        </p:nvGraphicFramePr>
        <p:xfrm>
          <a:off x="7164388" y="2492375"/>
          <a:ext cx="2159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Формула" r:id="rId10" imgW="152268" imgH="164957" progId="Equation.3">
                  <p:embed/>
                </p:oleObj>
              </mc:Choice>
              <mc:Fallback>
                <p:oleObj name="Формула" r:id="rId10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2492375"/>
                        <a:ext cx="21590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68" name="Object 52"/>
          <p:cNvGraphicFramePr>
            <a:graphicFrameLocks noChangeAspect="1"/>
          </p:cNvGraphicFramePr>
          <p:nvPr/>
        </p:nvGraphicFramePr>
        <p:xfrm>
          <a:off x="7885113" y="2060575"/>
          <a:ext cx="2159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Формула" r:id="rId11" imgW="152268" imgH="164957" progId="Equation.3">
                  <p:embed/>
                </p:oleObj>
              </mc:Choice>
              <mc:Fallback>
                <p:oleObj name="Формула" r:id="rId11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2060575"/>
                        <a:ext cx="21590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69" name="Object 53"/>
          <p:cNvGraphicFramePr>
            <a:graphicFrameLocks noChangeAspect="1"/>
          </p:cNvGraphicFramePr>
          <p:nvPr/>
        </p:nvGraphicFramePr>
        <p:xfrm>
          <a:off x="8507413" y="150813"/>
          <a:ext cx="250825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Формула" r:id="rId12" imgW="177492" imgH="164814" progId="Equation.3">
                  <p:embed/>
                </p:oleObj>
              </mc:Choice>
              <mc:Fallback>
                <p:oleObj name="Формула" r:id="rId12" imgW="177492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7413" y="150813"/>
                        <a:ext cx="250825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29733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650"/>
                            </p:stCondLst>
                            <p:childTnLst>
                              <p:par>
                                <p:cTn id="3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92" decel="100000"/>
                                        <p:tgtEl>
                                          <p:spTgt spid="111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92" decel="100000"/>
                                        <p:tgtEl>
                                          <p:spTgt spid="1116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192" fill="hold"/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192" fill="hold"/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150"/>
                            </p:stCondLst>
                            <p:childTnLst>
                              <p:par>
                                <p:cTn id="4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92" decel="100000"/>
                                        <p:tgtEl>
                                          <p:spTgt spid="1116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192" decel="100000"/>
                                        <p:tgtEl>
                                          <p:spTgt spid="1116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192" fill="hold"/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192" fill="hold"/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650"/>
                            </p:stCondLst>
                            <p:childTnLst>
                              <p:par>
                                <p:cTn id="5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92" decel="100000"/>
                                        <p:tgtEl>
                                          <p:spTgt spid="1116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192" decel="100000"/>
                                        <p:tgtEl>
                                          <p:spTgt spid="1116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192" fill="hold"/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192" fill="hold"/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1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150"/>
                            </p:stCondLst>
                            <p:childTnLst>
                              <p:par>
                                <p:cTn id="8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92" decel="100000"/>
                                        <p:tgtEl>
                                          <p:spTgt spid="1116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192" decel="100000"/>
                                        <p:tgtEl>
                                          <p:spTgt spid="1116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192" fill="hold"/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192" fill="hold"/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8650"/>
                            </p:stCondLst>
                            <p:childTnLst>
                              <p:par>
                                <p:cTn id="9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92" decel="100000"/>
                                        <p:tgtEl>
                                          <p:spTgt spid="1116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192" decel="100000"/>
                                        <p:tgtEl>
                                          <p:spTgt spid="1116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192" fill="hold"/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192" fill="hold"/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9150"/>
                            </p:stCondLst>
                            <p:childTnLst>
                              <p:par>
                                <p:cTn id="10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92" decel="100000"/>
                                        <p:tgtEl>
                                          <p:spTgt spid="1116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192" decel="100000"/>
                                        <p:tgtEl>
                                          <p:spTgt spid="1116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192" fill="hold"/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192" fill="hold"/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9650"/>
                            </p:stCondLst>
                            <p:childTnLst>
                              <p:par>
                                <p:cTn id="1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92" decel="100000"/>
                                        <p:tgtEl>
                                          <p:spTgt spid="1116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192" decel="100000"/>
                                        <p:tgtEl>
                                          <p:spTgt spid="1116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192" fill="hold"/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192" fill="hold"/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150"/>
                            </p:stCondLst>
                            <p:childTnLst>
                              <p:par>
                                <p:cTn id="1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650"/>
                            </p:stCondLst>
                            <p:childTnLst>
                              <p:par>
                                <p:cTn id="1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1150"/>
                            </p:stCondLst>
                            <p:childTnLst>
                              <p:par>
                                <p:cTn id="1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1650"/>
                            </p:stCondLst>
                            <p:childTnLst>
                              <p:par>
                                <p:cTn id="1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11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11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  <p:bldP spid="111640" grpId="0"/>
      <p:bldP spid="1116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590800" cy="5222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u="sng" smtClean="0"/>
              <a:t>Объём конуса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3602038"/>
            <a:ext cx="8928100" cy="29225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/>
              <a:t>     </a:t>
            </a:r>
            <a:r>
              <a:rPr lang="ru-RU" sz="1800" smtClean="0">
                <a:latin typeface="Tahoma" pitchFamily="34" charset="0"/>
              </a:rPr>
              <a:t>Обозначим радиус этого круга через</a:t>
            </a:r>
            <a:r>
              <a:rPr lang="ru-RU" sz="1800" smtClean="0"/>
              <a:t>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ru-RU" sz="1800" smtClean="0"/>
              <a:t>, </a:t>
            </a:r>
            <a:r>
              <a:rPr lang="ru-RU" sz="1800" smtClean="0">
                <a:latin typeface="Tahoma" pitchFamily="34" charset="0"/>
              </a:rPr>
              <a:t>а площадь сечения через</a:t>
            </a:r>
            <a:r>
              <a:rPr lang="ru-RU" sz="1800" smtClean="0"/>
              <a:t>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S(x)</a:t>
            </a:r>
            <a:r>
              <a:rPr lang="ru-RU" sz="1800" smtClean="0"/>
              <a:t>, </a:t>
            </a:r>
            <a:r>
              <a:rPr lang="ru-RU" sz="1800" smtClean="0">
                <a:latin typeface="Tahoma" pitchFamily="34" charset="0"/>
              </a:rPr>
              <a:t>где</a:t>
            </a:r>
            <a:r>
              <a:rPr lang="en-US" sz="1800" smtClean="0"/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</a:t>
            </a:r>
            <a:r>
              <a:rPr lang="ru-RU" sz="1800" smtClean="0"/>
              <a:t>  </a:t>
            </a:r>
            <a:r>
              <a:rPr lang="ru-RU" sz="1800" smtClean="0">
                <a:latin typeface="Tahoma" pitchFamily="34" charset="0"/>
              </a:rPr>
              <a:t>–   абсцисса   точки</a:t>
            </a:r>
            <a:r>
              <a:rPr lang="ru-RU" sz="1800" smtClean="0"/>
              <a:t>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ru-RU" sz="1800" smtClean="0"/>
              <a:t> .   </a:t>
            </a:r>
            <a:r>
              <a:rPr lang="ru-RU" sz="1800" smtClean="0">
                <a:latin typeface="Tahoma" pitchFamily="34" charset="0"/>
              </a:rPr>
              <a:t>Из   подобия   прямоугольных треугольников</a:t>
            </a:r>
            <a:r>
              <a:rPr lang="en-US" sz="1800" smtClean="0"/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OM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ru-RU" sz="1800" smtClean="0"/>
              <a:t>  </a:t>
            </a:r>
            <a:r>
              <a:rPr lang="ru-RU" sz="1800" smtClean="0">
                <a:latin typeface="Tahoma" pitchFamily="34" charset="0"/>
              </a:rPr>
              <a:t>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OMA</a:t>
            </a:r>
            <a:r>
              <a:rPr lang="ru-RU" sz="1800" smtClean="0"/>
              <a:t> </a:t>
            </a:r>
            <a:r>
              <a:rPr lang="ru-RU" sz="1800" smtClean="0">
                <a:latin typeface="Tahoma" pitchFamily="34" charset="0"/>
              </a:rPr>
              <a:t>следует,    что</a:t>
            </a:r>
            <a:r>
              <a:rPr lang="ru-RU" sz="1800" smtClean="0"/>
              <a:t>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OM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/OM = R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/R</a:t>
            </a:r>
            <a:r>
              <a:rPr lang="ru-RU" sz="1800" smtClean="0"/>
              <a:t>  </a:t>
            </a:r>
            <a:r>
              <a:rPr lang="ru-RU" sz="1800" smtClean="0">
                <a:latin typeface="Tahoma" pitchFamily="34" charset="0"/>
              </a:rPr>
              <a:t>или</a:t>
            </a:r>
            <a:r>
              <a:rPr lang="en-US" sz="1800" smtClean="0"/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x/h = R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/R</a:t>
            </a:r>
            <a:r>
              <a:rPr lang="ru-RU" sz="1800" smtClean="0"/>
              <a:t>,</a:t>
            </a:r>
            <a:r>
              <a:rPr lang="en-US" sz="1800" smtClean="0"/>
              <a:t>  </a:t>
            </a:r>
            <a:r>
              <a:rPr lang="ru-RU" sz="1800" smtClean="0">
                <a:latin typeface="Tahoma" pitchFamily="34" charset="0"/>
              </a:rPr>
              <a:t>откуда</a:t>
            </a:r>
            <a:r>
              <a:rPr lang="ru-RU" sz="1800" smtClean="0"/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R/x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·h</a:t>
            </a:r>
            <a:r>
              <a:rPr lang="ru-RU" sz="1800" smtClean="0"/>
              <a:t> . </a:t>
            </a:r>
            <a:r>
              <a:rPr lang="ru-RU" sz="1800" smtClean="0">
                <a:latin typeface="Tahoma" pitchFamily="34" charset="0"/>
              </a:rPr>
              <a:t>Так как</a:t>
            </a:r>
            <a:r>
              <a:rPr lang="ru-RU" sz="1800" smtClean="0"/>
              <a:t>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S(x) =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R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1</a:t>
            </a:r>
            <a:r>
              <a:rPr lang="en-US" sz="18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ru-RU" sz="1800" smtClean="0"/>
              <a:t>, </a:t>
            </a:r>
            <a:r>
              <a:rPr lang="ru-RU" sz="1800" smtClean="0">
                <a:latin typeface="Tahoma" pitchFamily="34" charset="0"/>
              </a:rPr>
              <a:t>то</a:t>
            </a:r>
            <a:r>
              <a:rPr lang="en-US" sz="1800" smtClean="0"/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S(x) =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R</a:t>
            </a:r>
            <a:r>
              <a:rPr lang="en-US" sz="18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/h</a:t>
            </a:r>
            <a:r>
              <a:rPr lang="en-US" sz="18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·x</a:t>
            </a:r>
            <a:r>
              <a:rPr lang="en-US" sz="18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2</a:t>
            </a:r>
            <a:r>
              <a:rPr lang="en-US" sz="1800" smtClean="0"/>
              <a:t> </a:t>
            </a:r>
            <a:r>
              <a:rPr lang="ru-RU" sz="1800" smtClean="0"/>
              <a:t>. </a:t>
            </a:r>
            <a:r>
              <a:rPr lang="ru-RU" sz="1800" smtClean="0">
                <a:latin typeface="Tahoma" pitchFamily="34" charset="0"/>
              </a:rPr>
              <a:t>Применяя основную формулу для 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вычисления объемов тел при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 = 0</a:t>
            </a:r>
            <a:r>
              <a:rPr lang="en-US" sz="1800" smtClean="0">
                <a:latin typeface="Tahoma" pitchFamily="34" charset="0"/>
              </a:rPr>
              <a:t>,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 = h</a:t>
            </a:r>
            <a:r>
              <a:rPr lang="ru-RU" sz="1800" smtClean="0">
                <a:latin typeface="Tahoma" pitchFamily="34" charset="0"/>
              </a:rPr>
              <a:t>, получаем</a:t>
            </a:r>
            <a:r>
              <a:rPr lang="ru-RU" sz="1800" smtClean="0"/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                                                                                                     </a:t>
            </a:r>
            <a:r>
              <a:rPr lang="en-US" sz="1800" smtClean="0"/>
              <a:t>           </a:t>
            </a:r>
            <a:r>
              <a:rPr lang="ru-RU" sz="1800" smtClean="0"/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/>
              <a:t>      </a:t>
            </a:r>
            <a:r>
              <a:rPr lang="ru-RU" sz="1800" smtClean="0">
                <a:latin typeface="Tahoma" pitchFamily="34" charset="0"/>
              </a:rPr>
              <a:t>Площадь основания конуса равна</a:t>
            </a:r>
            <a:r>
              <a:rPr lang="ru-RU" sz="1800" smtClean="0"/>
              <a:t>  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R</a:t>
            </a:r>
            <a:r>
              <a:rPr lang="en-US" sz="18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ru-RU" sz="1800" smtClean="0"/>
              <a:t>, </a:t>
            </a:r>
            <a:r>
              <a:rPr lang="ru-RU" sz="1800" smtClean="0">
                <a:latin typeface="Tahoma" pitchFamily="34" charset="0"/>
              </a:rPr>
              <a:t>поэтому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V = 1/3 Sh</a:t>
            </a:r>
            <a:r>
              <a:rPr lang="ru-RU" sz="1800" smtClean="0">
                <a:latin typeface="Tahoma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Теорема доказана.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555875" y="360363"/>
            <a:ext cx="6480175" cy="33559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Теорема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smtClean="0">
                <a:solidFill>
                  <a:srgbClr val="FF4343"/>
                </a:solidFill>
                <a:latin typeface="Tahoma" pitchFamily="34" charset="0"/>
              </a:rPr>
              <a:t>     </a:t>
            </a: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Объем конуса равен одной трети произведения площади основания на высоту.</a:t>
            </a:r>
            <a:endParaRPr lang="ru-RU" sz="1800" smtClean="0">
              <a:latin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Доказательство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Рассмотрим  конус  с  объемом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V</a:t>
            </a:r>
            <a:r>
              <a:rPr lang="ru-RU" sz="1800" smtClean="0">
                <a:latin typeface="Tahoma" pitchFamily="34" charset="0"/>
              </a:rPr>
              <a:t>  ,  радиусом основания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   высотой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ru-RU" sz="1800" smtClean="0">
                <a:latin typeface="Tahoma" pitchFamily="34" charset="0"/>
              </a:rPr>
              <a:t>  и  вершиной  в  точке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ru-RU" sz="1800" smtClean="0">
                <a:latin typeface="Tahoma" pitchFamily="34" charset="0"/>
              </a:rPr>
              <a:t> . Введем  ось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   так,  как  показано  на  рисунке 19 (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– ось конуса). Произвольное сечение конуса плоскостью, перпендикулярной к оси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является кругом с центром в точке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M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   пересечения этой плоскости с осью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.</a:t>
            </a:r>
          </a:p>
        </p:txBody>
      </p:sp>
      <p:sp>
        <p:nvSpPr>
          <p:cNvPr id="113697" name="Text Box 33"/>
          <p:cNvSpPr txBox="1">
            <a:spLocks noChangeArrowheads="1"/>
          </p:cNvSpPr>
          <p:nvPr/>
        </p:nvSpPr>
        <p:spPr bwMode="auto">
          <a:xfrm>
            <a:off x="971550" y="328453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19</a:t>
            </a:r>
          </a:p>
        </p:txBody>
      </p:sp>
      <p:sp>
        <p:nvSpPr>
          <p:cNvPr id="113698" name="Oval 34"/>
          <p:cNvSpPr>
            <a:spLocks noChangeArrowheads="1"/>
          </p:cNvSpPr>
          <p:nvPr/>
        </p:nvSpPr>
        <p:spPr bwMode="auto">
          <a:xfrm>
            <a:off x="539750" y="2557463"/>
            <a:ext cx="1800225" cy="504825"/>
          </a:xfrm>
          <a:prstGeom prst="ellipse">
            <a:avLst/>
          </a:prstGeom>
          <a:gradFill rotWithShape="1">
            <a:gsLst>
              <a:gs pos="0">
                <a:srgbClr val="FF4343"/>
              </a:gs>
              <a:gs pos="50000">
                <a:srgbClr val="FF9797"/>
              </a:gs>
              <a:gs pos="100000">
                <a:srgbClr val="FF4343"/>
              </a:gs>
            </a:gsLst>
            <a:lin ang="0" scaled="1"/>
          </a:gra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699" name="AutoShape 35"/>
          <p:cNvSpPr>
            <a:spLocks noChangeArrowheads="1"/>
          </p:cNvSpPr>
          <p:nvPr/>
        </p:nvSpPr>
        <p:spPr bwMode="auto">
          <a:xfrm>
            <a:off x="539750" y="719138"/>
            <a:ext cx="1800225" cy="2089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4343"/>
              </a:gs>
              <a:gs pos="50000">
                <a:srgbClr val="FF9797"/>
              </a:gs>
              <a:gs pos="100000">
                <a:srgbClr val="FF4343"/>
              </a:gs>
            </a:gsLst>
            <a:lin ang="0" scaled="1"/>
          </a:gradFill>
          <a:ln w="158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00" name="Oval 36"/>
          <p:cNvSpPr>
            <a:spLocks noChangeArrowheads="1"/>
          </p:cNvSpPr>
          <p:nvPr/>
        </p:nvSpPr>
        <p:spPr bwMode="auto">
          <a:xfrm>
            <a:off x="539750" y="2689225"/>
            <a:ext cx="1800225" cy="219075"/>
          </a:xfrm>
          <a:prstGeom prst="ellipse">
            <a:avLst/>
          </a:prstGeom>
          <a:gradFill rotWithShape="1">
            <a:gsLst>
              <a:gs pos="0">
                <a:srgbClr val="FF4343"/>
              </a:gs>
              <a:gs pos="50000">
                <a:srgbClr val="FF9797"/>
              </a:gs>
              <a:gs pos="100000">
                <a:srgbClr val="FF434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02" name="Arc 38"/>
          <p:cNvSpPr>
            <a:spLocks/>
          </p:cNvSpPr>
          <p:nvPr/>
        </p:nvSpPr>
        <p:spPr bwMode="auto">
          <a:xfrm>
            <a:off x="539750" y="2547938"/>
            <a:ext cx="1800225" cy="250825"/>
          </a:xfrm>
          <a:custGeom>
            <a:avLst/>
            <a:gdLst>
              <a:gd name="T0" fmla="*/ 0 w 43200"/>
              <a:gd name="T1" fmla="*/ 249977 h 21600"/>
              <a:gd name="T2" fmla="*/ 1800225 w 43200"/>
              <a:gd name="T3" fmla="*/ 250825 h 21600"/>
              <a:gd name="T4" fmla="*/ 900113 w 43200"/>
              <a:gd name="T5" fmla="*/ 25082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27"/>
                </a:moveTo>
                <a:cubicBezTo>
                  <a:pt x="40" y="9626"/>
                  <a:pt x="9699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27"/>
                </a:moveTo>
                <a:cubicBezTo>
                  <a:pt x="40" y="9626"/>
                  <a:pt x="9699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527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03" name="Oval 39"/>
          <p:cNvSpPr>
            <a:spLocks noChangeArrowheads="1"/>
          </p:cNvSpPr>
          <p:nvPr/>
        </p:nvSpPr>
        <p:spPr bwMode="auto">
          <a:xfrm>
            <a:off x="1042988" y="1539875"/>
            <a:ext cx="792162" cy="215900"/>
          </a:xfrm>
          <a:prstGeom prst="ellipse">
            <a:avLst/>
          </a:prstGeom>
          <a:pattFill prst="wdUpDiag">
            <a:fgClr>
              <a:srgbClr val="FFFFFF"/>
            </a:fgClr>
            <a:bgClr>
              <a:srgbClr val="FF6767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04" name="Arc 40"/>
          <p:cNvSpPr>
            <a:spLocks/>
          </p:cNvSpPr>
          <p:nvPr/>
        </p:nvSpPr>
        <p:spPr bwMode="auto">
          <a:xfrm>
            <a:off x="1042988" y="1539875"/>
            <a:ext cx="792162" cy="106363"/>
          </a:xfrm>
          <a:custGeom>
            <a:avLst/>
            <a:gdLst>
              <a:gd name="T0" fmla="*/ 0 w 43200"/>
              <a:gd name="T1" fmla="*/ 106004 h 21600"/>
              <a:gd name="T2" fmla="*/ 792162 w 43200"/>
              <a:gd name="T3" fmla="*/ 106363 h 21600"/>
              <a:gd name="T4" fmla="*/ 396081 w 43200"/>
              <a:gd name="T5" fmla="*/ 10636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27"/>
                </a:moveTo>
                <a:cubicBezTo>
                  <a:pt x="40" y="9626"/>
                  <a:pt x="9699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27"/>
                </a:moveTo>
                <a:cubicBezTo>
                  <a:pt x="40" y="9626"/>
                  <a:pt x="9699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527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05" name="Arc 41"/>
          <p:cNvSpPr>
            <a:spLocks/>
          </p:cNvSpPr>
          <p:nvPr/>
        </p:nvSpPr>
        <p:spPr bwMode="auto">
          <a:xfrm flipV="1">
            <a:off x="1042988" y="1649413"/>
            <a:ext cx="792162" cy="106362"/>
          </a:xfrm>
          <a:custGeom>
            <a:avLst/>
            <a:gdLst>
              <a:gd name="T0" fmla="*/ 0 w 43200"/>
              <a:gd name="T1" fmla="*/ 106003 h 21600"/>
              <a:gd name="T2" fmla="*/ 792162 w 43200"/>
              <a:gd name="T3" fmla="*/ 106362 h 21600"/>
              <a:gd name="T4" fmla="*/ 396081 w 43200"/>
              <a:gd name="T5" fmla="*/ 10636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27"/>
                </a:moveTo>
                <a:cubicBezTo>
                  <a:pt x="40" y="9626"/>
                  <a:pt x="9699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27"/>
                </a:moveTo>
                <a:cubicBezTo>
                  <a:pt x="40" y="9626"/>
                  <a:pt x="9699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lnTo>
                  <a:pt x="0" y="21527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08" name="Line 44"/>
          <p:cNvSpPr>
            <a:spLocks noChangeShapeType="1"/>
          </p:cNvSpPr>
          <p:nvPr/>
        </p:nvSpPr>
        <p:spPr bwMode="auto">
          <a:xfrm>
            <a:off x="1436688" y="720725"/>
            <a:ext cx="1587" cy="23431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09" name="Line 45"/>
          <p:cNvSpPr>
            <a:spLocks noChangeShapeType="1"/>
          </p:cNvSpPr>
          <p:nvPr/>
        </p:nvSpPr>
        <p:spPr bwMode="auto">
          <a:xfrm flipH="1">
            <a:off x="171450" y="2801938"/>
            <a:ext cx="12668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0" name="Line 46"/>
          <p:cNvSpPr>
            <a:spLocks noChangeShapeType="1"/>
          </p:cNvSpPr>
          <p:nvPr/>
        </p:nvSpPr>
        <p:spPr bwMode="auto">
          <a:xfrm flipH="1" flipV="1">
            <a:off x="179388" y="709613"/>
            <a:ext cx="1262062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1" name="Line 47"/>
          <p:cNvSpPr>
            <a:spLocks noChangeShapeType="1"/>
          </p:cNvSpPr>
          <p:nvPr/>
        </p:nvSpPr>
        <p:spPr bwMode="auto">
          <a:xfrm flipH="1">
            <a:off x="1438275" y="1639888"/>
            <a:ext cx="7572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2" name="Line 48"/>
          <p:cNvSpPr>
            <a:spLocks noChangeShapeType="1"/>
          </p:cNvSpPr>
          <p:nvPr/>
        </p:nvSpPr>
        <p:spPr bwMode="auto">
          <a:xfrm>
            <a:off x="250825" y="709613"/>
            <a:ext cx="0" cy="2087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3" name="Line 49"/>
          <p:cNvSpPr>
            <a:spLocks noChangeShapeType="1"/>
          </p:cNvSpPr>
          <p:nvPr/>
        </p:nvSpPr>
        <p:spPr bwMode="auto">
          <a:xfrm>
            <a:off x="2112963" y="709613"/>
            <a:ext cx="0" cy="927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4" name="Line 50"/>
          <p:cNvSpPr>
            <a:spLocks noChangeShapeType="1"/>
          </p:cNvSpPr>
          <p:nvPr/>
        </p:nvSpPr>
        <p:spPr bwMode="auto">
          <a:xfrm>
            <a:off x="1438275" y="720725"/>
            <a:ext cx="647700" cy="22669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5" name="Line 51"/>
          <p:cNvSpPr>
            <a:spLocks noChangeShapeType="1"/>
          </p:cNvSpPr>
          <p:nvPr/>
        </p:nvSpPr>
        <p:spPr bwMode="auto">
          <a:xfrm>
            <a:off x="1438275" y="1639888"/>
            <a:ext cx="279400" cy="7937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6" name="Line 52"/>
          <p:cNvSpPr>
            <a:spLocks noChangeShapeType="1"/>
          </p:cNvSpPr>
          <p:nvPr/>
        </p:nvSpPr>
        <p:spPr bwMode="auto">
          <a:xfrm>
            <a:off x="1438275" y="2801938"/>
            <a:ext cx="642938" cy="18097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06" name="Oval 42"/>
          <p:cNvSpPr>
            <a:spLocks noChangeArrowheads="1"/>
          </p:cNvSpPr>
          <p:nvPr/>
        </p:nvSpPr>
        <p:spPr bwMode="auto">
          <a:xfrm>
            <a:off x="1403350" y="2768600"/>
            <a:ext cx="71438" cy="73025"/>
          </a:xfrm>
          <a:prstGeom prst="ellipse">
            <a:avLst/>
          </a:prstGeom>
          <a:solidFill>
            <a:srgbClr val="FF8585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07" name="Oval 43"/>
          <p:cNvSpPr>
            <a:spLocks noChangeArrowheads="1"/>
          </p:cNvSpPr>
          <p:nvPr/>
        </p:nvSpPr>
        <p:spPr bwMode="auto">
          <a:xfrm>
            <a:off x="1403350" y="1606550"/>
            <a:ext cx="71438" cy="73025"/>
          </a:xfrm>
          <a:prstGeom prst="ellipse">
            <a:avLst/>
          </a:prstGeom>
          <a:pattFill prst="wdUpDiag">
            <a:fgClr>
              <a:srgbClr val="FFFFFF"/>
            </a:fgClr>
            <a:bgClr>
              <a:srgbClr val="FF6767"/>
            </a:bgClr>
          </a:patt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717" name="Line 53"/>
          <p:cNvSpPr>
            <a:spLocks noChangeShapeType="1"/>
          </p:cNvSpPr>
          <p:nvPr/>
        </p:nvSpPr>
        <p:spPr bwMode="auto">
          <a:xfrm flipH="1">
            <a:off x="1433513" y="3062288"/>
            <a:ext cx="4762" cy="2809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13718" name="Object 54"/>
          <p:cNvGraphicFramePr>
            <a:graphicFrameLocks noChangeAspect="1"/>
          </p:cNvGraphicFramePr>
          <p:nvPr/>
        </p:nvGraphicFramePr>
        <p:xfrm>
          <a:off x="1258888" y="3141663"/>
          <a:ext cx="165100" cy="17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Формула" r:id="rId3" imgW="126835" imgH="139518" progId="Equation.3">
                  <p:embed/>
                </p:oleObj>
              </mc:Choice>
              <mc:Fallback>
                <p:oleObj name="Формула" r:id="rId3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141663"/>
                        <a:ext cx="165100" cy="179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19" name="Object 55"/>
          <p:cNvGraphicFramePr>
            <a:graphicFrameLocks noChangeAspect="1"/>
          </p:cNvGraphicFramePr>
          <p:nvPr/>
        </p:nvGraphicFramePr>
        <p:xfrm>
          <a:off x="1946275" y="1052513"/>
          <a:ext cx="165100" cy="17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1052513"/>
                        <a:ext cx="165100" cy="179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20" name="Object 56"/>
          <p:cNvGraphicFramePr>
            <a:graphicFrameLocks noChangeAspect="1"/>
          </p:cNvGraphicFramePr>
          <p:nvPr/>
        </p:nvGraphicFramePr>
        <p:xfrm>
          <a:off x="88900" y="1566863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Формула" r:id="rId6" imgW="126725" imgH="177415" progId="Equation.3">
                  <p:embed/>
                </p:oleObj>
              </mc:Choice>
              <mc:Fallback>
                <p:oleObj name="Формула" r:id="rId6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1566863"/>
                        <a:ext cx="1651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22" name="Object 58"/>
          <p:cNvGraphicFramePr>
            <a:graphicFrameLocks noChangeAspect="1"/>
          </p:cNvGraphicFramePr>
          <p:nvPr/>
        </p:nvGraphicFramePr>
        <p:xfrm>
          <a:off x="1671638" y="2663825"/>
          <a:ext cx="198437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Формула" r:id="rId8" imgW="152268" imgH="164957" progId="Equation.3">
                  <p:embed/>
                </p:oleObj>
              </mc:Choice>
              <mc:Fallback>
                <p:oleObj name="Формула" r:id="rId8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8" y="2663825"/>
                        <a:ext cx="198437" cy="21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23" name="Object 59"/>
          <p:cNvGraphicFramePr>
            <a:graphicFrameLocks noChangeAspect="1"/>
          </p:cNvGraphicFramePr>
          <p:nvPr/>
        </p:nvGraphicFramePr>
        <p:xfrm>
          <a:off x="1992313" y="2968625"/>
          <a:ext cx="198437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Формула" r:id="rId10" imgW="152268" imgH="164957" progId="Equation.3">
                  <p:embed/>
                </p:oleObj>
              </mc:Choice>
              <mc:Fallback>
                <p:oleObj name="Формула" r:id="rId10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2968625"/>
                        <a:ext cx="198437" cy="21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24" name="Object 60"/>
          <p:cNvGraphicFramePr>
            <a:graphicFrameLocks noChangeAspect="1"/>
          </p:cNvGraphicFramePr>
          <p:nvPr/>
        </p:nvGraphicFramePr>
        <p:xfrm>
          <a:off x="1173163" y="2589213"/>
          <a:ext cx="265112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Формула" r:id="rId12" imgW="203024" imgH="164957" progId="Equation.3">
                  <p:embed/>
                </p:oleObj>
              </mc:Choice>
              <mc:Fallback>
                <p:oleObj name="Формула" r:id="rId12" imgW="203024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2589213"/>
                        <a:ext cx="265112" cy="21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25" name="Object 61"/>
          <p:cNvGraphicFramePr>
            <a:graphicFrameLocks noChangeAspect="1"/>
          </p:cNvGraphicFramePr>
          <p:nvPr/>
        </p:nvGraphicFramePr>
        <p:xfrm>
          <a:off x="1557338" y="1712913"/>
          <a:ext cx="231775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Формула" r:id="rId14" imgW="177569" imgH="215619" progId="Equation.3">
                  <p:embed/>
                </p:oleObj>
              </mc:Choice>
              <mc:Fallback>
                <p:oleObj name="Формула" r:id="rId14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1712913"/>
                        <a:ext cx="231775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26" name="Object 62"/>
          <p:cNvGraphicFramePr>
            <a:graphicFrameLocks noChangeAspect="1"/>
          </p:cNvGraphicFramePr>
          <p:nvPr/>
        </p:nvGraphicFramePr>
        <p:xfrm>
          <a:off x="1143000" y="1497013"/>
          <a:ext cx="29845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Формула" r:id="rId16" imgW="228501" imgH="215806" progId="Equation.3">
                  <p:embed/>
                </p:oleObj>
              </mc:Choice>
              <mc:Fallback>
                <p:oleObj name="Формула" r:id="rId16" imgW="22850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497013"/>
                        <a:ext cx="298450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27" name="Object 63"/>
          <p:cNvGraphicFramePr>
            <a:graphicFrameLocks noChangeAspect="1"/>
          </p:cNvGraphicFramePr>
          <p:nvPr/>
        </p:nvGraphicFramePr>
        <p:xfrm>
          <a:off x="1100138" y="1882775"/>
          <a:ext cx="23177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Формула" r:id="rId18" imgW="177569" imgH="215619" progId="Equation.3">
                  <p:embed/>
                </p:oleObj>
              </mc:Choice>
              <mc:Fallback>
                <p:oleObj name="Формула" r:id="rId18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1882775"/>
                        <a:ext cx="23177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728" name="Line 64"/>
          <p:cNvSpPr>
            <a:spLocks noChangeShapeType="1"/>
          </p:cNvSpPr>
          <p:nvPr/>
        </p:nvSpPr>
        <p:spPr bwMode="auto">
          <a:xfrm flipH="1">
            <a:off x="1238250" y="1676400"/>
            <a:ext cx="33813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13729" name="Object 65"/>
          <p:cNvGraphicFramePr>
            <a:graphicFrameLocks noChangeAspect="1"/>
          </p:cNvGraphicFramePr>
          <p:nvPr/>
        </p:nvGraphicFramePr>
        <p:xfrm>
          <a:off x="1336675" y="477838"/>
          <a:ext cx="19843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Формула" r:id="rId20" imgW="152202" imgH="177569" progId="Equation.3">
                  <p:embed/>
                </p:oleObj>
              </mc:Choice>
              <mc:Fallback>
                <p:oleObj name="Формула" r:id="rId20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477838"/>
                        <a:ext cx="198438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82" name="Object 18"/>
          <p:cNvGraphicFramePr>
            <a:graphicFrameLocks noChangeAspect="1"/>
          </p:cNvGraphicFramePr>
          <p:nvPr/>
        </p:nvGraphicFramePr>
        <p:xfrm>
          <a:off x="1533525" y="2498725"/>
          <a:ext cx="230188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Формула" r:id="rId22" imgW="126835" imgH="139518" progId="Equation.3">
                  <p:embed/>
                </p:oleObj>
              </mc:Choice>
              <mc:Fallback>
                <p:oleObj name="Формула" r:id="rId22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2498725"/>
                        <a:ext cx="230188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94" name="Object 30"/>
          <p:cNvGraphicFramePr>
            <a:graphicFrameLocks noChangeAspect="1"/>
          </p:cNvGraphicFramePr>
          <p:nvPr/>
        </p:nvGraphicFramePr>
        <p:xfrm>
          <a:off x="1547813" y="4724400"/>
          <a:ext cx="55245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Формула" r:id="rId24" imgW="3048000" imgH="482600" progId="Equation.3">
                  <p:embed/>
                </p:oleObj>
              </mc:Choice>
              <mc:Fallback>
                <p:oleObj name="Формула" r:id="rId24" imgW="30480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724400"/>
                        <a:ext cx="55245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735" name="Line 71"/>
          <p:cNvSpPr>
            <a:spLocks noChangeShapeType="1"/>
          </p:cNvSpPr>
          <p:nvPr/>
        </p:nvSpPr>
        <p:spPr bwMode="auto">
          <a:xfrm flipH="1">
            <a:off x="1436688" y="711200"/>
            <a:ext cx="7572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43760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13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1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950"/>
                            </p:stCondLst>
                            <p:childTnLst>
                              <p:par>
                                <p:cTn id="7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92" decel="100000"/>
                                        <p:tgtEl>
                                          <p:spTgt spid="1137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192" decel="100000"/>
                                        <p:tgtEl>
                                          <p:spTgt spid="1137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192" fill="hold"/>
                                        <p:tgtEl>
                                          <p:spTgt spid="113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192" fill="hold"/>
                                        <p:tgtEl>
                                          <p:spTgt spid="11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450"/>
                            </p:stCondLst>
                            <p:childTnLst>
                              <p:par>
                                <p:cTn id="8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3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3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3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3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695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745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11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11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950"/>
                            </p:stCondLst>
                            <p:childTnLst>
                              <p:par>
                                <p:cTn id="10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3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3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8450"/>
                            </p:stCondLst>
                            <p:childTnLst>
                              <p:par>
                                <p:cTn id="11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92" decel="100000"/>
                                        <p:tgtEl>
                                          <p:spTgt spid="1137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192" decel="100000"/>
                                        <p:tgtEl>
                                          <p:spTgt spid="1137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192" fill="hold"/>
                                        <p:tgtEl>
                                          <p:spTgt spid="113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192" fill="hold"/>
                                        <p:tgtEl>
                                          <p:spTgt spid="113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895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1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1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450"/>
                            </p:stCondLst>
                            <p:childTnLst>
                              <p:par>
                                <p:cTn id="13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92" decel="100000"/>
                                        <p:tgtEl>
                                          <p:spTgt spid="113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192" decel="100000"/>
                                        <p:tgtEl>
                                          <p:spTgt spid="1137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8" dur="192" fill="hold"/>
                                        <p:tgtEl>
                                          <p:spTgt spid="113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192" fill="hold"/>
                                        <p:tgtEl>
                                          <p:spTgt spid="113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9950"/>
                            </p:stCondLst>
                            <p:childTnLst>
                              <p:par>
                                <p:cTn id="14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92" decel="100000"/>
                                        <p:tgtEl>
                                          <p:spTgt spid="1137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192" decel="100000"/>
                                        <p:tgtEl>
                                          <p:spTgt spid="1137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192" fill="hold"/>
                                        <p:tgtEl>
                                          <p:spTgt spid="113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192" fill="hold"/>
                                        <p:tgtEl>
                                          <p:spTgt spid="11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450"/>
                            </p:stCondLst>
                            <p:childTnLst>
                              <p:par>
                                <p:cTn id="15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11450"/>
                            </p:stCondLst>
                            <p:childTnLst>
                              <p:par>
                                <p:cTn id="17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92" decel="100000"/>
                                        <p:tgtEl>
                                          <p:spTgt spid="1137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192" decel="100000"/>
                                        <p:tgtEl>
                                          <p:spTgt spid="1137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3" dur="192" fill="hold"/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192" fill="hold"/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1950"/>
                            </p:stCondLst>
                            <p:childTnLst>
                              <p:par>
                                <p:cTn id="1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113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1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12450"/>
                            </p:stCondLst>
                            <p:childTnLst>
                              <p:par>
                                <p:cTn id="1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13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13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12950"/>
                            </p:stCondLst>
                            <p:childTnLst>
                              <p:par>
                                <p:cTn id="2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13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3450"/>
                            </p:stCondLst>
                            <p:childTnLst>
                              <p:par>
                                <p:cTn id="2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3950"/>
                            </p:stCondLst>
                            <p:childTnLst>
                              <p:par>
                                <p:cTn id="2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14450"/>
                            </p:stCondLst>
                            <p:childTnLst>
                              <p:par>
                                <p:cTn id="22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92" decel="100000"/>
                                        <p:tgtEl>
                                          <p:spTgt spid="113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6" dur="192" decel="100000"/>
                                        <p:tgtEl>
                                          <p:spTgt spid="1137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8" dur="192" fill="hold"/>
                                        <p:tgtEl>
                                          <p:spTgt spid="113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0" dur="192" fill="hold"/>
                                        <p:tgtEl>
                                          <p:spTgt spid="113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14950"/>
                            </p:stCondLst>
                            <p:childTnLst>
                              <p:par>
                                <p:cTn id="23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92" decel="100000"/>
                                        <p:tgtEl>
                                          <p:spTgt spid="1137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6" dur="192" decel="100000"/>
                                        <p:tgtEl>
                                          <p:spTgt spid="1137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8" dur="192" fill="hold"/>
                                        <p:tgtEl>
                                          <p:spTgt spid="113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0" dur="192" fill="hold"/>
                                        <p:tgtEl>
                                          <p:spTgt spid="113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3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15450"/>
                            </p:stCondLst>
                            <p:childTnLst>
                              <p:par>
                                <p:cTn id="24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1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16450"/>
                            </p:stCondLst>
                            <p:childTnLst>
                              <p:par>
                                <p:cTn id="2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13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136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16950"/>
                            </p:stCondLst>
                            <p:childTnLst>
                              <p:par>
                                <p:cTn id="25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13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3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3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136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/>
      <p:bldP spid="113697" grpId="0"/>
      <p:bldP spid="113698" grpId="0" animBg="1"/>
      <p:bldP spid="113699" grpId="0" animBg="1"/>
      <p:bldP spid="113700" grpId="0" animBg="1"/>
      <p:bldP spid="113702" grpId="0" animBg="1"/>
      <p:bldP spid="113703" grpId="0" animBg="1"/>
      <p:bldP spid="113704" grpId="0" animBg="1"/>
      <p:bldP spid="113705" grpId="0" animBg="1"/>
      <p:bldP spid="113708" grpId="0" animBg="1"/>
      <p:bldP spid="113709" grpId="0" animBg="1"/>
      <p:bldP spid="113710" grpId="0" animBg="1"/>
      <p:bldP spid="113711" grpId="0" animBg="1"/>
      <p:bldP spid="113712" grpId="0" animBg="1"/>
      <p:bldP spid="113713" grpId="0" animBg="1"/>
      <p:bldP spid="113714" grpId="0" animBg="1"/>
      <p:bldP spid="113715" grpId="0" animBg="1"/>
      <p:bldP spid="113716" grpId="0" animBg="1"/>
      <p:bldP spid="113706" grpId="0" animBg="1"/>
      <p:bldP spid="113707" grpId="0" animBg="1"/>
      <p:bldP spid="113717" grpId="0" animBg="1"/>
      <p:bldP spid="113728" grpId="0" animBg="1"/>
      <p:bldP spid="1137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59787" cy="22320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u="sng" smtClean="0">
                <a:latin typeface="Tahoma" pitchFamily="34" charset="0"/>
              </a:rPr>
              <a:t>Следствие</a:t>
            </a:r>
            <a:endParaRPr lang="en-US" sz="1800" u="sng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800" u="sng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1800" u="sng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Объем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V</a:t>
            </a:r>
            <a:r>
              <a:rPr lang="ru-RU" sz="1800" smtClean="0">
                <a:latin typeface="Tahoma" pitchFamily="34" charset="0"/>
              </a:rPr>
              <a:t> усеченного конуса, высота которого равна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ru-RU" sz="1800" smtClean="0">
                <a:latin typeface="Tahoma" pitchFamily="34" charset="0"/>
              </a:rPr>
              <a:t>, а площади оснований равны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ru-RU" sz="1800" smtClean="0">
                <a:latin typeface="Tahoma" pitchFamily="34" charset="0"/>
              </a:rPr>
              <a:t> 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 , вычисляется по формуле:</a:t>
            </a:r>
          </a:p>
        </p:txBody>
      </p:sp>
      <p:graphicFrame>
        <p:nvGraphicFramePr>
          <p:cNvPr id="115722" name="Object 10"/>
          <p:cNvGraphicFramePr>
            <a:graphicFrameLocks noChangeAspect="1"/>
          </p:cNvGraphicFramePr>
          <p:nvPr/>
        </p:nvGraphicFramePr>
        <p:xfrm>
          <a:off x="3419475" y="2924175"/>
          <a:ext cx="27860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Формула" r:id="rId3" imgW="1511300" imgH="393700" progId="Equation.3">
                  <p:embed/>
                </p:oleObj>
              </mc:Choice>
              <mc:Fallback>
                <p:oleObj name="Формула" r:id="rId3" imgW="1511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924175"/>
                        <a:ext cx="27860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0926972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1081087" cy="6302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u="sng" smtClean="0">
                <a:latin typeface="Tahoma" pitchFamily="34" charset="0"/>
              </a:rPr>
              <a:t>Шар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260350"/>
            <a:ext cx="6264275" cy="62658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Tahoma" pitchFamily="34" charset="0"/>
              </a:rPr>
              <a:t>     </a:t>
            </a:r>
            <a:r>
              <a:rPr lang="ru-RU" sz="2000" u="sng" smtClean="0">
                <a:latin typeface="Tahoma" pitchFamily="34" charset="0"/>
              </a:rPr>
              <a:t>Сферой называется поверхность, состоящая из всех точек пространства, расположенных на данном расстоянии от данной точки</a:t>
            </a:r>
            <a:r>
              <a:rPr lang="ru-RU" sz="2000" smtClean="0">
                <a:latin typeface="Tahoma" pitchFamily="34" charset="0"/>
              </a:rPr>
              <a:t> (Рис. 20).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Tahoma" pitchFamily="34" charset="0"/>
              </a:rPr>
              <a:t>    </a:t>
            </a:r>
            <a:r>
              <a:rPr lang="ru-RU" sz="2000" smtClean="0">
                <a:latin typeface="Tahoma" pitchFamily="34" charset="0"/>
              </a:rPr>
              <a:t>Данная точка называется </a:t>
            </a:r>
            <a:r>
              <a:rPr lang="ru-RU" sz="2000" u="sng" smtClean="0">
                <a:latin typeface="Tahoma" pitchFamily="34" charset="0"/>
              </a:rPr>
              <a:t>центром сферы</a:t>
            </a:r>
            <a:r>
              <a:rPr lang="ru-RU" sz="2000" smtClean="0">
                <a:latin typeface="Tahoma" pitchFamily="34" charset="0"/>
              </a:rPr>
              <a:t> (точка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ru-RU" sz="2000" smtClean="0">
                <a:latin typeface="Tahoma" pitchFamily="34" charset="0"/>
              </a:rPr>
              <a:t>   на рисунке 20), а данное расстояние – </a:t>
            </a:r>
            <a:r>
              <a:rPr lang="ru-RU" sz="2000" u="sng" smtClean="0">
                <a:latin typeface="Tahoma" pitchFamily="34" charset="0"/>
              </a:rPr>
              <a:t>радиус сферы</a:t>
            </a:r>
            <a:r>
              <a:rPr lang="ru-RU" sz="2000" smtClean="0">
                <a:latin typeface="Tahoma" pitchFamily="34" charset="0"/>
              </a:rPr>
              <a:t>. Радиус сферы часто обозначают латинской буквой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2000" smtClean="0">
                <a:latin typeface="Tahoma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Tahoma" pitchFamily="34" charset="0"/>
              </a:rPr>
              <a:t>     </a:t>
            </a:r>
            <a:r>
              <a:rPr lang="ru-RU" sz="2000" smtClean="0">
                <a:latin typeface="Tahoma" pitchFamily="34" charset="0"/>
              </a:rPr>
              <a:t>Любой отрезок, соединяющий центр и какую-нибудь точку сферы, также называется  радиусом сферы. Отрезок, соединяющий две точки сферы и проходящий через ее центр, называется </a:t>
            </a:r>
            <a:r>
              <a:rPr lang="ru-RU" sz="2000" u="sng" smtClean="0">
                <a:latin typeface="Tahoma" pitchFamily="34" charset="0"/>
              </a:rPr>
              <a:t>диаметром сферы</a:t>
            </a:r>
            <a:r>
              <a:rPr lang="ru-RU" sz="2000" smtClean="0">
                <a:latin typeface="Tahoma" pitchFamily="34" charset="0"/>
              </a:rPr>
              <a:t>. Очевидно, диаметр сферы равен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2R</a:t>
            </a:r>
            <a:r>
              <a:rPr lang="ru-RU" sz="2000" smtClean="0">
                <a:latin typeface="Tahoma" pitchFamily="34" charset="0"/>
              </a:rPr>
              <a:t> . Отметим, что сфера может быть получена вращением полуокружности вокруг ее диаметра (Рис. 21).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Tahoma" pitchFamily="34" charset="0"/>
              </a:rPr>
              <a:t>     </a:t>
            </a:r>
            <a:r>
              <a:rPr lang="ru-RU" sz="2000" smtClean="0">
                <a:latin typeface="Tahoma" pitchFamily="34" charset="0"/>
              </a:rPr>
              <a:t>Тело, ограниченное сферой, называется </a:t>
            </a:r>
            <a:r>
              <a:rPr lang="ru-RU" sz="2000" u="sng" smtClean="0">
                <a:latin typeface="Tahoma" pitchFamily="34" charset="0"/>
              </a:rPr>
              <a:t>шаром</a:t>
            </a:r>
            <a:r>
              <a:rPr lang="ru-RU" sz="2000" smtClean="0">
                <a:latin typeface="Tahoma" pitchFamily="34" charset="0"/>
              </a:rPr>
              <a:t>. Центр, радиус и диаметр сферы называются также </a:t>
            </a:r>
            <a:r>
              <a:rPr lang="ru-RU" sz="2000" u="sng" smtClean="0">
                <a:latin typeface="Tahoma" pitchFamily="34" charset="0"/>
              </a:rPr>
              <a:t>центром</a:t>
            </a:r>
            <a:r>
              <a:rPr lang="ru-RU" sz="2000" smtClean="0">
                <a:latin typeface="Tahoma" pitchFamily="34" charset="0"/>
              </a:rPr>
              <a:t>, </a:t>
            </a:r>
            <a:r>
              <a:rPr lang="ru-RU" sz="2000" u="sng" smtClean="0">
                <a:latin typeface="Tahoma" pitchFamily="34" charset="0"/>
              </a:rPr>
              <a:t>радиусом</a:t>
            </a:r>
            <a:r>
              <a:rPr lang="ru-RU" sz="2000" smtClean="0">
                <a:latin typeface="Tahoma" pitchFamily="34" charset="0"/>
              </a:rPr>
              <a:t> и </a:t>
            </a:r>
            <a:r>
              <a:rPr lang="ru-RU" sz="2000" u="sng" smtClean="0">
                <a:latin typeface="Tahoma" pitchFamily="34" charset="0"/>
              </a:rPr>
              <a:t>диаметром</a:t>
            </a:r>
            <a:r>
              <a:rPr lang="ru-RU" sz="2000" smtClean="0">
                <a:latin typeface="Tahoma" pitchFamily="34" charset="0"/>
              </a:rPr>
              <a:t> шара. Очевидно, шар радиуса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2000" smtClean="0">
                <a:latin typeface="Tahoma" pitchFamily="34" charset="0"/>
              </a:rPr>
              <a:t> с центром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ru-RU" sz="2000" smtClean="0">
                <a:latin typeface="Tahoma" pitchFamily="34" charset="0"/>
              </a:rPr>
              <a:t> содержит все точки пространства, которые расположены от точки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ru-RU" sz="2000" smtClean="0">
                <a:latin typeface="Tahoma" pitchFamily="34" charset="0"/>
              </a:rPr>
              <a:t> на    расстоянии,   не    превышающем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 </a:t>
            </a:r>
            <a:r>
              <a:rPr lang="ru-RU" sz="2000" smtClean="0">
                <a:latin typeface="Tahoma" pitchFamily="34" charset="0"/>
              </a:rPr>
              <a:t>(включая и точку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ru-RU" sz="2000" smtClean="0">
                <a:latin typeface="Tahoma" pitchFamily="34" charset="0"/>
              </a:rPr>
              <a:t> ), и не содержит других точек.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900113" y="292417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</a:t>
            </a:r>
            <a:r>
              <a:rPr lang="en-US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0</a:t>
            </a: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755650" y="5734050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</a:t>
            </a:r>
            <a:r>
              <a:rPr lang="en-US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119824" name="Oval 16"/>
          <p:cNvSpPr>
            <a:spLocks noChangeArrowheads="1"/>
          </p:cNvSpPr>
          <p:nvPr/>
        </p:nvSpPr>
        <p:spPr bwMode="auto">
          <a:xfrm>
            <a:off x="611188" y="765175"/>
            <a:ext cx="1657350" cy="16573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path path="rect">
              <a:fillToRect r="100000" b="100000"/>
            </a:path>
          </a:gra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25" name="Oval 17"/>
          <p:cNvSpPr>
            <a:spLocks noChangeArrowheads="1"/>
          </p:cNvSpPr>
          <p:nvPr/>
        </p:nvSpPr>
        <p:spPr bwMode="auto">
          <a:xfrm>
            <a:off x="539750" y="3860800"/>
            <a:ext cx="1657350" cy="165735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path path="rect">
              <a:fillToRect r="100000" b="100000"/>
            </a:path>
          </a:gra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0" name="Line 22"/>
          <p:cNvSpPr>
            <a:spLocks noChangeShapeType="1"/>
          </p:cNvSpPr>
          <p:nvPr/>
        </p:nvSpPr>
        <p:spPr bwMode="auto">
          <a:xfrm flipV="1">
            <a:off x="1438275" y="1038225"/>
            <a:ext cx="609600" cy="5524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29" name="Oval 21"/>
          <p:cNvSpPr>
            <a:spLocks noChangeArrowheads="1"/>
          </p:cNvSpPr>
          <p:nvPr/>
        </p:nvSpPr>
        <p:spPr bwMode="auto">
          <a:xfrm>
            <a:off x="1403350" y="1557338"/>
            <a:ext cx="71438" cy="71437"/>
          </a:xfrm>
          <a:prstGeom prst="ellipse">
            <a:avLst/>
          </a:prstGeom>
          <a:solidFill>
            <a:schemeClr val="hlink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5" name="Arc 27"/>
          <p:cNvSpPr>
            <a:spLocks/>
          </p:cNvSpPr>
          <p:nvPr/>
        </p:nvSpPr>
        <p:spPr bwMode="auto">
          <a:xfrm flipH="1">
            <a:off x="842963" y="3857625"/>
            <a:ext cx="525462" cy="1655763"/>
          </a:xfrm>
          <a:custGeom>
            <a:avLst/>
            <a:gdLst>
              <a:gd name="T0" fmla="*/ 0 w 21784"/>
              <a:gd name="T1" fmla="*/ 38 h 43200"/>
              <a:gd name="T2" fmla="*/ 6633 w 21784"/>
              <a:gd name="T3" fmla="*/ 1655763 h 43200"/>
              <a:gd name="T4" fmla="*/ 4438 w 21784"/>
              <a:gd name="T5" fmla="*/ 82788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84" h="43200" fill="none" extrusionOk="0">
                <a:moveTo>
                  <a:pt x="-1" y="0"/>
                </a:moveTo>
                <a:cubicBezTo>
                  <a:pt x="61" y="0"/>
                  <a:pt x="122" y="-1"/>
                  <a:pt x="184" y="0"/>
                </a:cubicBezTo>
                <a:cubicBezTo>
                  <a:pt x="12113" y="0"/>
                  <a:pt x="21784" y="9670"/>
                  <a:pt x="21784" y="21600"/>
                </a:cubicBezTo>
                <a:cubicBezTo>
                  <a:pt x="21784" y="33493"/>
                  <a:pt x="12168" y="43149"/>
                  <a:pt x="274" y="43199"/>
                </a:cubicBezTo>
              </a:path>
              <a:path w="21784" h="43200" stroke="0" extrusionOk="0">
                <a:moveTo>
                  <a:pt x="-1" y="0"/>
                </a:moveTo>
                <a:cubicBezTo>
                  <a:pt x="61" y="0"/>
                  <a:pt x="122" y="-1"/>
                  <a:pt x="184" y="0"/>
                </a:cubicBezTo>
                <a:cubicBezTo>
                  <a:pt x="12113" y="0"/>
                  <a:pt x="21784" y="9670"/>
                  <a:pt x="21784" y="21600"/>
                </a:cubicBezTo>
                <a:cubicBezTo>
                  <a:pt x="21784" y="33493"/>
                  <a:pt x="12168" y="43149"/>
                  <a:pt x="274" y="43199"/>
                </a:cubicBezTo>
                <a:lnTo>
                  <a:pt x="184" y="21600"/>
                </a:lnTo>
                <a:lnTo>
                  <a:pt x="-1" y="0"/>
                </a:lnTo>
                <a:close/>
              </a:path>
            </a:pathLst>
          </a:custGeom>
          <a:solidFill>
            <a:schemeClr val="hlink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6" name="Line 28"/>
          <p:cNvSpPr>
            <a:spLocks noChangeShapeType="1"/>
          </p:cNvSpPr>
          <p:nvPr/>
        </p:nvSpPr>
        <p:spPr bwMode="auto">
          <a:xfrm>
            <a:off x="1368425" y="3697288"/>
            <a:ext cx="0" cy="20161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32" name="Arc 24"/>
          <p:cNvSpPr>
            <a:spLocks/>
          </p:cNvSpPr>
          <p:nvPr/>
        </p:nvSpPr>
        <p:spPr bwMode="auto">
          <a:xfrm flipH="1" flipV="1">
            <a:off x="539750" y="4689475"/>
            <a:ext cx="1655763" cy="293688"/>
          </a:xfrm>
          <a:custGeom>
            <a:avLst/>
            <a:gdLst>
              <a:gd name="T0" fmla="*/ 1610 w 43200"/>
              <a:gd name="T1" fmla="*/ 290560 h 23188"/>
              <a:gd name="T2" fmla="*/ 1653540 w 43200"/>
              <a:gd name="T3" fmla="*/ 293688 h 23188"/>
              <a:gd name="T4" fmla="*/ 827882 w 43200"/>
              <a:gd name="T5" fmla="*/ 273575 h 2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188" fill="none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</a:path>
              <a:path w="43200" h="23188" stroke="0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  <a:lnTo>
                  <a:pt x="21600" y="21600"/>
                </a:lnTo>
                <a:lnTo>
                  <a:pt x="41" y="22941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1" name="Arc 23"/>
          <p:cNvSpPr>
            <a:spLocks/>
          </p:cNvSpPr>
          <p:nvPr/>
        </p:nvSpPr>
        <p:spPr bwMode="auto">
          <a:xfrm flipH="1">
            <a:off x="541338" y="4392613"/>
            <a:ext cx="1655762" cy="293687"/>
          </a:xfrm>
          <a:custGeom>
            <a:avLst/>
            <a:gdLst>
              <a:gd name="T0" fmla="*/ 1610 w 43200"/>
              <a:gd name="T1" fmla="*/ 290559 h 23188"/>
              <a:gd name="T2" fmla="*/ 1653539 w 43200"/>
              <a:gd name="T3" fmla="*/ 293687 h 23188"/>
              <a:gd name="T4" fmla="*/ 827881 w 43200"/>
              <a:gd name="T5" fmla="*/ 273574 h 2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188" fill="none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</a:path>
              <a:path w="43200" h="23188" stroke="0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  <a:lnTo>
                  <a:pt x="21600" y="21600"/>
                </a:lnTo>
                <a:lnTo>
                  <a:pt x="41" y="22941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4" name="Oval 26"/>
          <p:cNvSpPr>
            <a:spLocks noChangeArrowheads="1"/>
          </p:cNvSpPr>
          <p:nvPr/>
        </p:nvSpPr>
        <p:spPr bwMode="auto">
          <a:xfrm>
            <a:off x="1331913" y="5476875"/>
            <a:ext cx="71437" cy="71438"/>
          </a:xfrm>
          <a:prstGeom prst="ellipse">
            <a:avLst/>
          </a:prstGeom>
          <a:solidFill>
            <a:schemeClr val="accent1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28" name="Oval 20"/>
          <p:cNvSpPr>
            <a:spLocks noChangeArrowheads="1"/>
          </p:cNvSpPr>
          <p:nvPr/>
        </p:nvSpPr>
        <p:spPr bwMode="auto">
          <a:xfrm>
            <a:off x="1331913" y="4652963"/>
            <a:ext cx="71437" cy="71437"/>
          </a:xfrm>
          <a:prstGeom prst="ellipse">
            <a:avLst/>
          </a:prstGeom>
          <a:solidFill>
            <a:schemeClr val="hlink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3" name="Oval 25"/>
          <p:cNvSpPr>
            <a:spLocks noChangeArrowheads="1"/>
          </p:cNvSpPr>
          <p:nvPr/>
        </p:nvSpPr>
        <p:spPr bwMode="auto">
          <a:xfrm>
            <a:off x="1331913" y="3822700"/>
            <a:ext cx="71437" cy="71438"/>
          </a:xfrm>
          <a:prstGeom prst="ellipse">
            <a:avLst/>
          </a:prstGeom>
          <a:solidFill>
            <a:srgbClr val="000000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7" name="Arc 29"/>
          <p:cNvSpPr>
            <a:spLocks/>
          </p:cNvSpPr>
          <p:nvPr/>
        </p:nvSpPr>
        <p:spPr bwMode="auto">
          <a:xfrm flipH="1" flipV="1">
            <a:off x="609600" y="1593850"/>
            <a:ext cx="1655763" cy="293688"/>
          </a:xfrm>
          <a:custGeom>
            <a:avLst/>
            <a:gdLst>
              <a:gd name="T0" fmla="*/ 1610 w 43200"/>
              <a:gd name="T1" fmla="*/ 290560 h 23188"/>
              <a:gd name="T2" fmla="*/ 1653540 w 43200"/>
              <a:gd name="T3" fmla="*/ 293688 h 23188"/>
              <a:gd name="T4" fmla="*/ 827882 w 43200"/>
              <a:gd name="T5" fmla="*/ 273575 h 2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188" fill="none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</a:path>
              <a:path w="43200" h="23188" stroke="0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  <a:lnTo>
                  <a:pt x="21600" y="21600"/>
                </a:lnTo>
                <a:lnTo>
                  <a:pt x="41" y="22941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9838" name="Arc 30"/>
          <p:cNvSpPr>
            <a:spLocks/>
          </p:cNvSpPr>
          <p:nvPr/>
        </p:nvSpPr>
        <p:spPr bwMode="auto">
          <a:xfrm flipH="1">
            <a:off x="611188" y="1296988"/>
            <a:ext cx="1655762" cy="293687"/>
          </a:xfrm>
          <a:custGeom>
            <a:avLst/>
            <a:gdLst>
              <a:gd name="T0" fmla="*/ 1610 w 43200"/>
              <a:gd name="T1" fmla="*/ 290559 h 23188"/>
              <a:gd name="T2" fmla="*/ 1653539 w 43200"/>
              <a:gd name="T3" fmla="*/ 293687 h 23188"/>
              <a:gd name="T4" fmla="*/ 827881 w 43200"/>
              <a:gd name="T5" fmla="*/ 273574 h 2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3188" fill="none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</a:path>
              <a:path w="43200" h="23188" stroke="0" extrusionOk="0">
                <a:moveTo>
                  <a:pt x="41" y="22941"/>
                </a:moveTo>
                <a:cubicBezTo>
                  <a:pt x="13" y="22494"/>
                  <a:pt x="0" y="2204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129"/>
                  <a:pt x="43180" y="22659"/>
                  <a:pt x="43141" y="23187"/>
                </a:cubicBezTo>
                <a:lnTo>
                  <a:pt x="21600" y="21600"/>
                </a:lnTo>
                <a:lnTo>
                  <a:pt x="41" y="22941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19839" name="Object 31"/>
          <p:cNvGraphicFramePr>
            <a:graphicFrameLocks noChangeAspect="1"/>
          </p:cNvGraphicFramePr>
          <p:nvPr/>
        </p:nvGraphicFramePr>
        <p:xfrm>
          <a:off x="1268413" y="1360488"/>
          <a:ext cx="188912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Формула" r:id="rId3" imgW="152202" imgH="177569" progId="Equation.3">
                  <p:embed/>
                </p:oleObj>
              </mc:Choice>
              <mc:Fallback>
                <p:oleObj name="Формула" r:id="rId3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1360488"/>
                        <a:ext cx="188912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40" name="Object 32"/>
          <p:cNvGraphicFramePr>
            <a:graphicFrameLocks noChangeAspect="1"/>
          </p:cNvGraphicFramePr>
          <p:nvPr/>
        </p:nvGraphicFramePr>
        <p:xfrm>
          <a:off x="1685925" y="1011238"/>
          <a:ext cx="18256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Формула" r:id="rId5" imgW="152268" imgH="164957" progId="Equation.3">
                  <p:embed/>
                </p:oleObj>
              </mc:Choice>
              <mc:Fallback>
                <p:oleObj name="Формула" r:id="rId5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1011238"/>
                        <a:ext cx="182563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41" name="Object 33"/>
          <p:cNvGraphicFramePr>
            <a:graphicFrameLocks noChangeAspect="1"/>
          </p:cNvGraphicFramePr>
          <p:nvPr/>
        </p:nvGraphicFramePr>
        <p:xfrm>
          <a:off x="1187450" y="3644900"/>
          <a:ext cx="18256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Формула" r:id="rId7" imgW="152268" imgH="164957" progId="Equation.3">
                  <p:embed/>
                </p:oleObj>
              </mc:Choice>
              <mc:Fallback>
                <p:oleObj name="Формула" r:id="rId7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644900"/>
                        <a:ext cx="182563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42" name="Object 34"/>
          <p:cNvGraphicFramePr>
            <a:graphicFrameLocks noChangeAspect="1"/>
          </p:cNvGraphicFramePr>
          <p:nvPr/>
        </p:nvGraphicFramePr>
        <p:xfrm>
          <a:off x="611188" y="4284663"/>
          <a:ext cx="182562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Формула" r:id="rId9" imgW="152202" imgH="177569" progId="Equation.3">
                  <p:embed/>
                </p:oleObj>
              </mc:Choice>
              <mc:Fallback>
                <p:oleObj name="Формула" r:id="rId9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284663"/>
                        <a:ext cx="182562" cy="22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43" name="Object 35"/>
          <p:cNvGraphicFramePr>
            <a:graphicFrameLocks noChangeAspect="1"/>
          </p:cNvGraphicFramePr>
          <p:nvPr/>
        </p:nvGraphicFramePr>
        <p:xfrm>
          <a:off x="1187450" y="5516563"/>
          <a:ext cx="18256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Формула" r:id="rId11" imgW="152268" imgH="164957" progId="Equation.3">
                  <p:embed/>
                </p:oleObj>
              </mc:Choice>
              <mc:Fallback>
                <p:oleObj name="Формула" r:id="rId11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516563"/>
                        <a:ext cx="182563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291646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9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98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9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9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9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15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65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150"/>
                            </p:stCondLst>
                            <p:childTnLst>
                              <p:par>
                                <p:cTn id="6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92" decel="100000"/>
                                        <p:tgtEl>
                                          <p:spTgt spid="1198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192" decel="100000"/>
                                        <p:tgtEl>
                                          <p:spTgt spid="1198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192" fill="hold"/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192" fill="hold"/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65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6150"/>
                            </p:stCondLst>
                            <p:childTnLst>
                              <p:par>
                                <p:cTn id="78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92" decel="100000"/>
                                        <p:tgtEl>
                                          <p:spTgt spid="1198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192" decel="100000"/>
                                        <p:tgtEl>
                                          <p:spTgt spid="1198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192" fill="hold"/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192" fill="hold"/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6650"/>
                            </p:stCondLst>
                            <p:childTnLst>
                              <p:par>
                                <p:cTn id="8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150"/>
                            </p:stCondLst>
                            <p:childTnLst>
                              <p:par>
                                <p:cTn id="9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9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19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9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9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9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1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19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1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9150"/>
                            </p:stCondLst>
                            <p:childTnLst>
                              <p:par>
                                <p:cTn id="16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92" decel="100000"/>
                                        <p:tgtEl>
                                          <p:spTgt spid="1198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3" dur="192" decel="100000"/>
                                        <p:tgtEl>
                                          <p:spTgt spid="1198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5" dur="192" fill="hold"/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7" dur="192" fill="hold"/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9650"/>
                            </p:stCondLst>
                            <p:childTnLst>
                              <p:par>
                                <p:cTn id="17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92" decel="100000"/>
                                        <p:tgtEl>
                                          <p:spTgt spid="1198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192" decel="100000"/>
                                        <p:tgtEl>
                                          <p:spTgt spid="1198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5" dur="192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7" dur="192" fill="hold"/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10150"/>
                            </p:stCondLst>
                            <p:childTnLst>
                              <p:par>
                                <p:cTn id="18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92" decel="100000"/>
                                        <p:tgtEl>
                                          <p:spTgt spid="119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3" dur="192" decel="100000"/>
                                        <p:tgtEl>
                                          <p:spTgt spid="1198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5" dur="192" fill="hold"/>
                                        <p:tgtEl>
                                          <p:spTgt spid="119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7" dur="192" fill="hold"/>
                                        <p:tgtEl>
                                          <p:spTgt spid="119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9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10650"/>
                            </p:stCondLst>
                            <p:childTnLst>
                              <p:par>
                                <p:cTn id="19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22" grpId="0"/>
      <p:bldP spid="119823" grpId="0"/>
      <p:bldP spid="119824" grpId="0" animBg="1"/>
      <p:bldP spid="119825" grpId="0" animBg="1"/>
      <p:bldP spid="119830" grpId="0" animBg="1"/>
      <p:bldP spid="119829" grpId="0" animBg="1"/>
      <p:bldP spid="119835" grpId="0" animBg="1"/>
      <p:bldP spid="119836" grpId="0" animBg="1"/>
      <p:bldP spid="119832" grpId="0" animBg="1"/>
      <p:bldP spid="119831" grpId="0" animBg="1"/>
      <p:bldP spid="119834" grpId="0" animBg="1"/>
      <p:bldP spid="119828" grpId="0" animBg="1"/>
      <p:bldP spid="119833" grpId="0" animBg="1"/>
      <p:bldP spid="119837" grpId="0" animBg="1"/>
      <p:bldP spid="1198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376488" cy="5762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u="sng" smtClean="0"/>
              <a:t>Объём шара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3024188"/>
            <a:ext cx="8785225" cy="37957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     </a:t>
            </a:r>
            <a:r>
              <a:rPr lang="ru-RU" sz="1800" smtClean="0">
                <a:latin typeface="Tahoma" pitchFamily="34" charset="0"/>
              </a:rPr>
              <a:t>Обозначим радиус этого круга через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  , а его площадь через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S(x)</a:t>
            </a:r>
            <a:r>
              <a:rPr lang="ru-RU" sz="1800" smtClean="0">
                <a:latin typeface="Tahoma" pitchFamily="34" charset="0"/>
              </a:rPr>
              <a:t>      где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– абсцисса точки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M</a:t>
            </a:r>
            <a:r>
              <a:rPr lang="ru-RU" sz="1800" smtClean="0">
                <a:latin typeface="Tahoma" pitchFamily="34" charset="0"/>
              </a:rPr>
              <a:t>. Выразим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S(x)</a:t>
            </a:r>
            <a:r>
              <a:rPr lang="ru-RU" sz="1800" smtClean="0">
                <a:latin typeface="Tahoma" pitchFamily="34" charset="0"/>
              </a:rPr>
              <a:t> через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. Из прямоугольного треугольника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OMC</a:t>
            </a:r>
            <a:r>
              <a:rPr lang="ru-RU" sz="1800" smtClean="0">
                <a:latin typeface="Tahoma" pitchFamily="34" charset="0"/>
              </a:rPr>
              <a:t>  находим</a:t>
            </a:r>
            <a:r>
              <a:rPr lang="ru-RU" sz="2000" smtClean="0"/>
              <a:t>                                   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     </a:t>
            </a:r>
            <a:r>
              <a:rPr lang="ru-RU" sz="1800" smtClean="0">
                <a:latin typeface="Tahoma" pitchFamily="34" charset="0"/>
              </a:rPr>
              <a:t>Так как</a:t>
            </a:r>
            <a:r>
              <a:rPr lang="ru-RU" sz="2000" smtClean="0"/>
              <a:t>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S(x) =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r</a:t>
            </a:r>
            <a:r>
              <a:rPr lang="en-US" sz="20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ru-RU" sz="2000" smtClean="0"/>
              <a:t> , </a:t>
            </a:r>
            <a:r>
              <a:rPr lang="ru-RU" sz="1800" smtClean="0">
                <a:latin typeface="Tahoma" pitchFamily="34" charset="0"/>
              </a:rPr>
              <a:t>то</a:t>
            </a:r>
            <a:r>
              <a:rPr lang="en-US" sz="1800" smtClean="0"/>
              <a:t>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S(x) = 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( R</a:t>
            </a:r>
            <a:r>
              <a:rPr lang="en-US" sz="20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 – x</a:t>
            </a:r>
            <a:r>
              <a:rPr lang="en-US" sz="2000" i="1" baseline="30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2</a:t>
            </a:r>
            <a:r>
              <a:rPr lang="en-US" sz="20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)</a:t>
            </a:r>
            <a:r>
              <a:rPr lang="ru-RU" sz="1800" smtClean="0"/>
              <a:t> 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     </a:t>
            </a:r>
            <a:r>
              <a:rPr lang="ru-RU" sz="1800" smtClean="0">
                <a:latin typeface="Tahoma" pitchFamily="34" charset="0"/>
              </a:rPr>
              <a:t>Заметим, что эта формула верна для любого положения точки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M</a:t>
            </a:r>
            <a:r>
              <a:rPr lang="ru-RU" sz="1800" smtClean="0">
                <a:latin typeface="Tahoma" pitchFamily="34" charset="0"/>
              </a:rPr>
              <a:t>  на диаметре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AB</a:t>
            </a:r>
            <a:r>
              <a:rPr lang="ru-RU" sz="1800" smtClean="0">
                <a:latin typeface="Tahoma" pitchFamily="34" charset="0"/>
              </a:rPr>
              <a:t>    т. е. для всех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 , удовлетворяющих условию: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- R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≤ x ≤ R</a:t>
            </a:r>
            <a:r>
              <a:rPr lang="ru-RU" sz="1800" smtClean="0">
                <a:latin typeface="Tahoma" pitchFamily="34" charset="0"/>
              </a:rPr>
              <a:t>. 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Применяя  основную  формулу  для  вычисления  объемов   тел   при</a:t>
            </a:r>
            <a:r>
              <a:rPr lang="en-US" sz="1800" smtClean="0">
                <a:latin typeface="Tahoma" pitchFamily="34" charset="0"/>
              </a:rPr>
              <a:t>        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 = - R</a:t>
            </a:r>
            <a:r>
              <a:rPr lang="en-US" sz="1800" smtClean="0">
                <a:latin typeface="Tahoma" pitchFamily="34" charset="0"/>
              </a:rPr>
              <a:t>,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 = R</a:t>
            </a:r>
            <a:r>
              <a:rPr lang="ru-RU" sz="1800" smtClean="0">
                <a:latin typeface="Tahoma" pitchFamily="34" charset="0"/>
              </a:rPr>
              <a:t>, получаем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smtClean="0">
              <a:solidFill>
                <a:srgbClr val="FF4343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smtClean="0">
              <a:solidFill>
                <a:srgbClr val="FF4343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smtClean="0">
              <a:solidFill>
                <a:srgbClr val="FF4343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>
                <a:solidFill>
                  <a:srgbClr val="FF4343"/>
                </a:solidFill>
              </a:rPr>
              <a:t>Теорема доказана.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987675" y="260350"/>
            <a:ext cx="5976938" cy="26511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Теорема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solidFill>
                  <a:srgbClr val="FF4343"/>
                </a:solidFill>
                <a:latin typeface="Tahoma" pitchFamily="34" charset="0"/>
              </a:rPr>
              <a:t>       </a:t>
            </a: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Объем шара радиуса </a:t>
            </a:r>
            <a:r>
              <a:rPr lang="en-US" sz="1800" i="1" smtClean="0">
                <a:solidFill>
                  <a:srgbClr val="FF4343"/>
                </a:solidFill>
                <a:latin typeface="Tahoma" pitchFamily="34" charset="0"/>
              </a:rPr>
              <a:t>R</a:t>
            </a: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 равен </a:t>
            </a:r>
            <a:r>
              <a:rPr lang="en-US" sz="1800" i="1" smtClean="0">
                <a:solidFill>
                  <a:srgbClr val="FF4343"/>
                </a:solidFill>
                <a:latin typeface="Tahoma" pitchFamily="34" charset="0"/>
              </a:rPr>
              <a:t>4/3R</a:t>
            </a:r>
            <a:r>
              <a:rPr lang="en-US" sz="1800" i="1" baseline="30000" smtClean="0">
                <a:solidFill>
                  <a:srgbClr val="FF4343"/>
                </a:solidFill>
                <a:latin typeface="Tahoma" pitchFamily="34" charset="0"/>
              </a:rPr>
              <a:t>3</a:t>
            </a: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Доказательство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Рассмотрим  шар  радиуса 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</a:t>
            </a:r>
            <a:r>
              <a:rPr lang="ru-RU" sz="1800" smtClean="0">
                <a:latin typeface="Tahoma" pitchFamily="34" charset="0"/>
              </a:rPr>
              <a:t>   с  центром  в точке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и выберем ось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произвольным образом (Рис. 22). Сечение шара плоскостью, перпендикулярной к оси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и проходящей  через  точку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M</a:t>
            </a:r>
            <a:r>
              <a:rPr lang="ru-RU" sz="1800" smtClean="0">
                <a:latin typeface="Tahoma" pitchFamily="34" charset="0"/>
              </a:rPr>
              <a:t>  этой  оси, является кругом с центром в точке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M</a:t>
            </a:r>
            <a:r>
              <a:rPr lang="ru-RU" sz="1800" smtClean="0">
                <a:latin typeface="Tahoma" pitchFamily="34" charset="0"/>
              </a:rPr>
              <a:t> .</a:t>
            </a:r>
            <a:r>
              <a:rPr lang="ru-RU" sz="2000" smtClean="0"/>
              <a:t> </a:t>
            </a:r>
          </a:p>
        </p:txBody>
      </p:sp>
      <p:graphicFrame>
        <p:nvGraphicFramePr>
          <p:cNvPr id="121880" name="Object 24"/>
          <p:cNvGraphicFramePr>
            <a:graphicFrameLocks noChangeAspect="1"/>
          </p:cNvGraphicFramePr>
          <p:nvPr/>
        </p:nvGraphicFramePr>
        <p:xfrm>
          <a:off x="3851275" y="3500438"/>
          <a:ext cx="27082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Формула" r:id="rId3" imgW="1841500" imgH="254000" progId="Equation.3">
                  <p:embed/>
                </p:oleObj>
              </mc:Choice>
              <mc:Fallback>
                <p:oleObj name="Формула" r:id="rId3" imgW="1841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500438"/>
                        <a:ext cx="270827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89" name="Object 33"/>
          <p:cNvGraphicFramePr>
            <a:graphicFrameLocks noChangeAspect="1"/>
          </p:cNvGraphicFramePr>
          <p:nvPr/>
        </p:nvGraphicFramePr>
        <p:xfrm>
          <a:off x="1187450" y="5084763"/>
          <a:ext cx="70500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Формула" r:id="rId5" imgW="4127500" imgH="469900" progId="Equation.3">
                  <p:embed/>
                </p:oleObj>
              </mc:Choice>
              <mc:Fallback>
                <p:oleObj name="Формула" r:id="rId5" imgW="41275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084763"/>
                        <a:ext cx="705008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91" name="Text Box 35"/>
          <p:cNvSpPr txBox="1">
            <a:spLocks noChangeArrowheads="1"/>
          </p:cNvSpPr>
          <p:nvPr/>
        </p:nvSpPr>
        <p:spPr bwMode="auto">
          <a:xfrm>
            <a:off x="900113" y="270827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2</a:t>
            </a:r>
            <a:r>
              <a:rPr lang="en-US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ru-RU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1892" name="Oval 36"/>
          <p:cNvSpPr>
            <a:spLocks noChangeArrowheads="1"/>
          </p:cNvSpPr>
          <p:nvPr/>
        </p:nvSpPr>
        <p:spPr bwMode="auto">
          <a:xfrm>
            <a:off x="539750" y="765175"/>
            <a:ext cx="1728788" cy="1728788"/>
          </a:xfrm>
          <a:prstGeom prst="ellipse">
            <a:avLst/>
          </a:prstGeom>
          <a:gradFill rotWithShape="1">
            <a:gsLst>
              <a:gs pos="0">
                <a:srgbClr val="FF7D7D"/>
              </a:gs>
              <a:gs pos="100000">
                <a:srgbClr val="FF4343"/>
              </a:gs>
            </a:gsLst>
            <a:path path="rect">
              <a:fillToRect r="100000" b="100000"/>
            </a:path>
          </a:gra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913" name="Oval 57"/>
          <p:cNvSpPr>
            <a:spLocks noChangeArrowheads="1"/>
          </p:cNvSpPr>
          <p:nvPr/>
        </p:nvSpPr>
        <p:spPr bwMode="auto">
          <a:xfrm>
            <a:off x="792163" y="876300"/>
            <a:ext cx="1219200" cy="317500"/>
          </a:xfrm>
          <a:prstGeom prst="ellipse">
            <a:avLst/>
          </a:prstGeom>
          <a:pattFill prst="wdUpDiag">
            <a:fgClr>
              <a:schemeClr val="tx1"/>
            </a:fgClr>
            <a:bgClr>
              <a:srgbClr val="FF4343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97" name="Arc 41"/>
          <p:cNvSpPr>
            <a:spLocks/>
          </p:cNvSpPr>
          <p:nvPr/>
        </p:nvSpPr>
        <p:spPr bwMode="auto">
          <a:xfrm flipV="1">
            <a:off x="792163" y="1023938"/>
            <a:ext cx="1222375" cy="173037"/>
          </a:xfrm>
          <a:custGeom>
            <a:avLst/>
            <a:gdLst>
              <a:gd name="T0" fmla="*/ 141 w 43200"/>
              <a:gd name="T1" fmla="*/ 171831 h 22234"/>
              <a:gd name="T2" fmla="*/ 1222120 w 43200"/>
              <a:gd name="T3" fmla="*/ 173037 h 22234"/>
              <a:gd name="T4" fmla="*/ 611188 w 43200"/>
              <a:gd name="T5" fmla="*/ 168103 h 222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2234" fill="none" extrusionOk="0">
                <a:moveTo>
                  <a:pt x="5" y="22078"/>
                </a:moveTo>
                <a:cubicBezTo>
                  <a:pt x="1" y="21919"/>
                  <a:pt x="0" y="217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11"/>
                  <a:pt x="43196" y="22022"/>
                  <a:pt x="43190" y="22233"/>
                </a:cubicBezTo>
              </a:path>
              <a:path w="43200" h="22234" stroke="0" extrusionOk="0">
                <a:moveTo>
                  <a:pt x="5" y="22078"/>
                </a:moveTo>
                <a:cubicBezTo>
                  <a:pt x="1" y="21919"/>
                  <a:pt x="0" y="217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11"/>
                  <a:pt x="43196" y="22022"/>
                  <a:pt x="43190" y="22233"/>
                </a:cubicBezTo>
                <a:lnTo>
                  <a:pt x="21600" y="21600"/>
                </a:lnTo>
                <a:lnTo>
                  <a:pt x="5" y="22078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98" name="Arc 42"/>
          <p:cNvSpPr>
            <a:spLocks/>
          </p:cNvSpPr>
          <p:nvPr/>
        </p:nvSpPr>
        <p:spPr bwMode="auto">
          <a:xfrm>
            <a:off x="796925" y="876300"/>
            <a:ext cx="1214438" cy="168275"/>
          </a:xfrm>
          <a:custGeom>
            <a:avLst/>
            <a:gdLst>
              <a:gd name="T0" fmla="*/ 0 w 42921"/>
              <a:gd name="T1" fmla="*/ 150879 h 21600"/>
              <a:gd name="T2" fmla="*/ 1214438 w 42921"/>
              <a:gd name="T3" fmla="*/ 147622 h 21600"/>
              <a:gd name="T4" fmla="*/ 607884 w 42921"/>
              <a:gd name="T5" fmla="*/ 1682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921" h="21600" fill="none" extrusionOk="0">
                <a:moveTo>
                  <a:pt x="-1" y="19366"/>
                </a:moveTo>
                <a:cubicBezTo>
                  <a:pt x="1143" y="8361"/>
                  <a:pt x="10419" y="-1"/>
                  <a:pt x="21484" y="0"/>
                </a:cubicBezTo>
                <a:cubicBezTo>
                  <a:pt x="32388" y="0"/>
                  <a:pt x="41582" y="8127"/>
                  <a:pt x="42920" y="18949"/>
                </a:cubicBezTo>
              </a:path>
              <a:path w="42921" h="21600" stroke="0" extrusionOk="0">
                <a:moveTo>
                  <a:pt x="-1" y="19366"/>
                </a:moveTo>
                <a:cubicBezTo>
                  <a:pt x="1143" y="8361"/>
                  <a:pt x="10419" y="-1"/>
                  <a:pt x="21484" y="0"/>
                </a:cubicBezTo>
                <a:cubicBezTo>
                  <a:pt x="32388" y="0"/>
                  <a:pt x="41582" y="8127"/>
                  <a:pt x="42920" y="18949"/>
                </a:cubicBezTo>
                <a:lnTo>
                  <a:pt x="21484" y="21600"/>
                </a:lnTo>
                <a:lnTo>
                  <a:pt x="-1" y="19366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99" name="Arc 43"/>
          <p:cNvSpPr>
            <a:spLocks/>
          </p:cNvSpPr>
          <p:nvPr/>
        </p:nvSpPr>
        <p:spPr bwMode="auto">
          <a:xfrm flipV="1">
            <a:off x="539750" y="1630363"/>
            <a:ext cx="1725613" cy="288925"/>
          </a:xfrm>
          <a:custGeom>
            <a:avLst/>
            <a:gdLst>
              <a:gd name="T0" fmla="*/ 200 w 43200"/>
              <a:gd name="T1" fmla="*/ 286911 h 22234"/>
              <a:gd name="T2" fmla="*/ 1725253 w 43200"/>
              <a:gd name="T3" fmla="*/ 288925 h 22234"/>
              <a:gd name="T4" fmla="*/ 862807 w 43200"/>
              <a:gd name="T5" fmla="*/ 280686 h 222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2234" fill="none" extrusionOk="0">
                <a:moveTo>
                  <a:pt x="5" y="22078"/>
                </a:moveTo>
                <a:cubicBezTo>
                  <a:pt x="1" y="21919"/>
                  <a:pt x="0" y="217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11"/>
                  <a:pt x="43196" y="22022"/>
                  <a:pt x="43190" y="22233"/>
                </a:cubicBezTo>
              </a:path>
              <a:path w="43200" h="22234" stroke="0" extrusionOk="0">
                <a:moveTo>
                  <a:pt x="5" y="22078"/>
                </a:moveTo>
                <a:cubicBezTo>
                  <a:pt x="1" y="21919"/>
                  <a:pt x="0" y="217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11"/>
                  <a:pt x="43196" y="22022"/>
                  <a:pt x="43190" y="22233"/>
                </a:cubicBezTo>
                <a:lnTo>
                  <a:pt x="21600" y="21600"/>
                </a:lnTo>
                <a:lnTo>
                  <a:pt x="5" y="22078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900" name="Arc 44"/>
          <p:cNvSpPr>
            <a:spLocks/>
          </p:cNvSpPr>
          <p:nvPr/>
        </p:nvSpPr>
        <p:spPr bwMode="auto">
          <a:xfrm>
            <a:off x="539750" y="1338263"/>
            <a:ext cx="1725613" cy="288925"/>
          </a:xfrm>
          <a:custGeom>
            <a:avLst/>
            <a:gdLst>
              <a:gd name="T0" fmla="*/ 200 w 43200"/>
              <a:gd name="T1" fmla="*/ 286911 h 22234"/>
              <a:gd name="T2" fmla="*/ 1725253 w 43200"/>
              <a:gd name="T3" fmla="*/ 288925 h 22234"/>
              <a:gd name="T4" fmla="*/ 862807 w 43200"/>
              <a:gd name="T5" fmla="*/ 280686 h 222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2234" fill="none" extrusionOk="0">
                <a:moveTo>
                  <a:pt x="5" y="22078"/>
                </a:moveTo>
                <a:cubicBezTo>
                  <a:pt x="1" y="21919"/>
                  <a:pt x="0" y="217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11"/>
                  <a:pt x="43196" y="22022"/>
                  <a:pt x="43190" y="22233"/>
                </a:cubicBezTo>
              </a:path>
              <a:path w="43200" h="22234" stroke="0" extrusionOk="0">
                <a:moveTo>
                  <a:pt x="5" y="22078"/>
                </a:moveTo>
                <a:cubicBezTo>
                  <a:pt x="1" y="21919"/>
                  <a:pt x="0" y="2175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811"/>
                  <a:pt x="43196" y="22022"/>
                  <a:pt x="43190" y="22233"/>
                </a:cubicBezTo>
                <a:lnTo>
                  <a:pt x="21600" y="21600"/>
                </a:lnTo>
                <a:lnTo>
                  <a:pt x="5" y="22078"/>
                </a:lnTo>
                <a:close/>
              </a:path>
            </a:pathLst>
          </a:cu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903" name="Line 47"/>
          <p:cNvSpPr>
            <a:spLocks noChangeShapeType="1"/>
          </p:cNvSpPr>
          <p:nvPr/>
        </p:nvSpPr>
        <p:spPr bwMode="auto">
          <a:xfrm>
            <a:off x="1401763" y="819150"/>
            <a:ext cx="0" cy="16097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04" name="Line 48"/>
          <p:cNvSpPr>
            <a:spLocks noChangeShapeType="1"/>
          </p:cNvSpPr>
          <p:nvPr/>
        </p:nvSpPr>
        <p:spPr bwMode="auto">
          <a:xfrm flipV="1">
            <a:off x="1401763" y="549275"/>
            <a:ext cx="0" cy="2698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05" name="Line 49"/>
          <p:cNvSpPr>
            <a:spLocks noChangeShapeType="1"/>
          </p:cNvSpPr>
          <p:nvPr/>
        </p:nvSpPr>
        <p:spPr bwMode="auto">
          <a:xfrm>
            <a:off x="1401763" y="2428875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06" name="Line 50"/>
          <p:cNvSpPr>
            <a:spLocks noChangeShapeType="1"/>
          </p:cNvSpPr>
          <p:nvPr/>
        </p:nvSpPr>
        <p:spPr bwMode="auto">
          <a:xfrm>
            <a:off x="776288" y="1035050"/>
            <a:ext cx="625475" cy="5937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07" name="Line 51"/>
          <p:cNvSpPr>
            <a:spLocks noChangeShapeType="1"/>
          </p:cNvSpPr>
          <p:nvPr/>
        </p:nvSpPr>
        <p:spPr bwMode="auto">
          <a:xfrm>
            <a:off x="792163" y="1025525"/>
            <a:ext cx="121602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08" name="Line 52"/>
          <p:cNvSpPr>
            <a:spLocks noChangeShapeType="1"/>
          </p:cNvSpPr>
          <p:nvPr/>
        </p:nvSpPr>
        <p:spPr bwMode="auto">
          <a:xfrm>
            <a:off x="2008188" y="1025525"/>
            <a:ext cx="55245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09" name="Line 53"/>
          <p:cNvSpPr>
            <a:spLocks noChangeShapeType="1"/>
          </p:cNvSpPr>
          <p:nvPr/>
        </p:nvSpPr>
        <p:spPr bwMode="auto">
          <a:xfrm>
            <a:off x="1401763" y="1628775"/>
            <a:ext cx="8667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10" name="Line 54"/>
          <p:cNvSpPr>
            <a:spLocks noChangeShapeType="1"/>
          </p:cNvSpPr>
          <p:nvPr/>
        </p:nvSpPr>
        <p:spPr bwMode="auto">
          <a:xfrm>
            <a:off x="2268538" y="1628775"/>
            <a:ext cx="2921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11" name="Line 55"/>
          <p:cNvSpPr>
            <a:spLocks noChangeShapeType="1"/>
          </p:cNvSpPr>
          <p:nvPr/>
        </p:nvSpPr>
        <p:spPr bwMode="auto">
          <a:xfrm>
            <a:off x="2484438" y="1025525"/>
            <a:ext cx="0" cy="6032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21914" name="Object 58"/>
          <p:cNvGraphicFramePr>
            <a:graphicFrameLocks noChangeAspect="1"/>
          </p:cNvGraphicFramePr>
          <p:nvPr/>
        </p:nvGraphicFramePr>
        <p:xfrm>
          <a:off x="2339975" y="1235075"/>
          <a:ext cx="157163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Формула" r:id="rId7" imgW="126835" imgH="139518" progId="Equation.3">
                  <p:embed/>
                </p:oleObj>
              </mc:Choice>
              <mc:Fallback>
                <p:oleObj name="Формула" r:id="rId7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235075"/>
                        <a:ext cx="157163" cy="18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15" name="Object 59"/>
          <p:cNvGraphicFramePr>
            <a:graphicFrameLocks noChangeAspect="1"/>
          </p:cNvGraphicFramePr>
          <p:nvPr/>
        </p:nvGraphicFramePr>
        <p:xfrm>
          <a:off x="1230313" y="539750"/>
          <a:ext cx="157162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Формула" r:id="rId9" imgW="126835" imgH="139518" progId="Equation.3">
                  <p:embed/>
                </p:oleObj>
              </mc:Choice>
              <mc:Fallback>
                <p:oleObj name="Формула" r:id="rId9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539750"/>
                        <a:ext cx="157162" cy="18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16" name="Object 60"/>
          <p:cNvGraphicFramePr>
            <a:graphicFrameLocks noChangeAspect="1"/>
          </p:cNvGraphicFramePr>
          <p:nvPr/>
        </p:nvGraphicFramePr>
        <p:xfrm>
          <a:off x="1403350" y="549275"/>
          <a:ext cx="18891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Формула" r:id="rId10" imgW="152268" imgH="164957" progId="Equation.3">
                  <p:embed/>
                </p:oleObj>
              </mc:Choice>
              <mc:Fallback>
                <p:oleObj name="Формула" r:id="rId10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49275"/>
                        <a:ext cx="188913" cy="21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17" name="Object 61"/>
          <p:cNvGraphicFramePr>
            <a:graphicFrameLocks noChangeAspect="1"/>
          </p:cNvGraphicFramePr>
          <p:nvPr/>
        </p:nvGraphicFramePr>
        <p:xfrm>
          <a:off x="620713" y="838200"/>
          <a:ext cx="188912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Формула" r:id="rId12" imgW="152202" imgH="177569" progId="Equation.3">
                  <p:embed/>
                </p:oleObj>
              </mc:Choice>
              <mc:Fallback>
                <p:oleObj name="Формула" r:id="rId12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838200"/>
                        <a:ext cx="188912" cy="23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18" name="Object 62"/>
          <p:cNvGraphicFramePr>
            <a:graphicFrameLocks noChangeAspect="1"/>
          </p:cNvGraphicFramePr>
          <p:nvPr/>
        </p:nvGraphicFramePr>
        <p:xfrm>
          <a:off x="1401763" y="989013"/>
          <a:ext cx="25082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Формула" r:id="rId14" imgW="203024" imgH="164957" progId="Equation.3">
                  <p:embed/>
                </p:oleObj>
              </mc:Choice>
              <mc:Fallback>
                <p:oleObj name="Формула" r:id="rId14" imgW="203024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989013"/>
                        <a:ext cx="250825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19" name="Object 63"/>
          <p:cNvGraphicFramePr>
            <a:graphicFrameLocks noChangeAspect="1"/>
          </p:cNvGraphicFramePr>
          <p:nvPr/>
        </p:nvGraphicFramePr>
        <p:xfrm>
          <a:off x="1401763" y="1627188"/>
          <a:ext cx="188912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Формула" r:id="rId16" imgW="152202" imgH="177569" progId="Equation.3">
                  <p:embed/>
                </p:oleObj>
              </mc:Choice>
              <mc:Fallback>
                <p:oleObj name="Формула" r:id="rId16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1627188"/>
                        <a:ext cx="188912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20" name="Object 64"/>
          <p:cNvGraphicFramePr>
            <a:graphicFrameLocks noChangeAspect="1"/>
          </p:cNvGraphicFramePr>
          <p:nvPr/>
        </p:nvGraphicFramePr>
        <p:xfrm>
          <a:off x="1400175" y="2212975"/>
          <a:ext cx="1889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Формула" r:id="rId18" imgW="152268" imgH="164957" progId="Equation.3">
                  <p:embed/>
                </p:oleObj>
              </mc:Choice>
              <mc:Fallback>
                <p:oleObj name="Формула" r:id="rId18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2212975"/>
                        <a:ext cx="1889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901" name="Oval 45"/>
          <p:cNvSpPr>
            <a:spLocks noChangeArrowheads="1"/>
          </p:cNvSpPr>
          <p:nvPr/>
        </p:nvSpPr>
        <p:spPr bwMode="auto">
          <a:xfrm>
            <a:off x="1366838" y="784225"/>
            <a:ext cx="73025" cy="71438"/>
          </a:xfrm>
          <a:prstGeom prst="ellipse">
            <a:avLst/>
          </a:prstGeom>
          <a:solidFill>
            <a:srgbClr val="000000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902" name="Oval 46"/>
          <p:cNvSpPr>
            <a:spLocks noChangeArrowheads="1"/>
          </p:cNvSpPr>
          <p:nvPr/>
        </p:nvSpPr>
        <p:spPr bwMode="auto">
          <a:xfrm>
            <a:off x="1363663" y="2395538"/>
            <a:ext cx="73025" cy="71437"/>
          </a:xfrm>
          <a:prstGeom prst="ellipse">
            <a:avLst/>
          </a:prstGeom>
          <a:solidFill>
            <a:srgbClr val="FF4343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93" name="Oval 37"/>
          <p:cNvSpPr>
            <a:spLocks noChangeArrowheads="1"/>
          </p:cNvSpPr>
          <p:nvPr/>
        </p:nvSpPr>
        <p:spPr bwMode="auto">
          <a:xfrm>
            <a:off x="1366838" y="1595438"/>
            <a:ext cx="73025" cy="71437"/>
          </a:xfrm>
          <a:prstGeom prst="ellipse">
            <a:avLst/>
          </a:prstGeom>
          <a:solidFill>
            <a:srgbClr val="FF6767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1895" name="Oval 39"/>
          <p:cNvSpPr>
            <a:spLocks noChangeArrowheads="1"/>
          </p:cNvSpPr>
          <p:nvPr/>
        </p:nvSpPr>
        <p:spPr bwMode="auto">
          <a:xfrm>
            <a:off x="1366838" y="990600"/>
            <a:ext cx="73025" cy="71438"/>
          </a:xfrm>
          <a:prstGeom prst="ellipse">
            <a:avLst/>
          </a:prstGeom>
          <a:pattFill prst="wdUpDiag">
            <a:fgClr>
              <a:schemeClr val="tx1"/>
            </a:fgClr>
            <a:bgClr>
              <a:srgbClr val="FF4343"/>
            </a:bgClr>
          </a:patt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174959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36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6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1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1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1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1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1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18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19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1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8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92" decel="100000"/>
                                        <p:tgtEl>
                                          <p:spTgt spid="1219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192" decel="100000"/>
                                        <p:tgtEl>
                                          <p:spTgt spid="1219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192" fill="hold"/>
                                        <p:tgtEl>
                                          <p:spTgt spid="121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192" fill="hold"/>
                                        <p:tgtEl>
                                          <p:spTgt spid="121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1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685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1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1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21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7850"/>
                            </p:stCondLst>
                            <p:childTnLst>
                              <p:par>
                                <p:cTn id="10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1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1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835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21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8850"/>
                            </p:stCondLst>
                            <p:childTnLst>
                              <p:par>
                                <p:cTn id="1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1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1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350"/>
                            </p:stCondLst>
                            <p:childTnLst>
                              <p:par>
                                <p:cTn id="12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92" decel="100000"/>
                                        <p:tgtEl>
                                          <p:spTgt spid="1219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192" decel="100000"/>
                                        <p:tgtEl>
                                          <p:spTgt spid="1219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192" fill="hold"/>
                                        <p:tgtEl>
                                          <p:spTgt spid="121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192" fill="hold"/>
                                        <p:tgtEl>
                                          <p:spTgt spid="121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9850"/>
                            </p:stCondLst>
                            <p:childTnLst>
                              <p:par>
                                <p:cTn id="13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92" decel="100000"/>
                                        <p:tgtEl>
                                          <p:spTgt spid="1219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192" decel="100000"/>
                                        <p:tgtEl>
                                          <p:spTgt spid="1219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192" fill="hold"/>
                                        <p:tgtEl>
                                          <p:spTgt spid="121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192" fill="hold"/>
                                        <p:tgtEl>
                                          <p:spTgt spid="121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350"/>
                            </p:stCondLst>
                            <p:childTnLst>
                              <p:par>
                                <p:cTn id="14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92" decel="100000"/>
                                        <p:tgtEl>
                                          <p:spTgt spid="1219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192" decel="100000"/>
                                        <p:tgtEl>
                                          <p:spTgt spid="1219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7" dur="192" fill="hold"/>
                                        <p:tgtEl>
                                          <p:spTgt spid="121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9" dur="192" fill="hold"/>
                                        <p:tgtEl>
                                          <p:spTgt spid="121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0850"/>
                            </p:stCondLst>
                            <p:childTnLst>
                              <p:par>
                                <p:cTn id="15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92" decel="100000"/>
                                        <p:tgtEl>
                                          <p:spTgt spid="1219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192" decel="100000"/>
                                        <p:tgtEl>
                                          <p:spTgt spid="1219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7" dur="192" fill="hold"/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192" fill="hold"/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1350"/>
                            </p:stCondLst>
                            <p:childTnLst>
                              <p:par>
                                <p:cTn id="16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9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9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2350"/>
                            </p:stCondLst>
                            <p:childTnLst>
                              <p:par>
                                <p:cTn id="18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"/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400" fill="hold"/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00" fill="hold"/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2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3350"/>
                            </p:stCondLst>
                            <p:childTnLst>
                              <p:par>
                                <p:cTn id="1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2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3850"/>
                            </p:stCondLst>
                            <p:childTnLst>
                              <p:par>
                                <p:cTn id="1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12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14350"/>
                            </p:stCondLst>
                            <p:childTnLst>
                              <p:par>
                                <p:cTn id="2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12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14850"/>
                            </p:stCondLst>
                            <p:childTnLst>
                              <p:par>
                                <p:cTn id="2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12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5350"/>
                            </p:stCondLst>
                            <p:childTnLst>
                              <p:par>
                                <p:cTn id="2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21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1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21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21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5850"/>
                            </p:stCondLst>
                            <p:childTnLst>
                              <p:par>
                                <p:cTn id="2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2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21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6350"/>
                            </p:stCondLst>
                            <p:childTnLst>
                              <p:par>
                                <p:cTn id="2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92" decel="100000"/>
                                        <p:tgtEl>
                                          <p:spTgt spid="1219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7" dur="192" decel="100000"/>
                                        <p:tgtEl>
                                          <p:spTgt spid="1219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9" dur="192" fill="hold"/>
                                        <p:tgtEl>
                                          <p:spTgt spid="12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1" dur="192" fill="hold"/>
                                        <p:tgtEl>
                                          <p:spTgt spid="12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2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16850"/>
                            </p:stCondLst>
                            <p:childTnLst>
                              <p:par>
                                <p:cTn id="234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"/>
                                        <p:tgtEl>
                                          <p:spTgt spid="121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400" fill="hold"/>
                                        <p:tgtEl>
                                          <p:spTgt spid="121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400" fill="hold"/>
                                        <p:tgtEl>
                                          <p:spTgt spid="121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17850"/>
                            </p:stCondLst>
                            <p:childTnLst>
                              <p:par>
                                <p:cTn id="24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"/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400" fill="hold"/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400" fill="hold"/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8850"/>
                            </p:stCondLst>
                            <p:childTnLst>
                              <p:par>
                                <p:cTn id="25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"/>
                                        <p:tgtEl>
                                          <p:spTgt spid="121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400" fill="hold"/>
                                        <p:tgtEl>
                                          <p:spTgt spid="121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400" fill="hold"/>
                                        <p:tgtEl>
                                          <p:spTgt spid="121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"/>
                                        <p:tgtEl>
                                          <p:spTgt spid="1218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400" fill="hold"/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400" fill="hold"/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9850"/>
                            </p:stCondLst>
                            <p:childTnLst>
                              <p:par>
                                <p:cTn id="26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218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218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218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218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  <p:bldP spid="121891" grpId="0"/>
      <p:bldP spid="121892" grpId="0" animBg="1"/>
      <p:bldP spid="121913" grpId="0" animBg="1"/>
      <p:bldP spid="121897" grpId="0" animBg="1"/>
      <p:bldP spid="121898" grpId="0" animBg="1"/>
      <p:bldP spid="121899" grpId="0" animBg="1"/>
      <p:bldP spid="121900" grpId="0" animBg="1"/>
      <p:bldP spid="121903" grpId="0" animBg="1"/>
      <p:bldP spid="121904" grpId="0" animBg="1"/>
      <p:bldP spid="121905" grpId="0" animBg="1"/>
      <p:bldP spid="121906" grpId="0" animBg="1"/>
      <p:bldP spid="121907" grpId="0" animBg="1"/>
      <p:bldP spid="121908" grpId="0" animBg="1"/>
      <p:bldP spid="121909" grpId="0" animBg="1"/>
      <p:bldP spid="121910" grpId="0" animBg="1"/>
      <p:bldP spid="121911" grpId="0" animBg="1"/>
      <p:bldP spid="121901" grpId="0" animBg="1"/>
      <p:bldP spid="121902" grpId="0" animBg="1"/>
      <p:bldP spid="121893" grpId="0" animBg="1"/>
      <p:bldP spid="12189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199437" cy="6905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u="sng" smtClean="0"/>
              <a:t>Список используемой литературы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3276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ru-RU" sz="2000" smtClean="0"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smtClean="0">
                <a:effectLst/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smtClean="0">
                <a:effectLst/>
                <a:latin typeface="Times New Roman" pitchFamily="18" charset="0"/>
                <a:cs typeface="Times New Roman" pitchFamily="18" charset="0"/>
              </a:rPr>
              <a:t>Л.С. Анатасян, В.Ф. Бутузов, С.Б. Кадомцев и др. Геометрия, 10 – 11: учеб. для общеобразоват. учреждений  М.: Просвещение, 2011. – 256 с.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ru-RU" sz="2000" i="1" smtClean="0">
                <a:effectLst/>
                <a:latin typeface="Times New Roman" pitchFamily="18" charset="0"/>
                <a:cs typeface="Times New Roman" pitchFamily="18" charset="0"/>
              </a:rPr>
              <a:t>АтанасянЛ.С., Бутузов В.Ф., Кадомцев СБ., Позняк Э.Г., Юдина И.И. </a:t>
            </a:r>
            <a:r>
              <a:rPr lang="ru-RU" sz="2000" smtClean="0">
                <a:effectLst/>
                <a:latin typeface="Times New Roman" pitchFamily="18" charset="0"/>
                <a:cs typeface="Times New Roman" pitchFamily="18" charset="0"/>
              </a:rPr>
              <a:t>Геометрия. 7-9 классы: Учебник для общеобразовательных учреждений. М.: Просвещение, 2011.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en-US" sz="20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8857866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1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id="2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23850" y="188913"/>
            <a:ext cx="8569325" cy="6480175"/>
          </a:xfrm>
        </p:spPr>
        <p:txBody>
          <a:bodyPr/>
          <a:lstStyle/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</a:t>
            </a:r>
            <a:r>
              <a:rPr lang="en-US" sz="2000" smtClean="0"/>
              <a:t> </a:t>
            </a:r>
            <a:r>
              <a:rPr lang="ru-RU" sz="1800" smtClean="0">
                <a:latin typeface="Tahoma" pitchFamily="34" charset="0"/>
              </a:rPr>
              <a:t>Мы доказали, что боковые ребра правильной пирамиды </a:t>
            </a:r>
            <a:r>
              <a:rPr 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  <a:r>
              <a:rPr lang="ru-RU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ru-RU" sz="16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ru-RU" sz="16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…A</a:t>
            </a:r>
            <a:r>
              <a:rPr lang="en-US" sz="16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n</a:t>
            </a:r>
            <a:r>
              <a:rPr lang="ru-RU" sz="1800" smtClean="0">
                <a:latin typeface="Tahoma" pitchFamily="34" charset="0"/>
              </a:rPr>
              <a:t> равны друг другу, поэтому боковые грани – равнобедренные треугольники. Основания    этих    треугольников    также    равны    друг    другу,    так как </a:t>
            </a:r>
            <a:r>
              <a:rPr lang="ru-RU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ru-RU" sz="16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ru-RU" sz="16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…A</a:t>
            </a:r>
            <a:r>
              <a:rPr lang="en-US" sz="16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n</a:t>
            </a:r>
            <a:r>
              <a:rPr lang="ru-RU" sz="1800" smtClean="0">
                <a:latin typeface="Tahoma" pitchFamily="34" charset="0"/>
              </a:rPr>
              <a:t> –   правильный   многоугольник. Следовательно, боковые грани равны по третьему признаку равенства треугольников, что и требовалось доказать.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Высота боковой грани правильной пирамиды, проведенная из ее вершины, называется </a:t>
            </a:r>
            <a:r>
              <a:rPr lang="ru-RU" sz="1800" u="sng" smtClean="0">
                <a:latin typeface="Tahoma" pitchFamily="34" charset="0"/>
              </a:rPr>
              <a:t>апофемой</a:t>
            </a:r>
            <a:r>
              <a:rPr lang="ru-RU" sz="1800" smtClean="0">
                <a:latin typeface="Tahoma" pitchFamily="34" charset="0"/>
              </a:rPr>
              <a:t>. На рисунке 12 отрезок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PE</a:t>
            </a:r>
            <a:r>
              <a:rPr lang="ru-RU" sz="1800" smtClean="0">
                <a:latin typeface="Tahoma" pitchFamily="34" charset="0"/>
              </a:rPr>
              <a:t>   – одна из апофем. Ясно, что все апофемы правильной пирамиды равны друг другу.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Докажем теорему о площади боковой поверхности правильной пирамиды.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Теорема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en-US" sz="1800" smtClean="0">
                <a:solidFill>
                  <a:srgbClr val="FF4343"/>
                </a:solidFill>
                <a:latin typeface="Tahoma" pitchFamily="34" charset="0"/>
              </a:rPr>
              <a:t>     </a:t>
            </a: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Площадь боковой поверхности правильной пирамиды равна половине</a:t>
            </a:r>
            <a:br>
              <a:rPr lang="ru-RU" sz="1800" smtClean="0">
                <a:solidFill>
                  <a:srgbClr val="FF4343"/>
                </a:solidFill>
                <a:latin typeface="Tahoma" pitchFamily="34" charset="0"/>
              </a:rPr>
            </a:b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произведения периметра основания на апофему.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Доказательство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Боковые грани правильной пирамиды равные равнобедренные треугольники, основания которых — стороны основания пирамиды, а высоты равны апофеме. Площадь   боковой поверхности пирамиды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равна сумме произведений сторон основания на половину апофемы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</a:t>
            </a:r>
            <a:r>
              <a:rPr lang="ru-RU" sz="1800" smtClean="0">
                <a:latin typeface="Tahoma" pitchFamily="34" charset="0"/>
              </a:rPr>
              <a:t> . Вынося множитель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1/2d </a:t>
            </a:r>
            <a:r>
              <a:rPr lang="ru-RU" sz="1800" smtClean="0">
                <a:latin typeface="Tahoma" pitchFamily="34" charset="0"/>
              </a:rPr>
              <a:t>за скобки, получим в скобках сумму сторон основания пирамиды, т. е. его периметр.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Теорема доказана.</a:t>
            </a:r>
          </a:p>
        </p:txBody>
      </p:sp>
    </p:spTree>
    <p:extLst>
      <p:ext uri="{BB962C8B-B14F-4D97-AF65-F5344CB8AC3E}">
        <p14:creationId xmlns:p14="http://schemas.microsoft.com/office/powerpoint/2010/main" val="356776450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3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5795963" cy="5492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u="sng" smtClean="0">
                <a:latin typeface="Tahoma" pitchFamily="34" charset="0"/>
              </a:rPr>
              <a:t>Усеченная пирамида</a:t>
            </a:r>
            <a:r>
              <a:rPr lang="ru-RU" sz="2800" u="sng" smtClean="0"/>
              <a:t> </a:t>
            </a:r>
          </a:p>
        </p:txBody>
      </p:sp>
      <p:sp>
        <p:nvSpPr>
          <p:cNvPr id="9318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79388" y="476250"/>
            <a:ext cx="8785225" cy="20891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Возьмем  произвольную  пирамиду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…A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n</a:t>
            </a:r>
            <a:r>
              <a:rPr lang="ru-RU" sz="1800" smtClean="0">
                <a:latin typeface="Tahoma" pitchFamily="34" charset="0"/>
              </a:rPr>
              <a:t> и  проведем  секущую плоскость </a:t>
            </a:r>
            <a:r>
              <a:rPr lang="el-GR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β</a:t>
            </a:r>
            <a:r>
              <a:rPr lang="ru-RU" sz="1800" smtClean="0">
                <a:latin typeface="Tahoma" pitchFamily="34" charset="0"/>
              </a:rPr>
              <a:t> , параллельную плоскости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ru-RU" sz="1800" smtClean="0">
                <a:latin typeface="Tahoma" pitchFamily="34" charset="0"/>
              </a:rPr>
              <a:t> основания пирамиды и пересекающую   боковые   ребра   в   точках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,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, … ,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ru-RU" sz="1800" smtClean="0">
                <a:latin typeface="Tahoma" pitchFamily="34" charset="0"/>
              </a:rPr>
              <a:t> (рис. 13). Плоскость </a:t>
            </a:r>
            <a:r>
              <a:rPr lang="el-GR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β</a:t>
            </a:r>
            <a:r>
              <a:rPr lang="ru-RU" sz="1800" smtClean="0">
                <a:latin typeface="Tahoma" pitchFamily="34" charset="0"/>
              </a:rPr>
              <a:t> разбивает пирамиду на два многогранника. Многогранник, гранями которого являются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 </a:t>
            </a:r>
            <a:r>
              <a:rPr lang="ru-RU" sz="1800" smtClean="0">
                <a:latin typeface="Tahoma" pitchFamily="34" charset="0"/>
              </a:rPr>
              <a:t>- угольники  и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… 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n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,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…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ru-RU" sz="1800" smtClean="0">
                <a:latin typeface="Tahoma" pitchFamily="34" charset="0"/>
              </a:rPr>
              <a:t> (</a:t>
            </a:r>
            <a:r>
              <a:rPr lang="ru-RU" sz="1800" u="sng" smtClean="0">
                <a:latin typeface="Tahoma" pitchFamily="34" charset="0"/>
              </a:rPr>
              <a:t>нижнее и верхнее основания</a:t>
            </a:r>
            <a:r>
              <a:rPr lang="ru-RU" sz="1800" smtClean="0">
                <a:latin typeface="Tahoma" pitchFamily="34" charset="0"/>
              </a:rPr>
              <a:t>), расположенные в параллельных плоскостях, и четырехугольники   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smtClean="0">
                <a:latin typeface="Tahoma" pitchFamily="34" charset="0"/>
              </a:rPr>
              <a:t>,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3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3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, … , 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ru-RU" sz="1800" smtClean="0">
                <a:latin typeface="Tahoma" pitchFamily="34" charset="0"/>
              </a:rPr>
              <a:t> (</a:t>
            </a:r>
            <a:r>
              <a:rPr lang="ru-RU" sz="1800" u="sng" smtClean="0">
                <a:latin typeface="Tahoma" pitchFamily="34" charset="0"/>
              </a:rPr>
              <a:t>боковые грани</a:t>
            </a:r>
            <a:r>
              <a:rPr lang="ru-RU" sz="1800" smtClean="0">
                <a:latin typeface="Tahoma" pitchFamily="34" charset="0"/>
              </a:rPr>
              <a:t>), называется </a:t>
            </a:r>
            <a:r>
              <a:rPr lang="ru-RU" sz="1800" u="sng" smtClean="0">
                <a:latin typeface="Tahoma" pitchFamily="34" charset="0"/>
              </a:rPr>
              <a:t>усеченной пирамидой</a:t>
            </a:r>
            <a:r>
              <a:rPr lang="ru-RU" sz="1800" smtClean="0">
                <a:latin typeface="Tahoma" pitchFamily="34" charset="0"/>
              </a:rPr>
              <a:t>.</a:t>
            </a:r>
          </a:p>
        </p:txBody>
      </p:sp>
      <p:sp>
        <p:nvSpPr>
          <p:cNvPr id="9318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0" y="2636838"/>
            <a:ext cx="5148263" cy="36004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500" smtClean="0"/>
              <a:t>     </a:t>
            </a:r>
            <a:r>
              <a:rPr lang="ru-RU" sz="1800" smtClean="0">
                <a:latin typeface="Tahoma" pitchFamily="34" charset="0"/>
              </a:rPr>
              <a:t>Отрезки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,A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,…,A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ru-RU" sz="1800" smtClean="0">
                <a:latin typeface="Tahoma" pitchFamily="34" charset="0"/>
              </a:rPr>
              <a:t> называются </a:t>
            </a:r>
            <a:r>
              <a:rPr lang="ru-RU" sz="1800" u="sng" smtClean="0">
                <a:latin typeface="Tahoma" pitchFamily="34" charset="0"/>
              </a:rPr>
              <a:t>боковыми ребрами</a:t>
            </a:r>
            <a:r>
              <a:rPr lang="ru-RU" sz="1800" smtClean="0">
                <a:latin typeface="Tahoma" pitchFamily="34" charset="0"/>
              </a:rPr>
              <a:t> усеченной пирамиды.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Усеченную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пирамиду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с     основаниями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… 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n</a:t>
            </a:r>
            <a:r>
              <a:rPr lang="ru-RU" sz="1800" smtClean="0">
                <a:latin typeface="Tahoma" pitchFamily="34" charset="0"/>
              </a:rPr>
              <a:t> и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…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ru-RU" sz="1800" smtClean="0">
                <a:latin typeface="Tahoma" pitchFamily="34" charset="0"/>
              </a:rPr>
              <a:t> обозначают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так: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… 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n</a:t>
            </a:r>
            <a:r>
              <a:rPr lang="ru-RU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… 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n</a:t>
            </a:r>
            <a:r>
              <a:rPr lang="ru-RU" sz="1800" smtClean="0">
                <a:latin typeface="Tahoma" pitchFamily="34" charset="0"/>
              </a:rPr>
              <a:t> 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Перпендикуляр, проведенный из какой-нибудь точки одного основания к плоскости другого основания, называется </a:t>
            </a:r>
            <a:r>
              <a:rPr lang="ru-RU" sz="1800" u="sng" smtClean="0">
                <a:latin typeface="Tahoma" pitchFamily="34" charset="0"/>
              </a:rPr>
              <a:t>высотой</a:t>
            </a:r>
            <a:r>
              <a:rPr lang="ru-RU" sz="1800" smtClean="0">
                <a:latin typeface="Tahoma" pitchFamily="34" charset="0"/>
              </a:rPr>
              <a:t> усеченной пирамиды.  На  рисунке  13  отрезок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CH </a:t>
            </a:r>
            <a:r>
              <a:rPr lang="ru-RU" sz="1800" smtClean="0">
                <a:latin typeface="Tahoma" pitchFamily="34" charset="0"/>
              </a:rPr>
              <a:t>является высотой усеченной пирамиды.</a:t>
            </a:r>
          </a:p>
        </p:txBody>
      </p:sp>
      <p:sp>
        <p:nvSpPr>
          <p:cNvPr id="93205" name="AutoShape 21"/>
          <p:cNvSpPr>
            <a:spLocks noChangeArrowheads="1"/>
          </p:cNvSpPr>
          <p:nvPr/>
        </p:nvSpPr>
        <p:spPr bwMode="auto">
          <a:xfrm>
            <a:off x="5435600" y="4975225"/>
            <a:ext cx="3600450" cy="1325563"/>
          </a:xfrm>
          <a:prstGeom prst="parallelogram">
            <a:avLst>
              <a:gd name="adj" fmla="val 67904"/>
            </a:avLst>
          </a:prstGeom>
          <a:solidFill>
            <a:schemeClr val="accent1"/>
          </a:solidFill>
          <a:ln w="1587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07" name="AutoShape 23"/>
          <p:cNvSpPr>
            <a:spLocks noChangeArrowheads="1"/>
          </p:cNvSpPr>
          <p:nvPr/>
        </p:nvSpPr>
        <p:spPr bwMode="auto">
          <a:xfrm>
            <a:off x="6315075" y="5240338"/>
            <a:ext cx="1841500" cy="706437"/>
          </a:xfrm>
          <a:prstGeom prst="pentagon">
            <a:avLst/>
          </a:prstGeom>
          <a:gradFill rotWithShape="1">
            <a:gsLst>
              <a:gs pos="0">
                <a:srgbClr val="FF9D9D"/>
              </a:gs>
              <a:gs pos="100000">
                <a:srgbClr val="FF676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41" name="AutoShape 57"/>
          <p:cNvSpPr>
            <a:spLocks noChangeArrowheads="1"/>
          </p:cNvSpPr>
          <p:nvPr/>
        </p:nvSpPr>
        <p:spPr bwMode="auto">
          <a:xfrm rot="10800000">
            <a:off x="6315075" y="4445000"/>
            <a:ext cx="1841500" cy="1060450"/>
          </a:xfrm>
          <a:custGeom>
            <a:avLst/>
            <a:gdLst>
              <a:gd name="T0" fmla="*/ 1580109 w 21600"/>
              <a:gd name="T1" fmla="*/ 530225 h 21600"/>
              <a:gd name="T2" fmla="*/ 920750 w 21600"/>
              <a:gd name="T3" fmla="*/ 1060450 h 21600"/>
              <a:gd name="T4" fmla="*/ 261391 w 21600"/>
              <a:gd name="T5" fmla="*/ 530225 h 21600"/>
              <a:gd name="T6" fmla="*/ 92075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866 w 21600"/>
              <a:gd name="T13" fmla="*/ 4866 h 21600"/>
              <a:gd name="T14" fmla="*/ 16734 w 21600"/>
              <a:gd name="T15" fmla="*/ 1673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132" y="21600"/>
                </a:lnTo>
                <a:lnTo>
                  <a:pt x="1546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6767"/>
              </a:gs>
              <a:gs pos="100000">
                <a:srgbClr val="FF9D9D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42" name="Rectangle 58"/>
          <p:cNvSpPr>
            <a:spLocks noChangeArrowheads="1"/>
          </p:cNvSpPr>
          <p:nvPr/>
        </p:nvSpPr>
        <p:spPr bwMode="auto">
          <a:xfrm rot="-703132">
            <a:off x="7688263" y="4356100"/>
            <a:ext cx="350837" cy="1185863"/>
          </a:xfrm>
          <a:prstGeom prst="rect">
            <a:avLst/>
          </a:prstGeom>
          <a:gradFill rotWithShape="1">
            <a:gsLst>
              <a:gs pos="0">
                <a:srgbClr val="FF7070"/>
              </a:gs>
              <a:gs pos="100000">
                <a:srgbClr val="FF676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27" name="AutoShape 43"/>
          <p:cNvSpPr>
            <a:spLocks noChangeArrowheads="1"/>
          </p:cNvSpPr>
          <p:nvPr/>
        </p:nvSpPr>
        <p:spPr bwMode="auto">
          <a:xfrm>
            <a:off x="6315075" y="3651250"/>
            <a:ext cx="2281238" cy="793750"/>
          </a:xfrm>
          <a:prstGeom prst="parallelogram">
            <a:avLst>
              <a:gd name="adj" fmla="val 71850"/>
            </a:avLst>
          </a:prstGeom>
          <a:solidFill>
            <a:srgbClr val="FFCC00"/>
          </a:solidFill>
          <a:ln w="158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14" name="Line 30"/>
          <p:cNvSpPr>
            <a:spLocks noChangeShapeType="1"/>
          </p:cNvSpPr>
          <p:nvPr/>
        </p:nvSpPr>
        <p:spPr bwMode="auto">
          <a:xfrm flipV="1">
            <a:off x="6315075" y="5149850"/>
            <a:ext cx="965200" cy="35560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5" name="Line 31"/>
          <p:cNvSpPr>
            <a:spLocks noChangeShapeType="1"/>
          </p:cNvSpPr>
          <p:nvPr/>
        </p:nvSpPr>
        <p:spPr bwMode="auto">
          <a:xfrm>
            <a:off x="6315075" y="5505450"/>
            <a:ext cx="349250" cy="4413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6" name="Line 32"/>
          <p:cNvSpPr>
            <a:spLocks noChangeShapeType="1"/>
          </p:cNvSpPr>
          <p:nvPr/>
        </p:nvSpPr>
        <p:spPr bwMode="auto">
          <a:xfrm>
            <a:off x="6664325" y="5946775"/>
            <a:ext cx="11430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7" name="Line 33"/>
          <p:cNvSpPr>
            <a:spLocks noChangeShapeType="1"/>
          </p:cNvSpPr>
          <p:nvPr/>
        </p:nvSpPr>
        <p:spPr bwMode="auto">
          <a:xfrm flipV="1">
            <a:off x="7807325" y="5505450"/>
            <a:ext cx="349250" cy="4413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8" name="Line 34"/>
          <p:cNvSpPr>
            <a:spLocks noChangeShapeType="1"/>
          </p:cNvSpPr>
          <p:nvPr/>
        </p:nvSpPr>
        <p:spPr bwMode="auto">
          <a:xfrm>
            <a:off x="7280275" y="5149850"/>
            <a:ext cx="876300" cy="35560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93220" name="Object 36"/>
          <p:cNvGraphicFramePr>
            <a:graphicFrameLocks noChangeAspect="1"/>
          </p:cNvGraphicFramePr>
          <p:nvPr/>
        </p:nvGraphicFramePr>
        <p:xfrm>
          <a:off x="7280275" y="5516563"/>
          <a:ext cx="350838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3" imgW="177492" imgH="164814" progId="Equation.3">
                  <p:embed/>
                </p:oleObj>
              </mc:Choice>
              <mc:Fallback>
                <p:oleObj name="Формула" r:id="rId3" imgW="177492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275" y="5516563"/>
                        <a:ext cx="350838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1" name="Object 37"/>
          <p:cNvGraphicFramePr>
            <a:graphicFrameLocks noChangeAspect="1"/>
          </p:cNvGraphicFramePr>
          <p:nvPr/>
        </p:nvGraphicFramePr>
        <p:xfrm>
          <a:off x="7069138" y="5100638"/>
          <a:ext cx="37623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Формула" r:id="rId5" imgW="190500" imgH="228600" progId="Equation.3">
                  <p:embed/>
                </p:oleObj>
              </mc:Choice>
              <mc:Fallback>
                <p:oleObj name="Формула" r:id="rId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9138" y="5100638"/>
                        <a:ext cx="376237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2" name="Object 38"/>
          <p:cNvGraphicFramePr>
            <a:graphicFrameLocks noChangeAspect="1"/>
          </p:cNvGraphicFramePr>
          <p:nvPr/>
        </p:nvGraphicFramePr>
        <p:xfrm>
          <a:off x="6015038" y="5354638"/>
          <a:ext cx="3492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Формула" r:id="rId7" imgW="177569" imgH="215619" progId="Equation.3">
                  <p:embed/>
                </p:oleObj>
              </mc:Choice>
              <mc:Fallback>
                <p:oleObj name="Формула" r:id="rId7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5038" y="5354638"/>
                        <a:ext cx="3492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3" name="Object 39"/>
          <p:cNvGraphicFramePr>
            <a:graphicFrameLocks noChangeAspect="1"/>
          </p:cNvGraphicFramePr>
          <p:nvPr/>
        </p:nvGraphicFramePr>
        <p:xfrm>
          <a:off x="6461125" y="5892800"/>
          <a:ext cx="37623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9" imgW="190335" imgH="215713" progId="Equation.3">
                  <p:embed/>
                </p:oleObj>
              </mc:Choice>
              <mc:Fallback>
                <p:oleObj name="Формула" r:id="rId9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25" y="5892800"/>
                        <a:ext cx="376238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4" name="Object 40"/>
          <p:cNvGraphicFramePr>
            <a:graphicFrameLocks noChangeAspect="1"/>
          </p:cNvGraphicFramePr>
          <p:nvPr/>
        </p:nvGraphicFramePr>
        <p:xfrm>
          <a:off x="7631113" y="5897563"/>
          <a:ext cx="37306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11" imgW="190500" imgH="228600" progId="Equation.3">
                  <p:embed/>
                </p:oleObj>
              </mc:Choice>
              <mc:Fallback>
                <p:oleObj name="Формула" r:id="rId11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1113" y="5897563"/>
                        <a:ext cx="373062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5" name="Object 41"/>
          <p:cNvGraphicFramePr>
            <a:graphicFrameLocks noChangeAspect="1"/>
          </p:cNvGraphicFramePr>
          <p:nvPr/>
        </p:nvGraphicFramePr>
        <p:xfrm>
          <a:off x="7472363" y="2565400"/>
          <a:ext cx="300037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13" imgW="152268" imgH="164957" progId="Equation.3">
                  <p:embed/>
                </p:oleObj>
              </mc:Choice>
              <mc:Fallback>
                <p:oleObj name="Формула" r:id="rId13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2363" y="2565400"/>
                        <a:ext cx="300037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6" name="Object 42"/>
          <p:cNvGraphicFramePr>
            <a:graphicFrameLocks noChangeAspect="1"/>
          </p:cNvGraphicFramePr>
          <p:nvPr/>
        </p:nvGraphicFramePr>
        <p:xfrm>
          <a:off x="5608638" y="6015038"/>
          <a:ext cx="300037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15" imgW="152334" imgH="139639" progId="Equation.3">
                  <p:embed/>
                </p:oleObj>
              </mc:Choice>
              <mc:Fallback>
                <p:oleObj name="Формула" r:id="rId15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8638" y="6015038"/>
                        <a:ext cx="300037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28" name="AutoShape 44"/>
          <p:cNvSpPr>
            <a:spLocks noChangeArrowheads="1"/>
          </p:cNvSpPr>
          <p:nvPr/>
        </p:nvSpPr>
        <p:spPr bwMode="auto">
          <a:xfrm>
            <a:off x="7112000" y="3736975"/>
            <a:ext cx="714375" cy="354013"/>
          </a:xfrm>
          <a:prstGeom prst="pentagon">
            <a:avLst/>
          </a:prstGeom>
          <a:gradFill rotWithShape="1">
            <a:gsLst>
              <a:gs pos="0">
                <a:srgbClr val="FF4343"/>
              </a:gs>
              <a:gs pos="100000">
                <a:srgbClr val="FF828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211" name="Line 27"/>
          <p:cNvSpPr>
            <a:spLocks noChangeShapeType="1"/>
          </p:cNvSpPr>
          <p:nvPr/>
        </p:nvSpPr>
        <p:spPr bwMode="auto">
          <a:xfrm flipH="1" flipV="1">
            <a:off x="7718425" y="4445000"/>
            <a:ext cx="88900" cy="15017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2" name="Line 28"/>
          <p:cNvSpPr>
            <a:spLocks noChangeShapeType="1"/>
          </p:cNvSpPr>
          <p:nvPr/>
        </p:nvSpPr>
        <p:spPr bwMode="auto">
          <a:xfrm flipH="1" flipV="1">
            <a:off x="7942263" y="4445000"/>
            <a:ext cx="214312" cy="10604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 flipV="1">
            <a:off x="6315075" y="4445000"/>
            <a:ext cx="525463" cy="10604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 flipV="1">
            <a:off x="7280275" y="3733800"/>
            <a:ext cx="187325" cy="14160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08" name="Line 24"/>
          <p:cNvSpPr>
            <a:spLocks noChangeShapeType="1"/>
          </p:cNvSpPr>
          <p:nvPr/>
        </p:nvSpPr>
        <p:spPr bwMode="auto">
          <a:xfrm flipH="1" flipV="1">
            <a:off x="7626350" y="3925888"/>
            <a:ext cx="4763" cy="175418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 flipV="1">
            <a:off x="6664325" y="4441825"/>
            <a:ext cx="468313" cy="15049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29" name="Line 45"/>
          <p:cNvSpPr>
            <a:spLocks noChangeShapeType="1"/>
          </p:cNvSpPr>
          <p:nvPr/>
        </p:nvSpPr>
        <p:spPr bwMode="auto">
          <a:xfrm flipV="1">
            <a:off x="6840538" y="3865563"/>
            <a:ext cx="280987" cy="57943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31" name="Line 47"/>
          <p:cNvSpPr>
            <a:spLocks noChangeShapeType="1"/>
          </p:cNvSpPr>
          <p:nvPr/>
        </p:nvSpPr>
        <p:spPr bwMode="auto">
          <a:xfrm flipV="1">
            <a:off x="7131050" y="4075113"/>
            <a:ext cx="111125" cy="3746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32" name="Line 48"/>
          <p:cNvSpPr>
            <a:spLocks noChangeShapeType="1"/>
          </p:cNvSpPr>
          <p:nvPr/>
        </p:nvSpPr>
        <p:spPr bwMode="auto">
          <a:xfrm flipH="1" flipV="1">
            <a:off x="7688263" y="4081463"/>
            <a:ext cx="31750" cy="36353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33" name="Line 49"/>
          <p:cNvSpPr>
            <a:spLocks noChangeShapeType="1"/>
          </p:cNvSpPr>
          <p:nvPr/>
        </p:nvSpPr>
        <p:spPr bwMode="auto">
          <a:xfrm flipH="1" flipV="1">
            <a:off x="7821613" y="3865563"/>
            <a:ext cx="119062" cy="579437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35" name="Line 51"/>
          <p:cNvSpPr>
            <a:spLocks noChangeShapeType="1"/>
          </p:cNvSpPr>
          <p:nvPr/>
        </p:nvSpPr>
        <p:spPr bwMode="auto">
          <a:xfrm flipV="1">
            <a:off x="7096125" y="2854325"/>
            <a:ext cx="534988" cy="105886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36" name="Line 52"/>
          <p:cNvSpPr>
            <a:spLocks noChangeShapeType="1"/>
          </p:cNvSpPr>
          <p:nvPr/>
        </p:nvSpPr>
        <p:spPr bwMode="auto">
          <a:xfrm flipV="1">
            <a:off x="7229475" y="2854325"/>
            <a:ext cx="401638" cy="12604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39" name="Line 55"/>
          <p:cNvSpPr>
            <a:spLocks noChangeShapeType="1"/>
          </p:cNvSpPr>
          <p:nvPr/>
        </p:nvSpPr>
        <p:spPr bwMode="auto">
          <a:xfrm flipH="1" flipV="1">
            <a:off x="7631113" y="2854325"/>
            <a:ext cx="57150" cy="12398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40" name="Line 56"/>
          <p:cNvSpPr>
            <a:spLocks noChangeShapeType="1"/>
          </p:cNvSpPr>
          <p:nvPr/>
        </p:nvSpPr>
        <p:spPr bwMode="auto">
          <a:xfrm flipH="1" flipV="1">
            <a:off x="7631113" y="2854325"/>
            <a:ext cx="195262" cy="102393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19" name="Oval 35"/>
          <p:cNvSpPr>
            <a:spLocks noChangeArrowheads="1"/>
          </p:cNvSpPr>
          <p:nvPr/>
        </p:nvSpPr>
        <p:spPr bwMode="auto">
          <a:xfrm>
            <a:off x="7589838" y="5640388"/>
            <a:ext cx="85725" cy="85725"/>
          </a:xfrm>
          <a:prstGeom prst="ellipse">
            <a:avLst/>
          </a:prstGeom>
          <a:solidFill>
            <a:srgbClr val="FF6767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3246" name="Object 62"/>
          <p:cNvGraphicFramePr>
            <a:graphicFrameLocks noChangeAspect="1"/>
          </p:cNvGraphicFramePr>
          <p:nvPr/>
        </p:nvGraphicFramePr>
        <p:xfrm>
          <a:off x="7439025" y="3903663"/>
          <a:ext cx="1778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Формула" r:id="rId17" imgW="152202" imgH="177569" progId="Equation.3">
                  <p:embed/>
                </p:oleObj>
              </mc:Choice>
              <mc:Fallback>
                <p:oleObj name="Формула" r:id="rId17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9025" y="3903663"/>
                        <a:ext cx="177800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47" name="Object 63"/>
          <p:cNvGraphicFramePr>
            <a:graphicFrameLocks noChangeAspect="1"/>
          </p:cNvGraphicFramePr>
          <p:nvPr/>
        </p:nvGraphicFramePr>
        <p:xfrm>
          <a:off x="6877050" y="3759200"/>
          <a:ext cx="207963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Формула" r:id="rId19" imgW="177569" imgH="215619" progId="Equation.3">
                  <p:embed/>
                </p:oleObj>
              </mc:Choice>
              <mc:Fallback>
                <p:oleObj name="Формула" r:id="rId19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3759200"/>
                        <a:ext cx="207963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48" name="Object 64"/>
          <p:cNvGraphicFramePr>
            <a:graphicFrameLocks noChangeAspect="1"/>
          </p:cNvGraphicFramePr>
          <p:nvPr/>
        </p:nvGraphicFramePr>
        <p:xfrm>
          <a:off x="7013575" y="3975100"/>
          <a:ext cx="22225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Формула" r:id="rId21" imgW="190335" imgH="215713" progId="Equation.3">
                  <p:embed/>
                </p:oleObj>
              </mc:Choice>
              <mc:Fallback>
                <p:oleObj name="Формула" r:id="rId21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3975100"/>
                        <a:ext cx="22225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49" name="Object 65"/>
          <p:cNvGraphicFramePr>
            <a:graphicFrameLocks noChangeAspect="1"/>
          </p:cNvGraphicFramePr>
          <p:nvPr/>
        </p:nvGraphicFramePr>
        <p:xfrm>
          <a:off x="7661275" y="3968750"/>
          <a:ext cx="22225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Формула" r:id="rId23" imgW="190500" imgH="228600" progId="Equation.3">
                  <p:embed/>
                </p:oleObj>
              </mc:Choice>
              <mc:Fallback>
                <p:oleObj name="Формула" r:id="rId23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1275" y="3968750"/>
                        <a:ext cx="22225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50" name="Object 66"/>
          <p:cNvGraphicFramePr>
            <a:graphicFrameLocks noChangeAspect="1"/>
          </p:cNvGraphicFramePr>
          <p:nvPr/>
        </p:nvGraphicFramePr>
        <p:xfrm>
          <a:off x="6407150" y="4208463"/>
          <a:ext cx="1778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25" imgW="152268" imgH="203024" progId="Equation.3">
                  <p:embed/>
                </p:oleObj>
              </mc:Choice>
              <mc:Fallback>
                <p:oleObj name="Формула" r:id="rId25" imgW="15226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150" y="4208463"/>
                        <a:ext cx="177800" cy="23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52" name="Line 68"/>
          <p:cNvSpPr>
            <a:spLocks noChangeShapeType="1"/>
          </p:cNvSpPr>
          <p:nvPr/>
        </p:nvSpPr>
        <p:spPr bwMode="auto">
          <a:xfrm flipV="1">
            <a:off x="7469188" y="2852738"/>
            <a:ext cx="161925" cy="8826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53" name="Text Box 69"/>
          <p:cNvSpPr txBox="1">
            <a:spLocks noChangeArrowheads="1"/>
          </p:cNvSpPr>
          <p:nvPr/>
        </p:nvSpPr>
        <p:spPr bwMode="auto">
          <a:xfrm>
            <a:off x="7956550" y="6381750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13</a:t>
            </a:r>
          </a:p>
        </p:txBody>
      </p:sp>
      <p:sp>
        <p:nvSpPr>
          <p:cNvPr id="93254" name="Line 70"/>
          <p:cNvSpPr>
            <a:spLocks noChangeShapeType="1"/>
          </p:cNvSpPr>
          <p:nvPr/>
        </p:nvSpPr>
        <p:spPr bwMode="auto">
          <a:xfrm>
            <a:off x="7110413" y="3871913"/>
            <a:ext cx="131762" cy="2095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55" name="Line 71"/>
          <p:cNvSpPr>
            <a:spLocks noChangeShapeType="1"/>
          </p:cNvSpPr>
          <p:nvPr/>
        </p:nvSpPr>
        <p:spPr bwMode="auto">
          <a:xfrm>
            <a:off x="7239000" y="4086225"/>
            <a:ext cx="446088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56" name="Line 72"/>
          <p:cNvSpPr>
            <a:spLocks noChangeShapeType="1"/>
          </p:cNvSpPr>
          <p:nvPr/>
        </p:nvSpPr>
        <p:spPr bwMode="auto">
          <a:xfrm flipV="1">
            <a:off x="7686675" y="3875088"/>
            <a:ext cx="138113" cy="21431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57" name="Line 73"/>
          <p:cNvSpPr>
            <a:spLocks noChangeShapeType="1"/>
          </p:cNvSpPr>
          <p:nvPr/>
        </p:nvSpPr>
        <p:spPr bwMode="auto">
          <a:xfrm flipH="1" flipV="1">
            <a:off x="7466013" y="3733800"/>
            <a:ext cx="361950" cy="141288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58" name="Line 74"/>
          <p:cNvSpPr>
            <a:spLocks noChangeShapeType="1"/>
          </p:cNvSpPr>
          <p:nvPr/>
        </p:nvSpPr>
        <p:spPr bwMode="auto">
          <a:xfrm flipH="1">
            <a:off x="7113588" y="3736975"/>
            <a:ext cx="352425" cy="138113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93251" name="Object 67"/>
          <p:cNvGraphicFramePr>
            <a:graphicFrameLocks noChangeAspect="1"/>
          </p:cNvGraphicFramePr>
          <p:nvPr/>
        </p:nvGraphicFramePr>
        <p:xfrm>
          <a:off x="7434263" y="3627438"/>
          <a:ext cx="223837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27" imgW="190500" imgH="228600" progId="Equation.3">
                  <p:embed/>
                </p:oleObj>
              </mc:Choice>
              <mc:Fallback>
                <p:oleObj name="Формула" r:id="rId27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263" y="3627438"/>
                        <a:ext cx="223837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61" name="Line 77"/>
          <p:cNvSpPr>
            <a:spLocks noChangeShapeType="1"/>
          </p:cNvSpPr>
          <p:nvPr/>
        </p:nvSpPr>
        <p:spPr bwMode="auto">
          <a:xfrm flipH="1" flipV="1">
            <a:off x="7624763" y="2852738"/>
            <a:ext cx="0" cy="10636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244" name="Oval 60"/>
          <p:cNvSpPr>
            <a:spLocks noChangeArrowheads="1"/>
          </p:cNvSpPr>
          <p:nvPr/>
        </p:nvSpPr>
        <p:spPr bwMode="auto">
          <a:xfrm>
            <a:off x="7586663" y="3879850"/>
            <a:ext cx="85725" cy="85725"/>
          </a:xfrm>
          <a:prstGeom prst="ellipse">
            <a:avLst/>
          </a:prstGeom>
          <a:solidFill>
            <a:srgbClr val="FF6767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41816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3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3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9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9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9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9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9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3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92" decel="1000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192" decel="100000"/>
                                        <p:tgtEl>
                                          <p:spTgt spid="932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192" fill="hold"/>
                                        <p:tgtEl>
                                          <p:spTgt spid="93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192" fill="hold"/>
                                        <p:tgtEl>
                                          <p:spTgt spid="93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14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92" decel="1000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192" decel="100000"/>
                                        <p:tgtEl>
                                          <p:spTgt spid="932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6" dur="192" fill="hold"/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8" dur="192" fill="hold"/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5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92" decel="100000"/>
                                        <p:tgtEl>
                                          <p:spTgt spid="932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192" decel="100000"/>
                                        <p:tgtEl>
                                          <p:spTgt spid="932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6" dur="192" fill="hold"/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192" fill="hold"/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6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92" decel="100000"/>
                                        <p:tgtEl>
                                          <p:spTgt spid="932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4" dur="192" decel="100000"/>
                                        <p:tgtEl>
                                          <p:spTgt spid="932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6" dur="192" fill="hold"/>
                                        <p:tgtEl>
                                          <p:spTgt spid="93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8" dur="192" fill="hold"/>
                                        <p:tgtEl>
                                          <p:spTgt spid="93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17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92" decel="1000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192" decel="100000"/>
                                        <p:tgtEl>
                                          <p:spTgt spid="932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6" dur="192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8" dur="192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18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92" decel="100000"/>
                                        <p:tgtEl>
                                          <p:spTgt spid="932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4" dur="192" decel="100000"/>
                                        <p:tgtEl>
                                          <p:spTgt spid="932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6" dur="192" fill="hold"/>
                                        <p:tgtEl>
                                          <p:spTgt spid="93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8" dur="192" fill="hold"/>
                                        <p:tgtEl>
                                          <p:spTgt spid="93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19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92" decel="100000"/>
                                        <p:tgtEl>
                                          <p:spTgt spid="932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192" decel="100000"/>
                                        <p:tgtEl>
                                          <p:spTgt spid="932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6" dur="192" fill="hold"/>
                                        <p:tgtEl>
                                          <p:spTgt spid="93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8" dur="192" fill="hold"/>
                                        <p:tgtEl>
                                          <p:spTgt spid="93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20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92" decel="100000"/>
                                        <p:tgtEl>
                                          <p:spTgt spid="932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4" dur="192" decel="100000"/>
                                        <p:tgtEl>
                                          <p:spTgt spid="932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6" dur="192" fill="hold"/>
                                        <p:tgtEl>
                                          <p:spTgt spid="9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8" dur="192" fill="hold"/>
                                        <p:tgtEl>
                                          <p:spTgt spid="9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1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92" decel="100000"/>
                                        <p:tgtEl>
                                          <p:spTgt spid="932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4" dur="192" decel="100000"/>
                                        <p:tgtEl>
                                          <p:spTgt spid="932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6" dur="192" fill="hold"/>
                                        <p:tgtEl>
                                          <p:spTgt spid="9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8" dur="192" fill="hold"/>
                                        <p:tgtEl>
                                          <p:spTgt spid="9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2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93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93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2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93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93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23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92" decel="100000"/>
                                        <p:tgtEl>
                                          <p:spTgt spid="932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4" dur="192" decel="100000"/>
                                        <p:tgtEl>
                                          <p:spTgt spid="932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6" dur="192" fill="hold"/>
                                        <p:tgtEl>
                                          <p:spTgt spid="93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8" dur="192" fill="hold"/>
                                        <p:tgtEl>
                                          <p:spTgt spid="93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24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92" decel="1000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4" dur="192" decel="100000"/>
                                        <p:tgtEl>
                                          <p:spTgt spid="932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6" dur="192" fill="hold"/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8" dur="192" fill="hold"/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2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10300"/>
                            </p:stCondLst>
                            <p:childTnLst>
                              <p:par>
                                <p:cTn id="2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9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2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28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28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29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29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7" dur="10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16800"/>
                            </p:stCondLst>
                            <p:childTnLst>
                              <p:par>
                                <p:cTn id="299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0" dur="10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205" grpId="0" animBg="1"/>
      <p:bldP spid="93207" grpId="0" animBg="1"/>
      <p:bldP spid="93241" grpId="0" animBg="1"/>
      <p:bldP spid="93242" grpId="0" animBg="1"/>
      <p:bldP spid="93227" grpId="0" animBg="1"/>
      <p:bldP spid="93214" grpId="0" animBg="1"/>
      <p:bldP spid="93215" grpId="0" animBg="1"/>
      <p:bldP spid="93216" grpId="0" animBg="1"/>
      <p:bldP spid="93217" grpId="0" animBg="1"/>
      <p:bldP spid="93218" grpId="0" animBg="1"/>
      <p:bldP spid="93228" grpId="0" animBg="1"/>
      <p:bldP spid="93211" grpId="0" animBg="1"/>
      <p:bldP spid="93212" grpId="0" animBg="1"/>
      <p:bldP spid="93209" grpId="0" animBg="1"/>
      <p:bldP spid="93213" grpId="0" animBg="1"/>
      <p:bldP spid="93208" grpId="0" animBg="1"/>
      <p:bldP spid="93208" grpId="1" animBg="1"/>
      <p:bldP spid="93208" grpId="2" animBg="1"/>
      <p:bldP spid="93208" grpId="3" animBg="1"/>
      <p:bldP spid="93210" grpId="0" animBg="1"/>
      <p:bldP spid="93229" grpId="0" animBg="1"/>
      <p:bldP spid="93231" grpId="0" animBg="1"/>
      <p:bldP spid="93232" grpId="0" animBg="1"/>
      <p:bldP spid="93233" grpId="0" animBg="1"/>
      <p:bldP spid="93235" grpId="0" animBg="1"/>
      <p:bldP spid="93236" grpId="0" animBg="1"/>
      <p:bldP spid="93239" grpId="0" animBg="1"/>
      <p:bldP spid="93240" grpId="0" animBg="1"/>
      <p:bldP spid="93219" grpId="0" animBg="1"/>
      <p:bldP spid="93252" grpId="0" animBg="1"/>
      <p:bldP spid="93253" grpId="0"/>
      <p:bldP spid="93254" grpId="0" animBg="1"/>
      <p:bldP spid="93255" grpId="0" animBg="1"/>
      <p:bldP spid="93256" grpId="0" animBg="1"/>
      <p:bldP spid="93257" grpId="0" animBg="1"/>
      <p:bldP spid="93258" grpId="0" animBg="1"/>
      <p:bldP spid="93261" grpId="0" animBg="1"/>
      <p:bldP spid="932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404813"/>
            <a:ext cx="8353425" cy="590391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3500" smtClean="0"/>
              <a:t>   </a:t>
            </a:r>
            <a:r>
              <a:rPr lang="ru-RU" sz="1800" smtClean="0">
                <a:latin typeface="Tahoma" pitchFamily="34" charset="0"/>
              </a:rPr>
              <a:t>Докажем, что </a:t>
            </a:r>
            <a:r>
              <a:rPr lang="ru-RU" sz="1800" u="sng" smtClean="0">
                <a:latin typeface="Tahoma" pitchFamily="34" charset="0"/>
              </a:rPr>
              <a:t>боковые грани усеченной пирамиды – трапеции</a:t>
            </a:r>
            <a:r>
              <a:rPr lang="ru-RU" sz="1800" smtClean="0">
                <a:latin typeface="Tahoma" pitchFamily="34" charset="0"/>
              </a:rPr>
              <a:t>. Рассмотрим, например, боковую грань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(см. рис. 13). Стороны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 </a:t>
            </a:r>
            <a:r>
              <a:rPr lang="ru-RU" sz="1800" smtClean="0">
                <a:latin typeface="Tahoma" pitchFamily="34" charset="0"/>
              </a:rPr>
              <a:t>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ru-RU" sz="1800" smtClean="0">
                <a:latin typeface="Tahoma" pitchFamily="34" charset="0"/>
              </a:rPr>
              <a:t> параллельны, поскольку принадлежат прямым, по которым плоскость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</a:t>
            </a:r>
            <a:r>
              <a:rPr lang="ru-RU" sz="1800" smtClean="0">
                <a:latin typeface="Tahoma" pitchFamily="34" charset="0"/>
              </a:rPr>
              <a:t> пересекается с параллельными плоскостями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ru-RU" sz="1800" smtClean="0">
                <a:latin typeface="Tahoma" pitchFamily="34" charset="0"/>
              </a:rPr>
              <a:t> и </a:t>
            </a:r>
            <a:r>
              <a:rPr lang="el-GR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β</a:t>
            </a:r>
            <a:r>
              <a:rPr lang="ru-RU" sz="1800" smtClean="0">
                <a:latin typeface="Tahoma" pitchFamily="34" charset="0"/>
              </a:rPr>
              <a:t> . Две другие стороны и этой грани не параллельны – их продолжения пересекаются в точке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smtClean="0">
                <a:latin typeface="Tahoma" pitchFamily="34" charset="0"/>
              </a:rPr>
              <a:t> . Поэтому данная грань – трапеция. Аналогично можно доказать, что и остальные боковые грани – трапеции.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Усеченная пирамида называется </a:t>
            </a:r>
            <a:r>
              <a:rPr lang="ru-RU" sz="1800" u="sng" smtClean="0">
                <a:latin typeface="Tahoma" pitchFamily="34" charset="0"/>
              </a:rPr>
              <a:t>правильной</a:t>
            </a:r>
            <a:r>
              <a:rPr lang="ru-RU" sz="1800" smtClean="0">
                <a:latin typeface="Tahoma" pitchFamily="34" charset="0"/>
              </a:rPr>
              <a:t>, если она получена сечением правильной пирамиды плоскостью, параллельной основанию. Основания правильной усеченной пирамиды – правильные многоугольники, а боковые грани – равнобедренные трапеции. Высоты этих трапеций называются </a:t>
            </a:r>
            <a:r>
              <a:rPr lang="ru-RU" sz="1800" u="sng" smtClean="0">
                <a:latin typeface="Tahoma" pitchFamily="34" charset="0"/>
              </a:rPr>
              <a:t>апофемами</a:t>
            </a:r>
            <a:r>
              <a:rPr lang="ru-RU" sz="1800" smtClean="0">
                <a:latin typeface="Tahoma" pitchFamily="34" charset="0"/>
              </a:rPr>
              <a:t>. </a:t>
            </a:r>
            <a:r>
              <a:rPr lang="ru-RU" sz="1800" u="sng" smtClean="0">
                <a:latin typeface="Tahoma" pitchFamily="34" charset="0"/>
              </a:rPr>
              <a:t>Площадью боковой поверхности усеченной пирамиды</a:t>
            </a:r>
            <a:r>
              <a:rPr lang="ru-RU" sz="1800" smtClean="0">
                <a:latin typeface="Tahoma" pitchFamily="34" charset="0"/>
              </a:rPr>
              <a:t> называется сумма площадей ее боковых граней.</a:t>
            </a:r>
          </a:p>
        </p:txBody>
      </p:sp>
    </p:spTree>
    <p:extLst>
      <p:ext uri="{BB962C8B-B14F-4D97-AF65-F5344CB8AC3E}">
        <p14:creationId xmlns:p14="http://schemas.microsoft.com/office/powerpoint/2010/main" val="10012983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32" name="AutoShape 28"/>
          <p:cNvSpPr>
            <a:spLocks noChangeArrowheads="1"/>
          </p:cNvSpPr>
          <p:nvPr/>
        </p:nvSpPr>
        <p:spPr bwMode="auto">
          <a:xfrm rot="-6068046">
            <a:off x="-147637" y="2114550"/>
            <a:ext cx="2770188" cy="1068387"/>
          </a:xfrm>
          <a:prstGeom prst="triangle">
            <a:avLst>
              <a:gd name="adj" fmla="val 30083"/>
            </a:avLst>
          </a:prstGeom>
          <a:gradFill rotWithShape="1">
            <a:gsLst>
              <a:gs pos="0">
                <a:srgbClr val="FF6767"/>
              </a:gs>
              <a:gs pos="100000">
                <a:srgbClr val="FF969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31" name="AutoShape 27"/>
          <p:cNvSpPr>
            <a:spLocks noChangeArrowheads="1"/>
          </p:cNvSpPr>
          <p:nvPr/>
        </p:nvSpPr>
        <p:spPr bwMode="auto">
          <a:xfrm rot="4732607">
            <a:off x="544513" y="2360613"/>
            <a:ext cx="2770187" cy="325437"/>
          </a:xfrm>
          <a:prstGeom prst="triangle">
            <a:avLst>
              <a:gd name="adj" fmla="val 61843"/>
            </a:avLst>
          </a:prstGeom>
          <a:gradFill rotWithShape="1">
            <a:gsLst>
              <a:gs pos="0">
                <a:srgbClr val="FFB2B2"/>
              </a:gs>
              <a:gs pos="100000">
                <a:srgbClr val="FF676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3779838" cy="5588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u="sng" smtClean="0">
                <a:latin typeface="Tahoma" pitchFamily="34" charset="0"/>
              </a:rPr>
              <a:t>Объём пирамиды</a:t>
            </a:r>
          </a:p>
        </p:txBody>
      </p:sp>
      <p:sp>
        <p:nvSpPr>
          <p:cNvPr id="98316" name="Line 12"/>
          <p:cNvSpPr>
            <a:spLocks noChangeShapeType="1"/>
          </p:cNvSpPr>
          <p:nvPr/>
        </p:nvSpPr>
        <p:spPr bwMode="auto">
          <a:xfrm>
            <a:off x="817563" y="3295650"/>
            <a:ext cx="1223962" cy="6223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17" name="Line 13"/>
          <p:cNvSpPr>
            <a:spLocks noChangeShapeType="1"/>
          </p:cNvSpPr>
          <p:nvPr/>
        </p:nvSpPr>
        <p:spPr bwMode="auto">
          <a:xfrm flipV="1">
            <a:off x="815975" y="2814638"/>
            <a:ext cx="1338263" cy="4794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18" name="Line 14"/>
          <p:cNvSpPr>
            <a:spLocks noChangeShapeType="1"/>
          </p:cNvSpPr>
          <p:nvPr/>
        </p:nvSpPr>
        <p:spPr bwMode="auto">
          <a:xfrm flipV="1">
            <a:off x="2039938" y="2813050"/>
            <a:ext cx="114300" cy="11064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 rot="1618179">
            <a:off x="1314450" y="1714500"/>
            <a:ext cx="493713" cy="387350"/>
          </a:xfrm>
          <a:prstGeom prst="triangle">
            <a:avLst>
              <a:gd name="adj" fmla="val 71481"/>
            </a:avLst>
          </a:prstGeom>
          <a:pattFill prst="wdUpDiag">
            <a:fgClr>
              <a:srgbClr val="FFFFFF"/>
            </a:fgClr>
            <a:bgClr>
              <a:srgbClr val="FF6767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19" name="Line 15"/>
          <p:cNvSpPr>
            <a:spLocks noChangeShapeType="1"/>
          </p:cNvSpPr>
          <p:nvPr/>
        </p:nvSpPr>
        <p:spPr bwMode="auto">
          <a:xfrm flipV="1">
            <a:off x="1252538" y="1785938"/>
            <a:ext cx="485775" cy="18097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20" name="Line 16"/>
          <p:cNvSpPr>
            <a:spLocks noChangeShapeType="1"/>
          </p:cNvSpPr>
          <p:nvPr/>
        </p:nvSpPr>
        <p:spPr bwMode="auto">
          <a:xfrm flipV="1">
            <a:off x="1693863" y="1785938"/>
            <a:ext cx="44450" cy="406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21" name="Line 17"/>
          <p:cNvSpPr>
            <a:spLocks noChangeShapeType="1"/>
          </p:cNvSpPr>
          <p:nvPr/>
        </p:nvSpPr>
        <p:spPr bwMode="auto">
          <a:xfrm>
            <a:off x="1252538" y="1965325"/>
            <a:ext cx="441325" cy="227013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22" name="Line 18"/>
          <p:cNvSpPr>
            <a:spLocks noChangeShapeType="1"/>
          </p:cNvSpPr>
          <p:nvPr/>
        </p:nvSpPr>
        <p:spPr bwMode="auto">
          <a:xfrm flipV="1">
            <a:off x="815975" y="1195388"/>
            <a:ext cx="682625" cy="21002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23" name="Line 19"/>
          <p:cNvSpPr>
            <a:spLocks noChangeShapeType="1"/>
          </p:cNvSpPr>
          <p:nvPr/>
        </p:nvSpPr>
        <p:spPr bwMode="auto">
          <a:xfrm flipH="1" flipV="1">
            <a:off x="1498600" y="1195388"/>
            <a:ext cx="541338" cy="27241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24" name="Line 20"/>
          <p:cNvSpPr>
            <a:spLocks noChangeShapeType="1"/>
          </p:cNvSpPr>
          <p:nvPr/>
        </p:nvSpPr>
        <p:spPr bwMode="auto">
          <a:xfrm flipH="1" flipV="1">
            <a:off x="1498600" y="1193800"/>
            <a:ext cx="655638" cy="16192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29" name="Line 25"/>
          <p:cNvSpPr>
            <a:spLocks noChangeShapeType="1"/>
          </p:cNvSpPr>
          <p:nvPr/>
        </p:nvSpPr>
        <p:spPr bwMode="auto">
          <a:xfrm flipH="1">
            <a:off x="1493838" y="1196975"/>
            <a:ext cx="4762" cy="2430463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 flipH="1">
            <a:off x="814388" y="3295650"/>
            <a:ext cx="6762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36" name="Line 32"/>
          <p:cNvSpPr>
            <a:spLocks noChangeShapeType="1"/>
          </p:cNvSpPr>
          <p:nvPr/>
        </p:nvSpPr>
        <p:spPr bwMode="auto">
          <a:xfrm flipH="1">
            <a:off x="1252538" y="1962150"/>
            <a:ext cx="246062" cy="4763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 flipV="1">
            <a:off x="1400175" y="3195638"/>
            <a:ext cx="0" cy="857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38" name="Line 34"/>
          <p:cNvSpPr>
            <a:spLocks noChangeShapeType="1"/>
          </p:cNvSpPr>
          <p:nvPr/>
        </p:nvSpPr>
        <p:spPr bwMode="auto">
          <a:xfrm>
            <a:off x="1400175" y="3195638"/>
            <a:ext cx="857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39" name="Line 35"/>
          <p:cNvSpPr>
            <a:spLocks noChangeShapeType="1"/>
          </p:cNvSpPr>
          <p:nvPr/>
        </p:nvSpPr>
        <p:spPr bwMode="auto">
          <a:xfrm flipV="1">
            <a:off x="1403350" y="1871663"/>
            <a:ext cx="0" cy="857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40" name="Line 36"/>
          <p:cNvSpPr>
            <a:spLocks noChangeShapeType="1"/>
          </p:cNvSpPr>
          <p:nvPr/>
        </p:nvSpPr>
        <p:spPr bwMode="auto">
          <a:xfrm>
            <a:off x="1403350" y="1871663"/>
            <a:ext cx="857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41" name="Line 37"/>
          <p:cNvSpPr>
            <a:spLocks noChangeShapeType="1"/>
          </p:cNvSpPr>
          <p:nvPr/>
        </p:nvSpPr>
        <p:spPr bwMode="auto">
          <a:xfrm>
            <a:off x="1495425" y="3630613"/>
            <a:ext cx="0" cy="4603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42" name="Line 38"/>
          <p:cNvSpPr>
            <a:spLocks noChangeShapeType="1"/>
          </p:cNvSpPr>
          <p:nvPr/>
        </p:nvSpPr>
        <p:spPr bwMode="auto">
          <a:xfrm flipH="1">
            <a:off x="471488" y="3295650"/>
            <a:ext cx="3429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43" name="Line 39"/>
          <p:cNvSpPr>
            <a:spLocks noChangeShapeType="1"/>
          </p:cNvSpPr>
          <p:nvPr/>
        </p:nvSpPr>
        <p:spPr bwMode="auto">
          <a:xfrm flipH="1">
            <a:off x="468313" y="1193800"/>
            <a:ext cx="10334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44" name="Line 40"/>
          <p:cNvSpPr>
            <a:spLocks noChangeShapeType="1"/>
          </p:cNvSpPr>
          <p:nvPr/>
        </p:nvSpPr>
        <p:spPr bwMode="auto">
          <a:xfrm>
            <a:off x="611188" y="1195388"/>
            <a:ext cx="0" cy="2100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8383" name="Text Box 79"/>
          <p:cNvSpPr txBox="1">
            <a:spLocks noChangeArrowheads="1"/>
          </p:cNvSpPr>
          <p:nvPr/>
        </p:nvSpPr>
        <p:spPr bwMode="auto">
          <a:xfrm>
            <a:off x="1258888" y="4292600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14.1</a:t>
            </a:r>
          </a:p>
        </p:txBody>
      </p:sp>
      <p:graphicFrame>
        <p:nvGraphicFramePr>
          <p:cNvPr id="98384" name="Object 80"/>
          <p:cNvGraphicFramePr>
            <a:graphicFrameLocks noChangeAspect="1"/>
          </p:cNvGraphicFramePr>
          <p:nvPr/>
        </p:nvGraphicFramePr>
        <p:xfrm>
          <a:off x="385763" y="2024063"/>
          <a:ext cx="22860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3" imgW="126725" imgH="177415" progId="Equation.3">
                  <p:embed/>
                </p:oleObj>
              </mc:Choice>
              <mc:Fallback>
                <p:oleObj name="Формула" r:id="rId3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024063"/>
                        <a:ext cx="228600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85" name="Object 81"/>
          <p:cNvGraphicFramePr>
            <a:graphicFrameLocks noChangeAspect="1"/>
          </p:cNvGraphicFramePr>
          <p:nvPr/>
        </p:nvGraphicFramePr>
        <p:xfrm>
          <a:off x="1476375" y="3262313"/>
          <a:ext cx="365125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5" imgW="203024" imgH="164957" progId="Equation.3">
                  <p:embed/>
                </p:oleObj>
              </mc:Choice>
              <mc:Fallback>
                <p:oleObj name="Формула" r:id="rId5" imgW="203024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262313"/>
                        <a:ext cx="365125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86" name="Object 82"/>
          <p:cNvGraphicFramePr>
            <a:graphicFrameLocks noChangeAspect="1"/>
          </p:cNvGraphicFramePr>
          <p:nvPr/>
        </p:nvGraphicFramePr>
        <p:xfrm>
          <a:off x="1136650" y="2008188"/>
          <a:ext cx="4111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7" imgW="228501" imgH="215806" progId="Equation.3">
                  <p:embed/>
                </p:oleObj>
              </mc:Choice>
              <mc:Fallback>
                <p:oleObj name="Формула" r:id="rId7" imgW="22850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2008188"/>
                        <a:ext cx="4111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87" name="Object 83"/>
          <p:cNvGraphicFramePr>
            <a:graphicFrameLocks noChangeAspect="1"/>
          </p:cNvGraphicFramePr>
          <p:nvPr/>
        </p:nvGraphicFramePr>
        <p:xfrm>
          <a:off x="919163" y="1765300"/>
          <a:ext cx="3206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9" imgW="177569" imgH="215619" progId="Equation.3">
                  <p:embed/>
                </p:oleObj>
              </mc:Choice>
              <mc:Fallback>
                <p:oleObj name="Формула" r:id="rId9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1765300"/>
                        <a:ext cx="32067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88" name="Object 84"/>
          <p:cNvGraphicFramePr>
            <a:graphicFrameLocks noChangeAspect="1"/>
          </p:cNvGraphicFramePr>
          <p:nvPr/>
        </p:nvGraphicFramePr>
        <p:xfrm>
          <a:off x="623888" y="3267075"/>
          <a:ext cx="274637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11" imgW="152268" imgH="164957" progId="Equation.3">
                  <p:embed/>
                </p:oleObj>
              </mc:Choice>
              <mc:Fallback>
                <p:oleObj name="Формула" r:id="rId11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3267075"/>
                        <a:ext cx="274637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89" name="Object 85"/>
          <p:cNvGraphicFramePr>
            <a:graphicFrameLocks noChangeAspect="1"/>
          </p:cNvGraphicFramePr>
          <p:nvPr/>
        </p:nvGraphicFramePr>
        <p:xfrm>
          <a:off x="1970088" y="3876675"/>
          <a:ext cx="2746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13" imgW="152202" imgH="177569" progId="Equation.3">
                  <p:embed/>
                </p:oleObj>
              </mc:Choice>
              <mc:Fallback>
                <p:oleObj name="Формула" r:id="rId13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3876675"/>
                        <a:ext cx="27463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90" name="Object 86"/>
          <p:cNvGraphicFramePr>
            <a:graphicFrameLocks noChangeAspect="1"/>
          </p:cNvGraphicFramePr>
          <p:nvPr/>
        </p:nvGraphicFramePr>
        <p:xfrm>
          <a:off x="2143125" y="2665413"/>
          <a:ext cx="274638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15" imgW="152268" imgH="164957" progId="Equation.3">
                  <p:embed/>
                </p:oleObj>
              </mc:Choice>
              <mc:Fallback>
                <p:oleObj name="Формула" r:id="rId15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2665413"/>
                        <a:ext cx="274638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91" name="Object 87"/>
          <p:cNvGraphicFramePr>
            <a:graphicFrameLocks noChangeAspect="1"/>
          </p:cNvGraphicFramePr>
          <p:nvPr/>
        </p:nvGraphicFramePr>
        <p:xfrm>
          <a:off x="1751013" y="1585913"/>
          <a:ext cx="3206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17" imgW="177569" imgH="215619" progId="Equation.3">
                  <p:embed/>
                </p:oleObj>
              </mc:Choice>
              <mc:Fallback>
                <p:oleObj name="Формула" r:id="rId17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013" y="1585913"/>
                        <a:ext cx="320675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92" name="Object 88"/>
          <p:cNvGraphicFramePr>
            <a:graphicFrameLocks noChangeAspect="1"/>
          </p:cNvGraphicFramePr>
          <p:nvPr/>
        </p:nvGraphicFramePr>
        <p:xfrm>
          <a:off x="1708150" y="2139950"/>
          <a:ext cx="3206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19" imgW="177569" imgH="215619" progId="Equation.3">
                  <p:embed/>
                </p:oleObj>
              </mc:Choice>
              <mc:Fallback>
                <p:oleObj name="Формула" r:id="rId19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2139950"/>
                        <a:ext cx="3206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94" name="Object 90"/>
          <p:cNvGraphicFramePr>
            <a:graphicFrameLocks noChangeAspect="1"/>
          </p:cNvGraphicFramePr>
          <p:nvPr/>
        </p:nvGraphicFramePr>
        <p:xfrm>
          <a:off x="1398588" y="901700"/>
          <a:ext cx="2746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Формула" r:id="rId21" imgW="152202" imgH="177569" progId="Equation.3">
                  <p:embed/>
                </p:oleObj>
              </mc:Choice>
              <mc:Fallback>
                <p:oleObj name="Формула" r:id="rId21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901700"/>
                        <a:ext cx="27463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95" name="Object 91"/>
          <p:cNvGraphicFramePr>
            <a:graphicFrameLocks noChangeAspect="1"/>
          </p:cNvGraphicFramePr>
          <p:nvPr/>
        </p:nvGraphicFramePr>
        <p:xfrm>
          <a:off x="1495425" y="3916363"/>
          <a:ext cx="2286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Формула" r:id="rId23" imgW="126835" imgH="139518" progId="Equation.3">
                  <p:embed/>
                </p:oleObj>
              </mc:Choice>
              <mc:Fallback>
                <p:oleObj name="Формула" r:id="rId23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3916363"/>
                        <a:ext cx="2286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97" name="Rectangle 9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79388" y="4822825"/>
            <a:ext cx="8785225" cy="16573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</a:t>
            </a:r>
            <a:r>
              <a:rPr lang="ru-RU" sz="1800" smtClean="0">
                <a:latin typeface="Tahoma" pitchFamily="34" charset="0"/>
              </a:rPr>
              <a:t>Обозначим через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  абсциссу  точки  пересечения этой плоскости с осью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а через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S(x)</a:t>
            </a:r>
            <a:r>
              <a:rPr lang="ru-RU" sz="1800" smtClean="0">
                <a:latin typeface="Tahoma" pitchFamily="34" charset="0"/>
              </a:rPr>
              <a:t>   – площадь сечения. Выразим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S(x)</a:t>
            </a:r>
            <a:r>
              <a:rPr lang="ru-RU" sz="1800" smtClean="0">
                <a:latin typeface="Tahoma" pitchFamily="34" charset="0"/>
              </a:rPr>
              <a:t> через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en-US" sz="1800" smtClean="0">
                <a:latin typeface="Tahoma" pitchFamily="34" charset="0"/>
              </a:rPr>
              <a:t>,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. Заметим,   что   треугольники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C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ABC</a:t>
            </a:r>
            <a:r>
              <a:rPr lang="ru-RU" sz="1800" smtClean="0">
                <a:latin typeface="Tahoma" pitchFamily="34" charset="0"/>
              </a:rPr>
              <a:t> подобны.   В   самом   деле,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||AB</a:t>
            </a:r>
            <a:r>
              <a:rPr lang="ru-RU" sz="1800" smtClean="0">
                <a:latin typeface="Tahoma" pitchFamily="34" charset="0"/>
              </a:rPr>
              <a:t> , поэтому  </a:t>
            </a:r>
            <a:r>
              <a:rPr lang="el-GR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Δ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O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подобен </a:t>
            </a:r>
            <a:r>
              <a:rPr lang="el-GR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Δ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charset="0"/>
              </a:rPr>
              <a:t>O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AB</a:t>
            </a:r>
            <a:r>
              <a:rPr lang="ru-RU" sz="1800" smtClean="0">
                <a:latin typeface="Tahoma" pitchFamily="34" charset="0"/>
              </a:rPr>
              <a:t> 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Следовательно,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/AB = OA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/OA</a:t>
            </a:r>
            <a:r>
              <a:rPr lang="ru-RU" sz="1800" smtClean="0">
                <a:latin typeface="Tahoma" pitchFamily="34" charset="0"/>
              </a:rPr>
              <a:t> .</a:t>
            </a:r>
          </a:p>
        </p:txBody>
      </p:sp>
      <p:sp>
        <p:nvSpPr>
          <p:cNvPr id="98398" name="Rectangle 9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3276600" y="1052513"/>
            <a:ext cx="5688013" cy="36004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Теорема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    Объем пирамиды равен одной трети произведения площади основания на высоту.</a:t>
            </a:r>
            <a:endParaRPr lang="en-US" sz="1800" smtClean="0">
              <a:solidFill>
                <a:srgbClr val="FF4343"/>
              </a:solidFill>
              <a:latin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Доказательство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   Сначала докажем теорему для треугольной пирамиды, а затем – для произвольной пирамиды.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1. Рассмотрим  треугольную  пирамиду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OABC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с объемом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V</a:t>
            </a:r>
            <a:r>
              <a:rPr lang="ru-RU" sz="1800" smtClean="0">
                <a:latin typeface="Tahoma" pitchFamily="34" charset="0"/>
              </a:rPr>
              <a:t> , площадью основания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ru-RU" sz="1800" smtClean="0">
                <a:latin typeface="Tahoma" pitchFamily="34" charset="0"/>
              </a:rPr>
              <a:t> и высотой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  .  Проведем  ось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      (Рис. 14.1 где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OM</a:t>
            </a:r>
            <a:r>
              <a:rPr lang="ru-RU" sz="1800" smtClean="0">
                <a:latin typeface="Tahoma" pitchFamily="34" charset="0"/>
              </a:rPr>
              <a:t>    – высота пирамиды) и рассмотрим сечение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C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 пирамиды плоскостью, перпендику</a:t>
            </a:r>
            <a:r>
              <a:rPr lang="en-US" sz="1800" smtClean="0">
                <a:latin typeface="Tahoma" pitchFamily="34" charset="0"/>
              </a:rPr>
              <a:t>-  </a:t>
            </a:r>
            <a:r>
              <a:rPr lang="ru-RU" sz="1800" smtClean="0">
                <a:latin typeface="Tahoma" pitchFamily="34" charset="0"/>
              </a:rPr>
              <a:t>лярной к оси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x</a:t>
            </a:r>
            <a:r>
              <a:rPr lang="ru-RU" sz="1800" smtClean="0">
                <a:latin typeface="Tahoma" pitchFamily="34" charset="0"/>
              </a:rPr>
              <a:t> и, значит, параллельной плоскости основания.</a:t>
            </a:r>
          </a:p>
        </p:txBody>
      </p:sp>
      <p:sp>
        <p:nvSpPr>
          <p:cNvPr id="98334" name="Oval 30"/>
          <p:cNvSpPr>
            <a:spLocks noChangeArrowheads="1"/>
          </p:cNvSpPr>
          <p:nvPr/>
        </p:nvSpPr>
        <p:spPr bwMode="auto">
          <a:xfrm>
            <a:off x="1457325" y="1924050"/>
            <a:ext cx="85725" cy="85725"/>
          </a:xfrm>
          <a:prstGeom prst="ellipse">
            <a:avLst/>
          </a:prstGeom>
          <a:pattFill prst="wdUpDiag">
            <a:fgClr>
              <a:srgbClr val="FFFFFF"/>
            </a:fgClr>
            <a:bgClr>
              <a:srgbClr val="FF6767"/>
            </a:bgClr>
          </a:patt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8333" name="Oval 29"/>
          <p:cNvSpPr>
            <a:spLocks noChangeArrowheads="1"/>
          </p:cNvSpPr>
          <p:nvPr/>
        </p:nvSpPr>
        <p:spPr bwMode="auto">
          <a:xfrm>
            <a:off x="1457325" y="3244850"/>
            <a:ext cx="85725" cy="85725"/>
          </a:xfrm>
          <a:prstGeom prst="ellipse">
            <a:avLst/>
          </a:prstGeom>
          <a:solidFill>
            <a:srgbClr val="FF7D7D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4338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9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8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8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8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8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8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8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8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8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98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5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8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8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8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8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4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8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8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8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8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9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92" decel="100000"/>
                                        <p:tgtEl>
                                          <p:spTgt spid="983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192" decel="100000"/>
                                        <p:tgtEl>
                                          <p:spTgt spid="983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192" fill="hold"/>
                                        <p:tgtEl>
                                          <p:spTgt spid="9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192" fill="hold"/>
                                        <p:tgtEl>
                                          <p:spTgt spid="9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10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92" decel="100000"/>
                                        <p:tgtEl>
                                          <p:spTgt spid="98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192" decel="100000"/>
                                        <p:tgtEl>
                                          <p:spTgt spid="98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6" dur="192" fill="hold"/>
                                        <p:tgtEl>
                                          <p:spTgt spid="98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192" fill="hold"/>
                                        <p:tgtEl>
                                          <p:spTgt spid="9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11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92" decel="100000"/>
                                        <p:tgtEl>
                                          <p:spTgt spid="983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192" decel="100000"/>
                                        <p:tgtEl>
                                          <p:spTgt spid="983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6" dur="192" fill="hold"/>
                                        <p:tgtEl>
                                          <p:spTgt spid="98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192" fill="hold"/>
                                        <p:tgtEl>
                                          <p:spTgt spid="9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400"/>
                            </p:stCondLst>
                            <p:childTnLst>
                              <p:par>
                                <p:cTn id="12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92" decel="100000"/>
                                        <p:tgtEl>
                                          <p:spTgt spid="983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192" decel="100000"/>
                                        <p:tgtEl>
                                          <p:spTgt spid="983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6" dur="192" fill="hold"/>
                                        <p:tgtEl>
                                          <p:spTgt spid="98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192" fill="hold"/>
                                        <p:tgtEl>
                                          <p:spTgt spid="98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1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8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8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1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9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1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2400"/>
                            </p:stCondLst>
                            <p:childTnLst>
                              <p:par>
                                <p:cTn id="1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98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98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8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8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9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9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3900"/>
                            </p:stCondLst>
                            <p:childTnLst>
                              <p:par>
                                <p:cTn id="16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92" decel="100000"/>
                                        <p:tgtEl>
                                          <p:spTgt spid="983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7" dur="192" decel="100000"/>
                                        <p:tgtEl>
                                          <p:spTgt spid="983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9" dur="192" fill="hold"/>
                                        <p:tgtEl>
                                          <p:spTgt spid="98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1" dur="192" fill="hold"/>
                                        <p:tgtEl>
                                          <p:spTgt spid="98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17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92" decel="100000"/>
                                        <p:tgtEl>
                                          <p:spTgt spid="98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192" decel="100000"/>
                                        <p:tgtEl>
                                          <p:spTgt spid="98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9" dur="192" fill="hold"/>
                                        <p:tgtEl>
                                          <p:spTgt spid="9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192" fill="hold"/>
                                        <p:tgtEl>
                                          <p:spTgt spid="9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4900"/>
                            </p:stCondLst>
                            <p:childTnLst>
                              <p:par>
                                <p:cTn id="18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8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8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98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9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98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98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5400"/>
                            </p:stCondLst>
                            <p:childTnLst>
                              <p:par>
                                <p:cTn id="19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98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98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16400"/>
                            </p:stCondLst>
                            <p:childTnLst>
                              <p:par>
                                <p:cTn id="22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92" decel="100000"/>
                                        <p:tgtEl>
                                          <p:spTgt spid="983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9" dur="192" decel="100000"/>
                                        <p:tgtEl>
                                          <p:spTgt spid="9838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1" dur="192" fill="hold"/>
                                        <p:tgtEl>
                                          <p:spTgt spid="98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3" dur="192" fill="hold"/>
                                        <p:tgtEl>
                                          <p:spTgt spid="98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16900"/>
                            </p:stCondLst>
                            <p:childTnLst>
                              <p:par>
                                <p:cTn id="2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92" decel="100000"/>
                                        <p:tgtEl>
                                          <p:spTgt spid="983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9" dur="192" decel="100000"/>
                                        <p:tgtEl>
                                          <p:spTgt spid="9839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1" dur="192" fill="hold"/>
                                        <p:tgtEl>
                                          <p:spTgt spid="98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3" dur="192" fill="hold"/>
                                        <p:tgtEl>
                                          <p:spTgt spid="9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17400"/>
                            </p:stCondLst>
                            <p:childTnLst>
                              <p:par>
                                <p:cTn id="24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92" decel="100000"/>
                                        <p:tgtEl>
                                          <p:spTgt spid="983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9" dur="192" decel="100000"/>
                                        <p:tgtEl>
                                          <p:spTgt spid="983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1" dur="192" fill="hold"/>
                                        <p:tgtEl>
                                          <p:spTgt spid="9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3" dur="192" fill="hold"/>
                                        <p:tgtEl>
                                          <p:spTgt spid="9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7900"/>
                            </p:stCondLst>
                            <p:childTnLst>
                              <p:par>
                                <p:cTn id="25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92" decel="100000"/>
                                        <p:tgtEl>
                                          <p:spTgt spid="98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9" dur="192" decel="100000"/>
                                        <p:tgtEl>
                                          <p:spTgt spid="98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1" dur="192" fill="hold"/>
                                        <p:tgtEl>
                                          <p:spTgt spid="9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3" dur="192" fill="hold"/>
                                        <p:tgtEl>
                                          <p:spTgt spid="9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9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18400"/>
                            </p:stCondLst>
                            <p:childTnLst>
                              <p:par>
                                <p:cTn id="2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8" dur="500"/>
                                        <p:tgtEl>
                                          <p:spTgt spid="98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18900"/>
                            </p:stCondLst>
                            <p:childTnLst>
                              <p:par>
                                <p:cTn id="27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98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98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9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98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98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9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19400"/>
                            </p:stCondLst>
                            <p:childTnLst>
                              <p:par>
                                <p:cTn id="28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98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98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98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98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20400"/>
                            </p:stCondLst>
                            <p:childTnLst>
                              <p:par>
                                <p:cTn id="29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98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98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98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98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21400"/>
                            </p:stCondLst>
                            <p:childTnLst>
                              <p:par>
                                <p:cTn id="297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98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98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2" grpId="0" animBg="1"/>
      <p:bldP spid="98331" grpId="0" animBg="1"/>
      <p:bldP spid="98306" grpId="0"/>
      <p:bldP spid="98316" grpId="0" animBg="1"/>
      <p:bldP spid="98317" grpId="0" animBg="1"/>
      <p:bldP spid="98318" grpId="0" animBg="1"/>
      <p:bldP spid="98311" grpId="0" animBg="1"/>
      <p:bldP spid="98319" grpId="0" animBg="1"/>
      <p:bldP spid="98320" grpId="0" animBg="1"/>
      <p:bldP spid="98321" grpId="0" animBg="1"/>
      <p:bldP spid="98322" grpId="0" animBg="1"/>
      <p:bldP spid="98323" grpId="0" animBg="1"/>
      <p:bldP spid="98324" grpId="0" animBg="1"/>
      <p:bldP spid="98329" grpId="0" animBg="1"/>
      <p:bldP spid="98335" grpId="0" animBg="1"/>
      <p:bldP spid="98336" grpId="0" animBg="1"/>
      <p:bldP spid="98337" grpId="0" animBg="1"/>
      <p:bldP spid="98338" grpId="0" animBg="1"/>
      <p:bldP spid="98339" grpId="0" animBg="1"/>
      <p:bldP spid="98340" grpId="0" animBg="1"/>
      <p:bldP spid="98341" grpId="0" animBg="1"/>
      <p:bldP spid="98342" grpId="0" animBg="1"/>
      <p:bldP spid="98343" grpId="0" animBg="1"/>
      <p:bldP spid="98344" grpId="0" animBg="1"/>
      <p:bldP spid="98383" grpId="0"/>
      <p:bldP spid="98334" grpId="0" animBg="1"/>
      <p:bldP spid="98334" grpId="1" animBg="1"/>
      <p:bldP spid="983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15900" y="123825"/>
            <a:ext cx="8316913" cy="5969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3000" smtClean="0"/>
              <a:t>   </a:t>
            </a:r>
            <a:r>
              <a:rPr lang="ru-RU" sz="1800" smtClean="0">
                <a:latin typeface="Tahoma" pitchFamily="34" charset="0"/>
              </a:rPr>
              <a:t>Прямоугольные треугольники 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М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и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ОАМ</a:t>
            </a:r>
            <a:r>
              <a:rPr lang="ru-RU" sz="1800" smtClean="0">
                <a:latin typeface="Tahoma" pitchFamily="34" charset="0"/>
              </a:rPr>
              <a:t>  также подобны (они имеют общий острый угол с вершиной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 </a:t>
            </a:r>
            <a:r>
              <a:rPr lang="ru-RU" sz="1800" smtClean="0">
                <a:latin typeface="Tahoma" pitchFamily="34" charset="0"/>
              </a:rPr>
              <a:t>).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 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</a:t>
            </a:r>
            <a:r>
              <a:rPr lang="ru-RU" sz="1800" smtClean="0">
                <a:latin typeface="Tahoma" pitchFamily="34" charset="0"/>
              </a:rPr>
              <a:t>Поэтому                   </a:t>
            </a:r>
            <a:r>
              <a:rPr lang="en-US" sz="1800" smtClean="0">
                <a:latin typeface="Tahoma" pitchFamily="34" charset="0"/>
              </a:rPr>
              <a:t>          </a:t>
            </a:r>
            <a:r>
              <a:rPr lang="ru-RU" sz="1800" smtClean="0">
                <a:latin typeface="Tahoma" pitchFamily="34" charset="0"/>
              </a:rPr>
              <a:t>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</a:t>
            </a:r>
            <a:r>
              <a:rPr lang="en-US" sz="1800" smtClean="0">
                <a:latin typeface="Tahoma" pitchFamily="34" charset="0"/>
              </a:rPr>
              <a:t>    </a:t>
            </a:r>
            <a:r>
              <a:rPr lang="ru-RU" sz="1800" smtClean="0">
                <a:latin typeface="Tahoma" pitchFamily="34" charset="0"/>
              </a:rPr>
              <a:t>Таким    образом,      </a:t>
            </a:r>
            <a:r>
              <a:rPr lang="en-US" sz="1800" smtClean="0">
                <a:latin typeface="Tahoma" pitchFamily="34" charset="0"/>
              </a:rPr>
              <a:t>         </a:t>
            </a:r>
            <a:r>
              <a:rPr lang="ru-RU" sz="1800" smtClean="0">
                <a:latin typeface="Tahoma" pitchFamily="34" charset="0"/>
              </a:rPr>
              <a:t>  .     Аналогично доказывается, что 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   и            </a:t>
            </a:r>
            <a:r>
              <a:rPr lang="en-US" sz="1800" smtClean="0">
                <a:latin typeface="Tahoma" pitchFamily="34" charset="0"/>
              </a:rPr>
              <a:t>     ,                 </a:t>
            </a:r>
            <a:r>
              <a:rPr lang="ru-RU" sz="1800" smtClean="0">
                <a:latin typeface="Tahoma" pitchFamily="34" charset="0"/>
              </a:rPr>
              <a:t>. Итак, треугольники    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В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С</a:t>
            </a:r>
            <a:r>
              <a:rPr lang="ru-RU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и 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АВС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подобны с коэффициентом подобия      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 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Следовательно,              </a:t>
            </a:r>
            <a:r>
              <a:rPr lang="en-US" sz="1800" smtClean="0">
                <a:latin typeface="Tahoma" pitchFamily="34" charset="0"/>
              </a:rPr>
              <a:t>       </a:t>
            </a:r>
            <a:r>
              <a:rPr lang="ru-RU" sz="1800" smtClean="0">
                <a:latin typeface="Tahoma" pitchFamily="34" charset="0"/>
              </a:rPr>
              <a:t>, или              </a:t>
            </a:r>
            <a:r>
              <a:rPr lang="en-US" sz="1800" smtClean="0">
                <a:latin typeface="Tahoma" pitchFamily="34" charset="0"/>
              </a:rPr>
              <a:t>         </a:t>
            </a:r>
            <a:r>
              <a:rPr lang="ru-RU" sz="1800" smtClean="0">
                <a:latin typeface="Tahoma" pitchFamily="34" charset="0"/>
              </a:rPr>
              <a:t>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   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Применяя теперь основную формулу для вычисления объемов тел при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</a:t>
            </a:r>
            <a:r>
              <a:rPr lang="ru-RU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= 0</a:t>
            </a:r>
            <a:r>
              <a:rPr lang="ru-RU" sz="1800" smtClean="0">
                <a:latin typeface="Tahoma" pitchFamily="34" charset="0"/>
              </a:rPr>
              <a:t>,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 = 0</a:t>
            </a:r>
            <a:r>
              <a:rPr lang="ru-RU" sz="1800" smtClean="0">
                <a:latin typeface="Tahoma" pitchFamily="34" charset="0"/>
              </a:rPr>
              <a:t>, получаем</a:t>
            </a:r>
          </a:p>
        </p:txBody>
      </p:sp>
      <p:graphicFrame>
        <p:nvGraphicFramePr>
          <p:cNvPr id="104467" name="Object 19"/>
          <p:cNvGraphicFramePr>
            <a:graphicFrameLocks noChangeAspect="1"/>
          </p:cNvGraphicFramePr>
          <p:nvPr/>
        </p:nvGraphicFramePr>
        <p:xfrm>
          <a:off x="1258888" y="5013325"/>
          <a:ext cx="68611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3" imgW="3390900" imgH="482600" progId="Equation.3">
                  <p:embed/>
                </p:oleObj>
              </mc:Choice>
              <mc:Fallback>
                <p:oleObj name="Формула" r:id="rId3" imgW="33909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5013325"/>
                        <a:ext cx="6861175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0" name="Object 22"/>
          <p:cNvGraphicFramePr>
            <a:graphicFrameLocks noChangeAspect="1"/>
          </p:cNvGraphicFramePr>
          <p:nvPr/>
        </p:nvGraphicFramePr>
        <p:xfrm>
          <a:off x="1619250" y="1052513"/>
          <a:ext cx="182086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5" imgW="1028254" imgH="393529" progId="Equation.3">
                  <p:embed/>
                </p:oleObj>
              </mc:Choice>
              <mc:Fallback>
                <p:oleObj name="Формула" r:id="rId5" imgW="102825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052513"/>
                        <a:ext cx="182086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1" name="Object 23"/>
          <p:cNvGraphicFramePr>
            <a:graphicFrameLocks noChangeAspect="1"/>
          </p:cNvGraphicFramePr>
          <p:nvPr/>
        </p:nvGraphicFramePr>
        <p:xfrm>
          <a:off x="2555875" y="1700213"/>
          <a:ext cx="10556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7" imgW="596641" imgH="393529" progId="Equation.3">
                  <p:embed/>
                </p:oleObj>
              </mc:Choice>
              <mc:Fallback>
                <p:oleObj name="Формула" r:id="rId7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700213"/>
                        <a:ext cx="10556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2" name="Object 24"/>
          <p:cNvGraphicFramePr>
            <a:graphicFrameLocks noChangeAspect="1"/>
          </p:cNvGraphicFramePr>
          <p:nvPr/>
        </p:nvGraphicFramePr>
        <p:xfrm>
          <a:off x="900113" y="2492375"/>
          <a:ext cx="107791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9" imgW="609336" imgH="393529" progId="Equation.3">
                  <p:embed/>
                </p:oleObj>
              </mc:Choice>
              <mc:Fallback>
                <p:oleObj name="Формула" r:id="rId9" imgW="6093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492375"/>
                        <a:ext cx="1077912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3" name="Object 25"/>
          <p:cNvGraphicFramePr>
            <a:graphicFrameLocks noChangeAspect="1"/>
          </p:cNvGraphicFramePr>
          <p:nvPr/>
        </p:nvGraphicFramePr>
        <p:xfrm>
          <a:off x="2195513" y="2492375"/>
          <a:ext cx="10795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11" imgW="609336" imgH="393529" progId="Equation.3">
                  <p:embed/>
                </p:oleObj>
              </mc:Choice>
              <mc:Fallback>
                <p:oleObj name="Формула" r:id="rId11" imgW="6093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492375"/>
                        <a:ext cx="10795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6" name="Object 28"/>
          <p:cNvGraphicFramePr>
            <a:graphicFrameLocks noChangeAspect="1"/>
          </p:cNvGraphicFramePr>
          <p:nvPr/>
        </p:nvGraphicFramePr>
        <p:xfrm>
          <a:off x="4572000" y="3068638"/>
          <a:ext cx="2698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068638"/>
                        <a:ext cx="26987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7" name="Object 29"/>
          <p:cNvGraphicFramePr>
            <a:graphicFrameLocks noChangeAspect="1"/>
          </p:cNvGraphicFramePr>
          <p:nvPr/>
        </p:nvGraphicFramePr>
        <p:xfrm>
          <a:off x="2411413" y="3644900"/>
          <a:ext cx="14160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15" imgW="799753" imgH="469696" progId="Equation.3">
                  <p:embed/>
                </p:oleObj>
              </mc:Choice>
              <mc:Fallback>
                <p:oleObj name="Формула" r:id="rId15" imgW="799753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644900"/>
                        <a:ext cx="141605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8" name="Object 30"/>
          <p:cNvGraphicFramePr>
            <a:graphicFrameLocks noChangeAspect="1"/>
          </p:cNvGraphicFramePr>
          <p:nvPr/>
        </p:nvGraphicFramePr>
        <p:xfrm>
          <a:off x="4500563" y="3716338"/>
          <a:ext cx="14160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17" imgW="799753" imgH="393529" progId="Equation.3">
                  <p:embed/>
                </p:oleObj>
              </mc:Choice>
              <mc:Fallback>
                <p:oleObj name="Формула" r:id="rId17" imgW="79975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716338"/>
                        <a:ext cx="141605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605925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4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96" name="AutoShape 20"/>
          <p:cNvSpPr>
            <a:spLocks noChangeArrowheads="1"/>
          </p:cNvSpPr>
          <p:nvPr/>
        </p:nvSpPr>
        <p:spPr bwMode="auto">
          <a:xfrm rot="5109289">
            <a:off x="5719762" y="2425701"/>
            <a:ext cx="4175125" cy="438150"/>
          </a:xfrm>
          <a:prstGeom prst="triangle">
            <a:avLst>
              <a:gd name="adj" fmla="val 79403"/>
            </a:avLst>
          </a:prstGeom>
          <a:gradFill rotWithShape="1">
            <a:gsLst>
              <a:gs pos="0">
                <a:srgbClr val="FF8181"/>
              </a:gs>
              <a:gs pos="100000">
                <a:srgbClr val="FF676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95" name="AutoShape 19"/>
          <p:cNvSpPr>
            <a:spLocks noChangeArrowheads="1"/>
          </p:cNvSpPr>
          <p:nvPr/>
        </p:nvSpPr>
        <p:spPr bwMode="auto">
          <a:xfrm rot="5672051">
            <a:off x="5383213" y="2473325"/>
            <a:ext cx="4392612" cy="687388"/>
          </a:xfrm>
          <a:prstGeom prst="triangle">
            <a:avLst>
              <a:gd name="adj" fmla="val 93102"/>
            </a:avLst>
          </a:prstGeom>
          <a:gradFill rotWithShape="1">
            <a:gsLst>
              <a:gs pos="0">
                <a:srgbClr val="FF6767"/>
              </a:gs>
              <a:gs pos="100000">
                <a:srgbClr val="FF969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 rot="-5135947">
            <a:off x="4624388" y="2317750"/>
            <a:ext cx="4408488" cy="839787"/>
          </a:xfrm>
          <a:prstGeom prst="triangle">
            <a:avLst>
              <a:gd name="adj" fmla="val 10023"/>
            </a:avLst>
          </a:prstGeom>
          <a:gradFill rotWithShape="1">
            <a:gsLst>
              <a:gs pos="0">
                <a:srgbClr val="FFA1A1"/>
              </a:gs>
              <a:gs pos="100000">
                <a:srgbClr val="FF676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13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981075"/>
            <a:ext cx="5184775" cy="50688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Tahoma" pitchFamily="34" charset="0"/>
              </a:rPr>
              <a:t>2. Докажем теперь теорему для произвольной 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пирамиды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 с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 высотой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 и площадью основания 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ru-RU" sz="1800" smtClean="0">
                <a:latin typeface="Tahoma" pitchFamily="34" charset="0"/>
              </a:rPr>
              <a:t>.    Такую пирамиду можно разбить на треугольные пирамиды с общей  высотой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ru-RU" sz="1800" smtClean="0">
                <a:latin typeface="Tahoma" pitchFamily="34" charset="0"/>
              </a:rPr>
              <a:t> (на рисунке 14.2 показано разбиение для пятиугольной пирамиды).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Выразим объем каждой треугольной пирамиды по доказанной нами формуле и сложим эти объемы. Вынося 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за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 скобки 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общий</a:t>
            </a:r>
            <a:r>
              <a:rPr lang="en-US" sz="1800" smtClean="0">
                <a:latin typeface="Tahoma" pitchFamily="34" charset="0"/>
              </a:rPr>
              <a:t>  </a:t>
            </a:r>
            <a:r>
              <a:rPr lang="ru-RU" sz="1800" smtClean="0">
                <a:latin typeface="Tahoma" pitchFamily="34" charset="0"/>
              </a:rPr>
              <a:t>множитель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1/3 h</a:t>
            </a:r>
            <a:r>
              <a:rPr lang="ru-RU" sz="1800" smtClean="0">
                <a:latin typeface="Tahoma" pitchFamily="34" charset="0"/>
              </a:rPr>
              <a:t> , получим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 в скобках сумму площадей оснований треугольных   пирамид,   т.   е.    Площадь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основания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исходной пирамиды. Таким образом, объем исходной пирамиды равен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1/3 Sh</a:t>
            </a:r>
            <a:r>
              <a:rPr lang="ru-RU" sz="1800" smtClean="0">
                <a:latin typeface="Tahoma" pitchFamily="34" charset="0"/>
              </a:rPr>
              <a:t> 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smtClean="0">
                <a:solidFill>
                  <a:srgbClr val="FF4343"/>
                </a:solidFill>
                <a:latin typeface="Tahoma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smtClean="0">
                <a:solidFill>
                  <a:srgbClr val="FF4343"/>
                </a:solidFill>
                <a:latin typeface="Tahoma" pitchFamily="34" charset="0"/>
              </a:rPr>
              <a:t>Теорема доказана.</a:t>
            </a:r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6267450" y="4464050"/>
            <a:ext cx="792163" cy="5048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 flipV="1">
            <a:off x="7059613" y="4752975"/>
            <a:ext cx="719137" cy="2159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 flipV="1">
            <a:off x="7778750" y="3816350"/>
            <a:ext cx="360363" cy="93662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 flipH="1" flipV="1">
            <a:off x="6770688" y="3671888"/>
            <a:ext cx="1368425" cy="144462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 flipH="1">
            <a:off x="6267450" y="3671888"/>
            <a:ext cx="503238" cy="792162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 flipV="1">
            <a:off x="6267450" y="576263"/>
            <a:ext cx="1150938" cy="38877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 flipH="1">
            <a:off x="6770688" y="576263"/>
            <a:ext cx="647700" cy="30956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7418388" y="576263"/>
            <a:ext cx="720725" cy="32400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7418388" y="576263"/>
            <a:ext cx="360362" cy="417671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89" name="Line 13"/>
          <p:cNvSpPr>
            <a:spLocks noChangeShapeType="1"/>
          </p:cNvSpPr>
          <p:nvPr/>
        </p:nvSpPr>
        <p:spPr bwMode="auto">
          <a:xfrm flipH="1">
            <a:off x="7059613" y="576263"/>
            <a:ext cx="358775" cy="439261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 flipH="1" flipV="1">
            <a:off x="6267450" y="4464050"/>
            <a:ext cx="1511300" cy="288925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 flipV="1">
            <a:off x="6267450" y="3816350"/>
            <a:ext cx="1871663" cy="64770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93" name="Line 17"/>
          <p:cNvSpPr>
            <a:spLocks noChangeShapeType="1"/>
          </p:cNvSpPr>
          <p:nvPr/>
        </p:nvSpPr>
        <p:spPr bwMode="auto">
          <a:xfrm>
            <a:off x="7418388" y="576263"/>
            <a:ext cx="0" cy="3816350"/>
          </a:xfrm>
          <a:prstGeom prst="line">
            <a:avLst/>
          </a:prstGeom>
          <a:noFill/>
          <a:ln w="158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01397" name="Object 21"/>
          <p:cNvGraphicFramePr>
            <a:graphicFrameLocks noChangeAspect="1"/>
          </p:cNvGraphicFramePr>
          <p:nvPr/>
        </p:nvGraphicFramePr>
        <p:xfrm>
          <a:off x="7413625" y="2805113"/>
          <a:ext cx="1936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Формула" r:id="rId3" imgW="126725" imgH="177415" progId="Equation.3">
                  <p:embed/>
                </p:oleObj>
              </mc:Choice>
              <mc:Fallback>
                <p:oleObj name="Формула" r:id="rId3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25" y="2805113"/>
                        <a:ext cx="19367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00" name="Oval 24"/>
          <p:cNvSpPr>
            <a:spLocks noChangeArrowheads="1"/>
          </p:cNvSpPr>
          <p:nvPr/>
        </p:nvSpPr>
        <p:spPr bwMode="auto">
          <a:xfrm>
            <a:off x="7373938" y="4352925"/>
            <a:ext cx="85725" cy="85725"/>
          </a:xfrm>
          <a:prstGeom prst="ellipse">
            <a:avLst/>
          </a:prstGeom>
          <a:solidFill>
            <a:srgbClr val="FF7D7D"/>
          </a:solidFill>
          <a:ln w="158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1401" name="Object 25"/>
          <p:cNvGraphicFramePr>
            <a:graphicFrameLocks noChangeAspect="1"/>
          </p:cNvGraphicFramePr>
          <p:nvPr/>
        </p:nvGraphicFramePr>
        <p:xfrm>
          <a:off x="6769100" y="3789363"/>
          <a:ext cx="25082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Формула" r:id="rId5" imgW="164885" imgH="215619" progId="Equation.3">
                  <p:embed/>
                </p:oleObj>
              </mc:Choice>
              <mc:Fallback>
                <p:oleObj name="Формула" r:id="rId5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3789363"/>
                        <a:ext cx="250825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02" name="Object 26"/>
          <p:cNvGraphicFramePr>
            <a:graphicFrameLocks noChangeAspect="1"/>
          </p:cNvGraphicFramePr>
          <p:nvPr/>
        </p:nvGraphicFramePr>
        <p:xfrm>
          <a:off x="7442200" y="4365625"/>
          <a:ext cx="2698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Формула" r:id="rId7" imgW="177569" imgH="215619" progId="Equation.3">
                  <p:embed/>
                </p:oleObj>
              </mc:Choice>
              <mc:Fallback>
                <p:oleObj name="Формула" r:id="rId7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0" y="4365625"/>
                        <a:ext cx="2698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03" name="Object 27"/>
          <p:cNvGraphicFramePr>
            <a:graphicFrameLocks noChangeAspect="1"/>
          </p:cNvGraphicFramePr>
          <p:nvPr/>
        </p:nvGraphicFramePr>
        <p:xfrm>
          <a:off x="7077075" y="4602163"/>
          <a:ext cx="27146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Формула" r:id="rId9" imgW="177646" imgH="228402" progId="Equation.3">
                  <p:embed/>
                </p:oleObj>
              </mc:Choice>
              <mc:Fallback>
                <p:oleObj name="Формула" r:id="rId9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075" y="4602163"/>
                        <a:ext cx="27146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05" name="Object 29"/>
          <p:cNvGraphicFramePr>
            <a:graphicFrameLocks noChangeAspect="1"/>
          </p:cNvGraphicFramePr>
          <p:nvPr/>
        </p:nvGraphicFramePr>
        <p:xfrm>
          <a:off x="5508625" y="5229225"/>
          <a:ext cx="33369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11" imgW="1714500" imgH="393700" progId="Equation.3">
                  <p:embed/>
                </p:oleObj>
              </mc:Choice>
              <mc:Fallback>
                <p:oleObj name="Формула" r:id="rId11" imgW="1714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5229225"/>
                        <a:ext cx="3336925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06" name="Text Box 30"/>
          <p:cNvSpPr txBox="1">
            <a:spLocks noChangeArrowheads="1"/>
          </p:cNvSpPr>
          <p:nvPr/>
        </p:nvSpPr>
        <p:spPr bwMode="auto">
          <a:xfrm>
            <a:off x="6877050" y="6021388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14.</a:t>
            </a:r>
            <a:r>
              <a:rPr lang="en-US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ru-RU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4030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92" decel="100000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192" decel="100000"/>
                                        <p:tgtEl>
                                          <p:spTgt spid="1014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192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192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92" decel="100000"/>
                                        <p:tgtEl>
                                          <p:spTgt spid="1014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192" decel="100000"/>
                                        <p:tgtEl>
                                          <p:spTgt spid="1014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192" fill="hold"/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192" fill="hold"/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92" decel="100000"/>
                                        <p:tgtEl>
                                          <p:spTgt spid="1014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192" decel="100000"/>
                                        <p:tgtEl>
                                          <p:spTgt spid="1014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8" dur="192" fill="hold"/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192" fill="hold"/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3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6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6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6" grpId="0" animBg="1"/>
      <p:bldP spid="101395" grpId="0" animBg="1"/>
      <p:bldP spid="101394" grpId="0" animBg="1"/>
      <p:bldP spid="101380" grpId="0" animBg="1"/>
      <p:bldP spid="101381" grpId="0" animBg="1"/>
      <p:bldP spid="101382" grpId="0" animBg="1"/>
      <p:bldP spid="101383" grpId="0" animBg="1"/>
      <p:bldP spid="101384" grpId="0" animBg="1"/>
      <p:bldP spid="101385" grpId="0" animBg="1"/>
      <p:bldP spid="101386" grpId="0" animBg="1"/>
      <p:bldP spid="101387" grpId="0" animBg="1"/>
      <p:bldP spid="101388" grpId="0" animBg="1"/>
      <p:bldP spid="101389" grpId="0" animBg="1"/>
      <p:bldP spid="101390" grpId="0" animBg="1"/>
      <p:bldP spid="101391" grpId="0" animBg="1"/>
      <p:bldP spid="101393" grpId="0" animBg="1"/>
      <p:bldP spid="101400" grpId="0" animBg="1"/>
      <p:bldP spid="1014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341438"/>
            <a:ext cx="8785225" cy="29511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1800" u="sng" smtClean="0">
                <a:latin typeface="Tahoma" pitchFamily="34" charset="0"/>
              </a:rPr>
              <a:t>Следствие</a:t>
            </a:r>
            <a:endParaRPr lang="en-US" sz="1800" u="sng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800" u="sng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800" u="sng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Объем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V</a:t>
            </a:r>
            <a:r>
              <a:rPr lang="ru-RU" sz="1800" smtClean="0">
                <a:latin typeface="Tahoma" pitchFamily="34" charset="0"/>
              </a:rPr>
              <a:t> усеченной пирамиды, высота которой равна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h</a:t>
            </a:r>
            <a:r>
              <a:rPr lang="ru-RU" sz="1800" smtClean="0">
                <a:latin typeface="Tahoma" pitchFamily="34" charset="0"/>
              </a:rPr>
              <a:t>, а площади оснований равны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ru-RU" sz="1800" smtClean="0">
                <a:latin typeface="Tahoma" pitchFamily="34" charset="0"/>
              </a:rPr>
              <a:t>   и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</a:t>
            </a:r>
            <a:r>
              <a:rPr lang="en-US" sz="1800" i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1</a:t>
            </a:r>
            <a:r>
              <a:rPr lang="ru-RU" sz="1800" smtClean="0">
                <a:latin typeface="Tahoma" pitchFamily="34" charset="0"/>
              </a:rPr>
              <a:t>   , вычисляются по формуле:</a:t>
            </a:r>
          </a:p>
        </p:txBody>
      </p:sp>
      <p:graphicFrame>
        <p:nvGraphicFramePr>
          <p:cNvPr id="117775" name="Object 15"/>
          <p:cNvGraphicFramePr>
            <a:graphicFrameLocks noChangeAspect="1"/>
          </p:cNvGraphicFramePr>
          <p:nvPr/>
        </p:nvGraphicFramePr>
        <p:xfrm>
          <a:off x="3203575" y="3068638"/>
          <a:ext cx="34639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Формула" r:id="rId3" imgW="1511300" imgH="393700" progId="Equation.3">
                  <p:embed/>
                </p:oleObj>
              </mc:Choice>
              <mc:Fallback>
                <p:oleObj name="Формула" r:id="rId3" imgW="1511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068638"/>
                        <a:ext cx="34639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804098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162050" cy="5619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u="sng" smtClean="0">
                <a:latin typeface="Tahoma" pitchFamily="34" charset="0"/>
              </a:rPr>
              <a:t>Конус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6264275" cy="62658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smtClean="0">
                <a:latin typeface="Tahoma" pitchFamily="34" charset="0"/>
              </a:rPr>
              <a:t>   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Рассмотрим     окружность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</a:t>
            </a:r>
            <a:r>
              <a:rPr lang="ru-RU" sz="1800" smtClean="0">
                <a:latin typeface="Tahoma" pitchFamily="34" charset="0"/>
              </a:rPr>
              <a:t>  с    центром 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</a:t>
            </a:r>
            <a:r>
              <a:rPr lang="ru-RU" sz="1800" smtClean="0">
                <a:latin typeface="Tahoma" pitchFamily="34" charset="0"/>
              </a:rPr>
              <a:t>  и    прямую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OP</a:t>
            </a:r>
            <a:r>
              <a:rPr lang="ru-RU" sz="1800" smtClean="0">
                <a:latin typeface="Tahoma" pitchFamily="34" charset="0"/>
              </a:rPr>
              <a:t>    перпендикулярную к плоскости 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</a:t>
            </a:r>
            <a:r>
              <a:rPr lang="ru-RU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 от этой окружности. Через точку 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smtClean="0">
                <a:latin typeface="Tahoma" pitchFamily="34" charset="0"/>
              </a:rPr>
              <a:t> и каждую точку окружности проведем прямую. Поверхность, образованная этими прямыми, называется </a:t>
            </a:r>
            <a:r>
              <a:rPr lang="ru-RU" sz="1800" u="sng" smtClean="0">
                <a:latin typeface="Tahoma" pitchFamily="34" charset="0"/>
              </a:rPr>
              <a:t>конической поверхностью</a:t>
            </a:r>
            <a:r>
              <a:rPr lang="ru-RU" sz="1800" smtClean="0">
                <a:latin typeface="Tahoma" pitchFamily="34" charset="0"/>
              </a:rPr>
              <a:t> (рис. 15), а сами прямые – </a:t>
            </a:r>
            <a:r>
              <a:rPr lang="ru-RU" sz="1800" u="sng" smtClean="0">
                <a:latin typeface="Tahoma" pitchFamily="34" charset="0"/>
              </a:rPr>
              <a:t>образующими конической поверхности</a:t>
            </a:r>
            <a:r>
              <a:rPr lang="ru-RU" sz="1800" smtClean="0">
                <a:latin typeface="Tahoma" pitchFamily="34" charset="0"/>
              </a:rPr>
              <a:t>. Точка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</a:t>
            </a:r>
            <a:r>
              <a:rPr lang="ru-RU" sz="1800" smtClean="0">
                <a:latin typeface="Tahoma" pitchFamily="34" charset="0"/>
              </a:rPr>
              <a:t> называется </a:t>
            </a:r>
            <a:r>
              <a:rPr lang="ru-RU" sz="1800" u="sng" smtClean="0">
                <a:latin typeface="Tahoma" pitchFamily="34" charset="0"/>
              </a:rPr>
              <a:t>вершиной</a:t>
            </a:r>
            <a:r>
              <a:rPr lang="ru-RU" sz="1800" smtClean="0">
                <a:latin typeface="Tahoma" pitchFamily="34" charset="0"/>
              </a:rPr>
              <a:t>, а прямая </a:t>
            </a:r>
            <a:r>
              <a:rPr lang="en-US" sz="18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OP</a:t>
            </a:r>
            <a:r>
              <a:rPr lang="ru-RU" sz="1800" smtClean="0">
                <a:latin typeface="Tahoma" pitchFamily="34" charset="0"/>
              </a:rPr>
              <a:t> – </a:t>
            </a:r>
            <a:r>
              <a:rPr lang="ru-RU" sz="1800" u="sng" smtClean="0">
                <a:latin typeface="Tahoma" pitchFamily="34" charset="0"/>
              </a:rPr>
              <a:t>осью конической поверхности</a:t>
            </a:r>
            <a:r>
              <a:rPr lang="ru-RU" sz="1800" smtClean="0">
                <a:latin typeface="Tahoma" pitchFamily="34" charset="0"/>
              </a:rPr>
              <a:t>.</a:t>
            </a:r>
            <a:endParaRPr lang="en-US" sz="1800" smtClean="0">
              <a:latin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ru-RU" sz="1800" smtClean="0">
              <a:latin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smtClean="0">
                <a:latin typeface="Tahoma" pitchFamily="34" charset="0"/>
              </a:rPr>
              <a:t>     </a:t>
            </a:r>
            <a:r>
              <a:rPr lang="ru-RU" sz="1800" smtClean="0">
                <a:latin typeface="Tahoma" pitchFamily="34" charset="0"/>
              </a:rPr>
              <a:t>Тело, ограниченное конической поверхностью и кругом с границей    называется </a:t>
            </a:r>
            <a:r>
              <a:rPr lang="ru-RU" sz="1800" u="sng" smtClean="0">
                <a:latin typeface="Tahoma" pitchFamily="34" charset="0"/>
              </a:rPr>
              <a:t>конусом</a:t>
            </a:r>
            <a:r>
              <a:rPr lang="ru-RU" sz="1800" smtClean="0">
                <a:latin typeface="Tahoma" pitchFamily="34" charset="0"/>
              </a:rPr>
              <a:t> (Рис. 16). Круг называется </a:t>
            </a:r>
            <a:r>
              <a:rPr lang="ru-RU" sz="1800" u="sng" smtClean="0">
                <a:latin typeface="Tahoma" pitchFamily="34" charset="0"/>
              </a:rPr>
              <a:t>основанием конуса</a:t>
            </a:r>
            <a:r>
              <a:rPr lang="ru-RU" sz="1800" smtClean="0">
                <a:latin typeface="Tahoma" pitchFamily="34" charset="0"/>
              </a:rPr>
              <a:t>, вершина конической поверхности – </a:t>
            </a:r>
            <a:r>
              <a:rPr lang="ru-RU" sz="1800" u="sng" smtClean="0">
                <a:latin typeface="Tahoma" pitchFamily="34" charset="0"/>
              </a:rPr>
              <a:t>вершиной конуса</a:t>
            </a:r>
            <a:r>
              <a:rPr lang="ru-RU" sz="1800" smtClean="0">
                <a:latin typeface="Tahoma" pitchFamily="34" charset="0"/>
              </a:rPr>
              <a:t>, отрезки образующих, заключенные между вершиной и основанием, – </a:t>
            </a:r>
            <a:r>
              <a:rPr lang="ru-RU" sz="1800" u="sng" smtClean="0">
                <a:latin typeface="Tahoma" pitchFamily="34" charset="0"/>
              </a:rPr>
              <a:t>образующими конуса</a:t>
            </a:r>
            <a:r>
              <a:rPr lang="ru-RU" sz="1800" smtClean="0">
                <a:latin typeface="Tahoma" pitchFamily="34" charset="0"/>
              </a:rPr>
              <a:t>, а образованная ими часть конической поверхности – </a:t>
            </a:r>
            <a:r>
              <a:rPr lang="ru-RU" sz="1800" u="sng" smtClean="0">
                <a:latin typeface="Tahoma" pitchFamily="34" charset="0"/>
              </a:rPr>
              <a:t>боковой поверхностью конуса</a:t>
            </a:r>
            <a:r>
              <a:rPr lang="ru-RU" sz="1800" smtClean="0">
                <a:latin typeface="Tahoma" pitchFamily="34" charset="0"/>
              </a:rPr>
              <a:t>. Ось конической поверхности называется </a:t>
            </a:r>
            <a:r>
              <a:rPr lang="ru-RU" sz="1800" u="sng" smtClean="0">
                <a:latin typeface="Tahoma" pitchFamily="34" charset="0"/>
              </a:rPr>
              <a:t>осью конуса</a:t>
            </a:r>
            <a:r>
              <a:rPr lang="ru-RU" sz="1800" smtClean="0">
                <a:latin typeface="Tahoma" pitchFamily="34" charset="0"/>
              </a:rPr>
              <a:t>, а ее отрезок, заключенный между вершиной и основанием, – </a:t>
            </a:r>
            <a:r>
              <a:rPr lang="ru-RU" sz="1800" u="sng" smtClean="0">
                <a:latin typeface="Tahoma" pitchFamily="34" charset="0"/>
              </a:rPr>
              <a:t>высотой конуса</a:t>
            </a:r>
            <a:r>
              <a:rPr lang="ru-RU" sz="1800" smtClean="0">
                <a:latin typeface="Tahoma" pitchFamily="34" charset="0"/>
              </a:rPr>
              <a:t>. Отметим, что все</a:t>
            </a:r>
            <a:r>
              <a:rPr lang="en-US" sz="1800" smtClean="0">
                <a:latin typeface="Tahoma" pitchFamily="34" charset="0"/>
              </a:rPr>
              <a:t> </a:t>
            </a:r>
            <a:r>
              <a:rPr lang="ru-RU" sz="1800" smtClean="0">
                <a:latin typeface="Tahoma" pitchFamily="34" charset="0"/>
              </a:rPr>
              <a:t>образующие конуса равны друг другу.</a:t>
            </a:r>
          </a:p>
        </p:txBody>
      </p:sp>
      <p:grpSp>
        <p:nvGrpSpPr>
          <p:cNvPr id="103503" name="Group 79"/>
          <p:cNvGrpSpPr>
            <a:grpSpLocks/>
          </p:cNvGrpSpPr>
          <p:nvPr/>
        </p:nvGrpSpPr>
        <p:grpSpPr bwMode="auto">
          <a:xfrm>
            <a:off x="6804025" y="692150"/>
            <a:ext cx="2089150" cy="2216150"/>
            <a:chOff x="4286" y="391"/>
            <a:chExt cx="1316" cy="1396"/>
          </a:xfrm>
        </p:grpSpPr>
        <p:sp>
          <p:nvSpPr>
            <p:cNvPr id="103442" name="Oval 18"/>
            <p:cNvSpPr>
              <a:spLocks noChangeArrowheads="1"/>
            </p:cNvSpPr>
            <p:nvPr/>
          </p:nvSpPr>
          <p:spPr bwMode="auto">
            <a:xfrm>
              <a:off x="4422" y="1470"/>
              <a:ext cx="1043" cy="31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36863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50" name="AutoShape 26"/>
            <p:cNvSpPr>
              <a:spLocks noChangeArrowheads="1"/>
            </p:cNvSpPr>
            <p:nvPr/>
          </p:nvSpPr>
          <p:spPr bwMode="auto">
            <a:xfrm flipV="1">
              <a:off x="4424" y="1104"/>
              <a:ext cx="1043" cy="514"/>
            </a:xfrm>
            <a:custGeom>
              <a:avLst/>
              <a:gdLst>
                <a:gd name="G0" fmla="+- 6668 0 0"/>
                <a:gd name="G1" fmla="+- 21600 0 6668"/>
                <a:gd name="G2" fmla="*/ 6668 1 2"/>
                <a:gd name="G3" fmla="+- 21600 0 G2"/>
                <a:gd name="G4" fmla="+/ 6668 21600 2"/>
                <a:gd name="G5" fmla="+/ G1 0 2"/>
                <a:gd name="G6" fmla="*/ 21600 21600 6668"/>
                <a:gd name="G7" fmla="*/ G6 1 2"/>
                <a:gd name="G8" fmla="+- 21600 0 G7"/>
                <a:gd name="G9" fmla="*/ 21600 1 2"/>
                <a:gd name="G10" fmla="+- 6668 0 G9"/>
                <a:gd name="G11" fmla="?: G10 G8 0"/>
                <a:gd name="G12" fmla="?: G10 G7 21600"/>
                <a:gd name="T0" fmla="*/ 18266 w 21600"/>
                <a:gd name="T1" fmla="*/ 10800 h 21600"/>
                <a:gd name="T2" fmla="*/ 10800 w 21600"/>
                <a:gd name="T3" fmla="*/ 21600 h 21600"/>
                <a:gd name="T4" fmla="*/ 3334 w 21600"/>
                <a:gd name="T5" fmla="*/ 10800 h 21600"/>
                <a:gd name="T6" fmla="*/ 10800 w 21600"/>
                <a:gd name="T7" fmla="*/ 0 h 21600"/>
                <a:gd name="T8" fmla="*/ 5134 w 21600"/>
                <a:gd name="T9" fmla="*/ 5134 h 21600"/>
                <a:gd name="T10" fmla="*/ 16466 w 21600"/>
                <a:gd name="T11" fmla="*/ 1646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668" y="21600"/>
                  </a:lnTo>
                  <a:lnTo>
                    <a:pt x="14932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36863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48" name="AutoShape 24"/>
            <p:cNvSpPr>
              <a:spLocks noChangeArrowheads="1"/>
            </p:cNvSpPr>
            <p:nvPr/>
          </p:nvSpPr>
          <p:spPr bwMode="auto">
            <a:xfrm flipV="1">
              <a:off x="4740" y="466"/>
              <a:ext cx="408" cy="318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tint val="20784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43" name="Oval 19"/>
            <p:cNvSpPr>
              <a:spLocks noChangeArrowheads="1"/>
            </p:cNvSpPr>
            <p:nvPr/>
          </p:nvSpPr>
          <p:spPr bwMode="auto">
            <a:xfrm>
              <a:off x="4738" y="391"/>
              <a:ext cx="410" cy="13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18431"/>
                    <a:invGamma/>
                  </a:schemeClr>
                </a:gs>
              </a:gsLst>
              <a:lin ang="0" scaled="1"/>
            </a:gra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31" name="AutoShape 25"/>
            <p:cNvSpPr>
              <a:spLocks noChangeArrowheads="1"/>
            </p:cNvSpPr>
            <p:nvPr/>
          </p:nvSpPr>
          <p:spPr bwMode="auto">
            <a:xfrm>
              <a:off x="4286" y="983"/>
              <a:ext cx="1316" cy="227"/>
            </a:xfrm>
            <a:prstGeom prst="parallelogram">
              <a:avLst>
                <a:gd name="adj" fmla="val 144934"/>
              </a:avLst>
            </a:prstGeom>
            <a:solidFill>
              <a:srgbClr val="FFCC00"/>
            </a:solidFill>
            <a:ln w="158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44" name="Oval 20"/>
            <p:cNvSpPr>
              <a:spLocks noChangeArrowheads="1"/>
            </p:cNvSpPr>
            <p:nvPr/>
          </p:nvSpPr>
          <p:spPr bwMode="auto">
            <a:xfrm>
              <a:off x="4740" y="1044"/>
              <a:ext cx="410" cy="13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36863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51" name="AutoShape 27"/>
            <p:cNvSpPr>
              <a:spLocks noChangeArrowheads="1"/>
            </p:cNvSpPr>
            <p:nvPr/>
          </p:nvSpPr>
          <p:spPr bwMode="auto">
            <a:xfrm>
              <a:off x="4740" y="783"/>
              <a:ext cx="408" cy="318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36863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52" name="Oval 28"/>
            <p:cNvSpPr>
              <a:spLocks noChangeArrowheads="1"/>
            </p:cNvSpPr>
            <p:nvPr/>
          </p:nvSpPr>
          <p:spPr bwMode="auto">
            <a:xfrm>
              <a:off x="4422" y="1573"/>
              <a:ext cx="1043" cy="91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36863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53" name="Oval 29"/>
            <p:cNvSpPr>
              <a:spLocks noChangeArrowheads="1"/>
            </p:cNvSpPr>
            <p:nvPr/>
          </p:nvSpPr>
          <p:spPr bwMode="auto">
            <a:xfrm>
              <a:off x="4740" y="1076"/>
              <a:ext cx="408" cy="4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36863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36" name="Arc 30"/>
            <p:cNvSpPr>
              <a:spLocks/>
            </p:cNvSpPr>
            <p:nvPr/>
          </p:nvSpPr>
          <p:spPr bwMode="auto">
            <a:xfrm>
              <a:off x="4423" y="1479"/>
              <a:ext cx="1043" cy="138"/>
            </a:xfrm>
            <a:custGeom>
              <a:avLst/>
              <a:gdLst>
                <a:gd name="T0" fmla="*/ 0 w 43200"/>
                <a:gd name="T1" fmla="*/ 137 h 22242"/>
                <a:gd name="T2" fmla="*/ 1043 w 43200"/>
                <a:gd name="T3" fmla="*/ 138 h 22242"/>
                <a:gd name="T4" fmla="*/ 522 w 43200"/>
                <a:gd name="T5" fmla="*/ 134 h 222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2242" fill="none" extrusionOk="0">
                  <a:moveTo>
                    <a:pt x="5" y="22077"/>
                  </a:moveTo>
                  <a:cubicBezTo>
                    <a:pt x="1" y="21918"/>
                    <a:pt x="0" y="217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14"/>
                    <a:pt x="43196" y="22028"/>
                    <a:pt x="43190" y="22242"/>
                  </a:cubicBezTo>
                </a:path>
                <a:path w="43200" h="22242" stroke="0" extrusionOk="0">
                  <a:moveTo>
                    <a:pt x="5" y="22077"/>
                  </a:moveTo>
                  <a:cubicBezTo>
                    <a:pt x="1" y="21918"/>
                    <a:pt x="0" y="217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14"/>
                    <a:pt x="43196" y="22028"/>
                    <a:pt x="43190" y="22242"/>
                  </a:cubicBezTo>
                  <a:lnTo>
                    <a:pt x="21600" y="21600"/>
                  </a:lnTo>
                  <a:lnTo>
                    <a:pt x="5" y="22077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37" name="Arc 31"/>
            <p:cNvSpPr>
              <a:spLocks/>
            </p:cNvSpPr>
            <p:nvPr/>
          </p:nvSpPr>
          <p:spPr bwMode="auto">
            <a:xfrm>
              <a:off x="4740" y="1041"/>
              <a:ext cx="408" cy="63"/>
            </a:xfrm>
            <a:custGeom>
              <a:avLst/>
              <a:gdLst>
                <a:gd name="T0" fmla="*/ 0 w 43200"/>
                <a:gd name="T1" fmla="*/ 63 h 22242"/>
                <a:gd name="T2" fmla="*/ 408 w 43200"/>
                <a:gd name="T3" fmla="*/ 63 h 22242"/>
                <a:gd name="T4" fmla="*/ 204 w 43200"/>
                <a:gd name="T5" fmla="*/ 61 h 222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2242" fill="none" extrusionOk="0">
                  <a:moveTo>
                    <a:pt x="5" y="22077"/>
                  </a:moveTo>
                  <a:cubicBezTo>
                    <a:pt x="1" y="21918"/>
                    <a:pt x="0" y="217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14"/>
                    <a:pt x="43196" y="22028"/>
                    <a:pt x="43190" y="22242"/>
                  </a:cubicBezTo>
                </a:path>
                <a:path w="43200" h="22242" stroke="0" extrusionOk="0">
                  <a:moveTo>
                    <a:pt x="5" y="22077"/>
                  </a:moveTo>
                  <a:cubicBezTo>
                    <a:pt x="1" y="21918"/>
                    <a:pt x="0" y="217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14"/>
                    <a:pt x="43196" y="22028"/>
                    <a:pt x="43190" y="22242"/>
                  </a:cubicBezTo>
                  <a:lnTo>
                    <a:pt x="21600" y="21600"/>
                  </a:lnTo>
                  <a:lnTo>
                    <a:pt x="5" y="22077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38" name="Line 33"/>
            <p:cNvSpPr>
              <a:spLocks noChangeShapeType="1"/>
            </p:cNvSpPr>
            <p:nvPr/>
          </p:nvSpPr>
          <p:spPr bwMode="auto">
            <a:xfrm flipH="1">
              <a:off x="4485" y="1215"/>
              <a:ext cx="241" cy="4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39" name="Line 34"/>
            <p:cNvSpPr>
              <a:spLocks noChangeShapeType="1"/>
            </p:cNvSpPr>
            <p:nvPr/>
          </p:nvSpPr>
          <p:spPr bwMode="auto">
            <a:xfrm>
              <a:off x="5162" y="1215"/>
              <a:ext cx="243" cy="4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0" name="Line 36"/>
            <p:cNvSpPr>
              <a:spLocks noChangeShapeType="1"/>
            </p:cNvSpPr>
            <p:nvPr/>
          </p:nvSpPr>
          <p:spPr bwMode="auto">
            <a:xfrm flipV="1">
              <a:off x="4682" y="1087"/>
              <a:ext cx="68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1" name="Line 37"/>
            <p:cNvSpPr>
              <a:spLocks noChangeShapeType="1"/>
            </p:cNvSpPr>
            <p:nvPr/>
          </p:nvSpPr>
          <p:spPr bwMode="auto">
            <a:xfrm flipH="1" flipV="1">
              <a:off x="5142" y="1089"/>
              <a:ext cx="68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2" name="Line 38"/>
            <p:cNvSpPr>
              <a:spLocks noChangeShapeType="1"/>
            </p:cNvSpPr>
            <p:nvPr/>
          </p:nvSpPr>
          <p:spPr bwMode="auto">
            <a:xfrm flipV="1">
              <a:off x="4733" y="1145"/>
              <a:ext cx="26" cy="5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3" name="Line 39"/>
            <p:cNvSpPr>
              <a:spLocks noChangeShapeType="1"/>
            </p:cNvSpPr>
            <p:nvPr/>
          </p:nvSpPr>
          <p:spPr bwMode="auto">
            <a:xfrm flipH="1" flipV="1">
              <a:off x="5130" y="1146"/>
              <a:ext cx="26" cy="5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4" name="Line 40"/>
            <p:cNvSpPr>
              <a:spLocks noChangeShapeType="1"/>
            </p:cNvSpPr>
            <p:nvPr/>
          </p:nvSpPr>
          <p:spPr bwMode="auto">
            <a:xfrm flipH="1">
              <a:off x="4762" y="783"/>
              <a:ext cx="179" cy="3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5" name="Line 41"/>
            <p:cNvSpPr>
              <a:spLocks noChangeShapeType="1"/>
            </p:cNvSpPr>
            <p:nvPr/>
          </p:nvSpPr>
          <p:spPr bwMode="auto">
            <a:xfrm>
              <a:off x="4942" y="782"/>
              <a:ext cx="188" cy="36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6" name="Line 42"/>
            <p:cNvSpPr>
              <a:spLocks noChangeShapeType="1"/>
            </p:cNvSpPr>
            <p:nvPr/>
          </p:nvSpPr>
          <p:spPr bwMode="auto">
            <a:xfrm flipV="1">
              <a:off x="4738" y="517"/>
              <a:ext cx="281" cy="9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7" name="Line 43"/>
            <p:cNvSpPr>
              <a:spLocks noChangeShapeType="1"/>
            </p:cNvSpPr>
            <p:nvPr/>
          </p:nvSpPr>
          <p:spPr bwMode="auto">
            <a:xfrm flipH="1" flipV="1">
              <a:off x="4864" y="519"/>
              <a:ext cx="285" cy="97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8" name="Line 44"/>
            <p:cNvSpPr>
              <a:spLocks noChangeShapeType="1"/>
            </p:cNvSpPr>
            <p:nvPr/>
          </p:nvSpPr>
          <p:spPr bwMode="auto">
            <a:xfrm flipH="1" flipV="1">
              <a:off x="4830" y="401"/>
              <a:ext cx="34" cy="11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49" name="Line 45"/>
            <p:cNvSpPr>
              <a:spLocks noChangeShapeType="1"/>
            </p:cNvSpPr>
            <p:nvPr/>
          </p:nvSpPr>
          <p:spPr bwMode="auto">
            <a:xfrm flipV="1">
              <a:off x="5018" y="401"/>
              <a:ext cx="34" cy="12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0" name="Line 46"/>
            <p:cNvSpPr>
              <a:spLocks noChangeShapeType="1"/>
            </p:cNvSpPr>
            <p:nvPr/>
          </p:nvSpPr>
          <p:spPr bwMode="auto">
            <a:xfrm flipH="1">
              <a:off x="4822" y="1211"/>
              <a:ext cx="70" cy="57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1" name="Line 47"/>
            <p:cNvSpPr>
              <a:spLocks noChangeShapeType="1"/>
            </p:cNvSpPr>
            <p:nvPr/>
          </p:nvSpPr>
          <p:spPr bwMode="auto">
            <a:xfrm flipH="1">
              <a:off x="4894" y="783"/>
              <a:ext cx="50" cy="3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2" name="Oval 50"/>
            <p:cNvSpPr>
              <a:spLocks noChangeArrowheads="1"/>
            </p:cNvSpPr>
            <p:nvPr/>
          </p:nvSpPr>
          <p:spPr bwMode="auto">
            <a:xfrm>
              <a:off x="4923" y="1081"/>
              <a:ext cx="46" cy="45"/>
            </a:xfrm>
            <a:prstGeom prst="ellipse">
              <a:avLst/>
            </a:prstGeom>
            <a:solidFill>
              <a:schemeClr val="folHlink"/>
            </a:soli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3504" name="Group 80"/>
          <p:cNvGrpSpPr>
            <a:grpSpLocks/>
          </p:cNvGrpSpPr>
          <p:nvPr/>
        </p:nvGrpSpPr>
        <p:grpSpPr bwMode="auto">
          <a:xfrm>
            <a:off x="6807200" y="3716338"/>
            <a:ext cx="1225550" cy="2765425"/>
            <a:chOff x="4288" y="2341"/>
            <a:chExt cx="772" cy="1742"/>
          </a:xfrm>
        </p:grpSpPr>
        <p:sp>
          <p:nvSpPr>
            <p:cNvPr id="33818" name="Oval 17"/>
            <p:cNvSpPr>
              <a:spLocks noChangeArrowheads="1"/>
            </p:cNvSpPr>
            <p:nvPr/>
          </p:nvSpPr>
          <p:spPr bwMode="auto">
            <a:xfrm>
              <a:off x="4288" y="3553"/>
              <a:ext cx="772" cy="272"/>
            </a:xfrm>
            <a:prstGeom prst="ellipse">
              <a:avLst/>
            </a:prstGeom>
            <a:gradFill rotWithShape="1">
              <a:gsLst>
                <a:gs pos="0">
                  <a:srgbClr val="FF4343"/>
                </a:gs>
                <a:gs pos="50000">
                  <a:srgbClr val="FFADAD"/>
                </a:gs>
                <a:gs pos="100000">
                  <a:srgbClr val="FF4343"/>
                </a:gs>
              </a:gsLst>
              <a:lin ang="0" scaled="1"/>
            </a:gra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19" name="AutoShape 52"/>
            <p:cNvSpPr>
              <a:spLocks noChangeArrowheads="1"/>
            </p:cNvSpPr>
            <p:nvPr/>
          </p:nvSpPr>
          <p:spPr bwMode="auto">
            <a:xfrm>
              <a:off x="4288" y="2601"/>
              <a:ext cx="771" cy="1088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4343"/>
                </a:gs>
                <a:gs pos="50000">
                  <a:srgbClr val="FFADAD"/>
                </a:gs>
                <a:gs pos="100000">
                  <a:srgbClr val="FF4343"/>
                </a:gs>
              </a:gsLst>
              <a:lin ang="0" scaled="1"/>
            </a:gradFill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0" name="Oval 54"/>
            <p:cNvSpPr>
              <a:spLocks noChangeArrowheads="1"/>
            </p:cNvSpPr>
            <p:nvPr/>
          </p:nvSpPr>
          <p:spPr bwMode="auto">
            <a:xfrm>
              <a:off x="4288" y="3644"/>
              <a:ext cx="771" cy="91"/>
            </a:xfrm>
            <a:prstGeom prst="ellipse">
              <a:avLst/>
            </a:prstGeom>
            <a:gradFill rotWithShape="1">
              <a:gsLst>
                <a:gs pos="0">
                  <a:srgbClr val="FF4343"/>
                </a:gs>
                <a:gs pos="50000">
                  <a:srgbClr val="FFADAD"/>
                </a:gs>
                <a:gs pos="100000">
                  <a:srgbClr val="FF434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1" name="Arc 55"/>
            <p:cNvSpPr>
              <a:spLocks/>
            </p:cNvSpPr>
            <p:nvPr/>
          </p:nvSpPr>
          <p:spPr bwMode="auto">
            <a:xfrm>
              <a:off x="4288" y="3553"/>
              <a:ext cx="771" cy="138"/>
            </a:xfrm>
            <a:custGeom>
              <a:avLst/>
              <a:gdLst>
                <a:gd name="T0" fmla="*/ 0 w 43200"/>
                <a:gd name="T1" fmla="*/ 137 h 22242"/>
                <a:gd name="T2" fmla="*/ 771 w 43200"/>
                <a:gd name="T3" fmla="*/ 138 h 22242"/>
                <a:gd name="T4" fmla="*/ 386 w 43200"/>
                <a:gd name="T5" fmla="*/ 134 h 222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2242" fill="none" extrusionOk="0">
                  <a:moveTo>
                    <a:pt x="5" y="22077"/>
                  </a:moveTo>
                  <a:cubicBezTo>
                    <a:pt x="1" y="21918"/>
                    <a:pt x="0" y="217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14"/>
                    <a:pt x="43196" y="22028"/>
                    <a:pt x="43190" y="22242"/>
                  </a:cubicBezTo>
                </a:path>
                <a:path w="43200" h="22242" stroke="0" extrusionOk="0">
                  <a:moveTo>
                    <a:pt x="5" y="22077"/>
                  </a:moveTo>
                  <a:cubicBezTo>
                    <a:pt x="1" y="21918"/>
                    <a:pt x="0" y="2175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814"/>
                    <a:pt x="43196" y="22028"/>
                    <a:pt x="43190" y="22242"/>
                  </a:cubicBezTo>
                  <a:lnTo>
                    <a:pt x="21600" y="21600"/>
                  </a:lnTo>
                  <a:lnTo>
                    <a:pt x="5" y="22077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2" name="Line 57"/>
            <p:cNvSpPr>
              <a:spLocks noChangeShapeType="1"/>
            </p:cNvSpPr>
            <p:nvPr/>
          </p:nvSpPr>
          <p:spPr bwMode="auto">
            <a:xfrm>
              <a:off x="4675" y="2341"/>
              <a:ext cx="0" cy="174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3" name="Oval 56"/>
            <p:cNvSpPr>
              <a:spLocks noChangeArrowheads="1"/>
            </p:cNvSpPr>
            <p:nvPr/>
          </p:nvSpPr>
          <p:spPr bwMode="auto">
            <a:xfrm>
              <a:off x="4651" y="3669"/>
              <a:ext cx="46" cy="45"/>
            </a:xfrm>
            <a:prstGeom prst="ellipse">
              <a:avLst/>
            </a:prstGeom>
            <a:solidFill>
              <a:srgbClr val="FFAFAF"/>
            </a:solidFill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24" name="Line 58"/>
            <p:cNvSpPr>
              <a:spLocks noChangeShapeType="1"/>
            </p:cNvSpPr>
            <p:nvPr/>
          </p:nvSpPr>
          <p:spPr bwMode="auto">
            <a:xfrm flipH="1">
              <a:off x="4370" y="2605"/>
              <a:ext cx="302" cy="116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5" name="Line 59"/>
            <p:cNvSpPr>
              <a:spLocks noChangeShapeType="1"/>
            </p:cNvSpPr>
            <p:nvPr/>
          </p:nvSpPr>
          <p:spPr bwMode="auto">
            <a:xfrm>
              <a:off x="4671" y="2605"/>
              <a:ext cx="302" cy="116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26" name="Line 60"/>
            <p:cNvSpPr>
              <a:spLocks noChangeShapeType="1"/>
            </p:cNvSpPr>
            <p:nvPr/>
          </p:nvSpPr>
          <p:spPr bwMode="auto">
            <a:xfrm>
              <a:off x="4669" y="2601"/>
              <a:ext cx="167" cy="120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03485" name="Object 61"/>
          <p:cNvGraphicFramePr>
            <a:graphicFrameLocks noChangeAspect="1"/>
          </p:cNvGraphicFramePr>
          <p:nvPr/>
        </p:nvGraphicFramePr>
        <p:xfrm>
          <a:off x="7446963" y="5708650"/>
          <a:ext cx="19050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Формула" r:id="rId3" imgW="152202" imgH="177569" progId="Equation.3">
                  <p:embed/>
                </p:oleObj>
              </mc:Choice>
              <mc:Fallback>
                <p:oleObj name="Формула" r:id="rId3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5708650"/>
                        <a:ext cx="190500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86" name="Object 62"/>
          <p:cNvGraphicFramePr>
            <a:graphicFrameLocks noChangeAspect="1"/>
          </p:cNvGraphicFramePr>
          <p:nvPr/>
        </p:nvGraphicFramePr>
        <p:xfrm>
          <a:off x="6804025" y="5984875"/>
          <a:ext cx="1746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Формула" r:id="rId5" imgW="139579" imgH="164957" progId="Equation.3">
                  <p:embed/>
                </p:oleObj>
              </mc:Choice>
              <mc:Fallback>
                <p:oleObj name="Формула" r:id="rId5" imgW="13957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5984875"/>
                        <a:ext cx="174625" cy="22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87" name="Object 63"/>
          <p:cNvGraphicFramePr>
            <a:graphicFrameLocks noChangeAspect="1"/>
          </p:cNvGraphicFramePr>
          <p:nvPr/>
        </p:nvGraphicFramePr>
        <p:xfrm>
          <a:off x="7232650" y="3990975"/>
          <a:ext cx="190500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Формула" r:id="rId7" imgW="152268" imgH="164957" progId="Equation.3">
                  <p:embed/>
                </p:oleObj>
              </mc:Choice>
              <mc:Fallback>
                <p:oleObj name="Формула" r:id="rId7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2650" y="3990975"/>
                        <a:ext cx="190500" cy="22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88" name="Text Box 64"/>
          <p:cNvSpPr txBox="1">
            <a:spLocks noChangeArrowheads="1"/>
          </p:cNvSpPr>
          <p:nvPr/>
        </p:nvSpPr>
        <p:spPr bwMode="auto">
          <a:xfrm>
            <a:off x="7456488" y="6102350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Основание конуса</a:t>
            </a:r>
          </a:p>
        </p:txBody>
      </p:sp>
      <p:sp>
        <p:nvSpPr>
          <p:cNvPr id="103489" name="Line 65"/>
          <p:cNvSpPr>
            <a:spLocks noChangeShapeType="1"/>
          </p:cNvSpPr>
          <p:nvPr/>
        </p:nvSpPr>
        <p:spPr bwMode="auto">
          <a:xfrm flipH="1" flipV="1">
            <a:off x="7743825" y="5876925"/>
            <a:ext cx="144463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90" name="Line 66"/>
          <p:cNvSpPr>
            <a:spLocks noChangeShapeType="1"/>
          </p:cNvSpPr>
          <p:nvPr/>
        </p:nvSpPr>
        <p:spPr bwMode="auto">
          <a:xfrm flipH="1" flipV="1">
            <a:off x="7667625" y="5445125"/>
            <a:ext cx="360363" cy="714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91" name="Text Box 67"/>
          <p:cNvSpPr txBox="1">
            <a:spLocks noChangeArrowheads="1"/>
          </p:cNvSpPr>
          <p:nvPr/>
        </p:nvSpPr>
        <p:spPr bwMode="auto">
          <a:xfrm>
            <a:off x="8037513" y="5241925"/>
            <a:ext cx="9271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Боковая поверхность конуса</a:t>
            </a:r>
          </a:p>
        </p:txBody>
      </p:sp>
      <p:sp>
        <p:nvSpPr>
          <p:cNvPr id="103492" name="Line 68"/>
          <p:cNvSpPr>
            <a:spLocks noChangeShapeType="1"/>
          </p:cNvSpPr>
          <p:nvPr/>
        </p:nvSpPr>
        <p:spPr bwMode="auto">
          <a:xfrm flipH="1">
            <a:off x="7531100" y="4868863"/>
            <a:ext cx="496888" cy="1444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93" name="Line 69"/>
          <p:cNvSpPr>
            <a:spLocks noChangeShapeType="1"/>
          </p:cNvSpPr>
          <p:nvPr/>
        </p:nvSpPr>
        <p:spPr bwMode="auto">
          <a:xfrm flipH="1">
            <a:off x="7667625" y="4868863"/>
            <a:ext cx="360363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94" name="Text Box 70"/>
          <p:cNvSpPr txBox="1">
            <a:spLocks noChangeArrowheads="1"/>
          </p:cNvSpPr>
          <p:nvPr/>
        </p:nvSpPr>
        <p:spPr bwMode="auto">
          <a:xfrm>
            <a:off x="8037513" y="4672013"/>
            <a:ext cx="998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Образующие конуса</a:t>
            </a:r>
          </a:p>
        </p:txBody>
      </p:sp>
      <p:sp>
        <p:nvSpPr>
          <p:cNvPr id="103495" name="Line 71"/>
          <p:cNvSpPr>
            <a:spLocks noChangeShapeType="1"/>
          </p:cNvSpPr>
          <p:nvPr/>
        </p:nvSpPr>
        <p:spPr bwMode="auto">
          <a:xfrm flipH="1">
            <a:off x="7419975" y="4135438"/>
            <a:ext cx="347663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96" name="Text Box 72"/>
          <p:cNvSpPr txBox="1">
            <a:spLocks noChangeArrowheads="1"/>
          </p:cNvSpPr>
          <p:nvPr/>
        </p:nvSpPr>
        <p:spPr bwMode="auto">
          <a:xfrm>
            <a:off x="7778750" y="3937000"/>
            <a:ext cx="754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Вершина конуса</a:t>
            </a:r>
          </a:p>
        </p:txBody>
      </p:sp>
      <p:sp>
        <p:nvSpPr>
          <p:cNvPr id="103497" name="Line 73"/>
          <p:cNvSpPr>
            <a:spLocks noChangeShapeType="1"/>
          </p:cNvSpPr>
          <p:nvPr/>
        </p:nvSpPr>
        <p:spPr bwMode="auto">
          <a:xfrm flipH="1">
            <a:off x="7418388" y="3716338"/>
            <a:ext cx="393700" cy="206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98" name="Text Box 74"/>
          <p:cNvSpPr txBox="1">
            <a:spLocks noChangeArrowheads="1"/>
          </p:cNvSpPr>
          <p:nvPr/>
        </p:nvSpPr>
        <p:spPr bwMode="auto">
          <a:xfrm>
            <a:off x="7821613" y="3594100"/>
            <a:ext cx="86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Ось конуса</a:t>
            </a:r>
          </a:p>
        </p:txBody>
      </p:sp>
      <p:sp>
        <p:nvSpPr>
          <p:cNvPr id="103499" name="Text Box 75"/>
          <p:cNvSpPr txBox="1">
            <a:spLocks noChangeArrowheads="1"/>
          </p:cNvSpPr>
          <p:nvPr/>
        </p:nvSpPr>
        <p:spPr bwMode="auto">
          <a:xfrm>
            <a:off x="8135938" y="3068638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15</a:t>
            </a:r>
          </a:p>
        </p:txBody>
      </p:sp>
      <p:sp>
        <p:nvSpPr>
          <p:cNvPr id="103500" name="Text Box 76"/>
          <p:cNvSpPr txBox="1">
            <a:spLocks noChangeArrowheads="1"/>
          </p:cNvSpPr>
          <p:nvPr/>
        </p:nvSpPr>
        <p:spPr bwMode="auto">
          <a:xfrm>
            <a:off x="8027988" y="63817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Рис. 16</a:t>
            </a:r>
          </a:p>
        </p:txBody>
      </p:sp>
      <p:graphicFrame>
        <p:nvGraphicFramePr>
          <p:cNvPr id="103456" name="Object 32"/>
          <p:cNvGraphicFramePr>
            <a:graphicFrameLocks noChangeAspect="1"/>
          </p:cNvGraphicFramePr>
          <p:nvPr/>
        </p:nvGraphicFramePr>
        <p:xfrm>
          <a:off x="6977063" y="1747838"/>
          <a:ext cx="1905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Формула" r:id="rId9" imgW="152334" imgH="139639" progId="Equation.3">
                  <p:embed/>
                </p:oleObj>
              </mc:Choice>
              <mc:Fallback>
                <p:oleObj name="Формула" r:id="rId9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7063" y="1747838"/>
                        <a:ext cx="1905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72" name="Object 48"/>
          <p:cNvGraphicFramePr>
            <a:graphicFrameLocks noChangeAspect="1"/>
          </p:cNvGraphicFramePr>
          <p:nvPr/>
        </p:nvGraphicFramePr>
        <p:xfrm>
          <a:off x="7885113" y="1106488"/>
          <a:ext cx="190500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Формула" r:id="rId11" imgW="152268" imgH="164957" progId="Equation.3">
                  <p:embed/>
                </p:oleObj>
              </mc:Choice>
              <mc:Fallback>
                <p:oleObj name="Формула" r:id="rId11" imgW="152268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1106488"/>
                        <a:ext cx="190500" cy="22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73" name="Object 49"/>
          <p:cNvGraphicFramePr>
            <a:graphicFrameLocks noChangeAspect="1"/>
          </p:cNvGraphicFramePr>
          <p:nvPr/>
        </p:nvGraphicFramePr>
        <p:xfrm>
          <a:off x="7583488" y="1638300"/>
          <a:ext cx="1746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Формула" r:id="rId12" imgW="139579" imgH="164957" progId="Equation.3">
                  <p:embed/>
                </p:oleObj>
              </mc:Choice>
              <mc:Fallback>
                <p:oleObj name="Формула" r:id="rId12" imgW="13957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3488" y="1638300"/>
                        <a:ext cx="174625" cy="22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75" name="Object 51"/>
          <p:cNvGraphicFramePr>
            <a:graphicFrameLocks noChangeAspect="1"/>
          </p:cNvGraphicFramePr>
          <p:nvPr/>
        </p:nvGraphicFramePr>
        <p:xfrm>
          <a:off x="7872413" y="1638300"/>
          <a:ext cx="19050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Формула" r:id="rId13" imgW="152202" imgH="177569" progId="Equation.3">
                  <p:embed/>
                </p:oleObj>
              </mc:Choice>
              <mc:Fallback>
                <p:oleObj name="Формула" r:id="rId13" imgW="152202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413" y="1638300"/>
                        <a:ext cx="190500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7184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92" decel="100000"/>
                                        <p:tgtEl>
                                          <p:spTgt spid="1034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92" decel="100000"/>
                                        <p:tgtEl>
                                          <p:spTgt spid="1034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192" fill="hold"/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92" fill="hold"/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92" decel="100000"/>
                                        <p:tgtEl>
                                          <p:spTgt spid="1034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192" decel="100000"/>
                                        <p:tgtEl>
                                          <p:spTgt spid="1034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192" fill="hold"/>
                                        <p:tgtEl>
                                          <p:spTgt spid="103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92" fill="hold"/>
                                        <p:tgtEl>
                                          <p:spTgt spid="103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4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92" decel="100000"/>
                                        <p:tgtEl>
                                          <p:spTgt spid="1034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192" decel="100000"/>
                                        <p:tgtEl>
                                          <p:spTgt spid="1034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192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192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5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92" decel="100000"/>
                                        <p:tgtEl>
                                          <p:spTgt spid="1034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92" decel="100000"/>
                                        <p:tgtEl>
                                          <p:spTgt spid="1034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192" fill="hold"/>
                                        <p:tgtEl>
                                          <p:spTgt spid="103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92" fill="hold"/>
                                        <p:tgtEl>
                                          <p:spTgt spid="10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6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4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9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92" decel="100000"/>
                                        <p:tgtEl>
                                          <p:spTgt spid="1034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192" decel="100000"/>
                                        <p:tgtEl>
                                          <p:spTgt spid="1034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5" dur="192" fill="hold"/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7" dur="192" fill="hold"/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10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92" decel="100000"/>
                                        <p:tgtEl>
                                          <p:spTgt spid="1034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192" decel="100000"/>
                                        <p:tgtEl>
                                          <p:spTgt spid="1034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5" dur="192" fill="hold"/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192" fill="hold"/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11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92" decel="100000"/>
                                        <p:tgtEl>
                                          <p:spTgt spid="103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192" decel="100000"/>
                                        <p:tgtEl>
                                          <p:spTgt spid="10348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192" fill="hold"/>
                                        <p:tgtEl>
                                          <p:spTgt spid="103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192" fill="hold"/>
                                        <p:tgtEl>
                                          <p:spTgt spid="103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03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1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5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1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3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3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14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3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3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3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0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1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1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0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03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1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0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03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3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13200"/>
                            </p:stCondLst>
                            <p:childTnLst>
                              <p:par>
                                <p:cTn id="17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03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0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1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3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14200"/>
                            </p:stCondLst>
                            <p:childTnLst>
                              <p:par>
                                <p:cTn id="18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3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3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034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14700"/>
                            </p:stCondLst>
                            <p:childTnLst>
                              <p:par>
                                <p:cTn id="1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03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03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19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03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88" grpId="0"/>
      <p:bldP spid="103489" grpId="0" animBg="1"/>
      <p:bldP spid="103490" grpId="0" animBg="1"/>
      <p:bldP spid="103491" grpId="0"/>
      <p:bldP spid="103492" grpId="0" animBg="1"/>
      <p:bldP spid="103493" grpId="0" animBg="1"/>
      <p:bldP spid="103494" grpId="0"/>
      <p:bldP spid="103495" grpId="0" animBg="1"/>
      <p:bldP spid="103496" grpId="0"/>
      <p:bldP spid="103497" grpId="0" animBg="1"/>
      <p:bldP spid="103498" grpId="0"/>
      <p:bldP spid="103499" grpId="0"/>
      <p:bldP spid="10350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2042</Words>
  <Application>Microsoft Office PowerPoint</Application>
  <PresentationFormat>Экран (4:3)</PresentationFormat>
  <Paragraphs>118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Microsoft Equation 3.0</vt:lpstr>
      <vt:lpstr>Презентация PowerPoint</vt:lpstr>
      <vt:lpstr>Презентация PowerPoint</vt:lpstr>
      <vt:lpstr>Усеченная пирамида </vt:lpstr>
      <vt:lpstr>Презентация PowerPoint</vt:lpstr>
      <vt:lpstr>Объём пирамиды</vt:lpstr>
      <vt:lpstr>Презентация PowerPoint</vt:lpstr>
      <vt:lpstr>Презентация PowerPoint</vt:lpstr>
      <vt:lpstr>Презентация PowerPoint</vt:lpstr>
      <vt:lpstr>Конус</vt:lpstr>
      <vt:lpstr>Презентация PowerPoint</vt:lpstr>
      <vt:lpstr>Площадь поверхности конуса</vt:lpstr>
      <vt:lpstr>Объём конуса</vt:lpstr>
      <vt:lpstr>Презентация PowerPoint</vt:lpstr>
      <vt:lpstr>Шар</vt:lpstr>
      <vt:lpstr>Объём шара</vt:lpstr>
      <vt:lpstr>Список используемой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Тимофеевы</dc:creator>
  <cp:lastModifiedBy>Людмилка и Ко</cp:lastModifiedBy>
  <cp:revision>2</cp:revision>
  <dcterms:created xsi:type="dcterms:W3CDTF">2012-04-19T16:23:57Z</dcterms:created>
  <dcterms:modified xsi:type="dcterms:W3CDTF">2012-04-19T16:36:28Z</dcterms:modified>
</cp:coreProperties>
</file>