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78" r:id="rId21"/>
    <p:sldId id="270" r:id="rId22"/>
    <p:sldId id="272" r:id="rId23"/>
    <p:sldId id="273" r:id="rId24"/>
    <p:sldId id="274" r:id="rId25"/>
    <p:sldId id="27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1F003F-9A17-4881-BCA0-1DA11AFFDB94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94F9A83-70E1-4F74-BF5A-C86BFDD71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требования, предъявляемые к сварным конструкциям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План урока:</a:t>
            </a:r>
          </a:p>
          <a:p>
            <a:pPr algn="l"/>
            <a:r>
              <a:rPr lang="ru-RU" b="1" dirty="0" smtClean="0"/>
              <a:t>1</a:t>
            </a:r>
            <a:r>
              <a:rPr lang="ru-RU" b="1" dirty="0"/>
              <a:t>. Классификация сварных конструкций</a:t>
            </a:r>
            <a:endParaRPr lang="ru-RU" dirty="0"/>
          </a:p>
          <a:p>
            <a:pPr algn="l"/>
            <a:r>
              <a:rPr lang="ru-RU" b="1" dirty="0"/>
              <a:t>2. Технологичность сварных </a:t>
            </a:r>
            <a:r>
              <a:rPr lang="ru-RU" b="1" dirty="0" smtClean="0"/>
              <a:t>конструкций</a:t>
            </a:r>
          </a:p>
          <a:p>
            <a:pPr algn="l"/>
            <a:r>
              <a:rPr lang="ru-RU" b="1" dirty="0" smtClean="0"/>
              <a:t>3. Отработка технологичности </a:t>
            </a:r>
            <a:endParaRPr lang="ru-RU" dirty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358246" cy="52149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настоящее время при конструировании изделий все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больше внимания уделяют вопросам технологичности</a:t>
            </a:r>
            <a:r>
              <a:rPr lang="ru-RU" dirty="0" smtClean="0"/>
              <a:t>. Начиная со стадии эскизного проектирования и изготовления опытных образцов, изделия подвергают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тщательной технологической отработке.</a:t>
            </a:r>
          </a:p>
          <a:p>
            <a:r>
              <a:rPr lang="ru-RU" dirty="0" smtClean="0"/>
              <a:t> При решении вопроса о серийном изготовлении новой конструкции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учитывается заключение о ее технологичности, т. е. </a:t>
            </a:r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насколько она позволяет применять наиболее прогрессивные формы и способы производства.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285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</a:rPr>
              <a:t>(2) Технологичность сварных конструкций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Технологичной </a:t>
            </a:r>
            <a:r>
              <a:rPr lang="ru-RU" dirty="0" smtClean="0"/>
              <a:t>считается конструкция, обеспечивающая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наиболее простое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быстрое и экономичное изготовление </a:t>
            </a:r>
            <a:r>
              <a:rPr lang="ru-RU" dirty="0" smtClean="0"/>
              <a:t>при обязательном соблюдении необходимых условий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прочности, устойчивости, выносливости и других эксплуатационных качеств</a:t>
            </a:r>
            <a:r>
              <a:rPr lang="ru-RU" dirty="0" smtClean="0"/>
              <a:t>, т.е. в которой соблюдается соответствие прогрессивных конструктивных решений передовым технологическим возможностям производства.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8143932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Отсюда понятие «</a:t>
            </a:r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технологичность конструкции</a:t>
            </a:r>
            <a:r>
              <a:rPr lang="ru-RU" dirty="0" smtClean="0"/>
              <a:t>» представляется как довольно сложная характеристика (свойство), определяемая комплексом прогрессивных конструктивных и технологических решений, позволяющих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 обеспечении всех необходимых эксплуатационных качеств изделия</a:t>
            </a:r>
            <a:r>
              <a:rPr lang="ru-RU" dirty="0" smtClean="0"/>
              <a:t> добиться в процессе изготовления высоких производственных показателей —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снижения металлоемкости, быстрого освоения в производстве, минимальной трудоемкости и себестоимости.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914400"/>
          </a:xfrm>
        </p:spPr>
        <p:txBody>
          <a:bodyPr/>
          <a:lstStyle/>
          <a:p>
            <a:pPr algn="ctr"/>
            <a:r>
              <a:rPr lang="ru-RU" b="1" dirty="0" smtClean="0"/>
              <a:t>(3) Отработка технологичности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Можно   наметить ряд вопросов требующих в первую очередь решения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 создании технологичных сварных конструкций:  </a:t>
            </a:r>
          </a:p>
          <a:p>
            <a:r>
              <a:rPr lang="ru-RU" dirty="0" smtClean="0"/>
              <a:t> 1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Выбор и применение наиболее современных методик расчета </a:t>
            </a:r>
            <a:r>
              <a:rPr lang="ru-RU" dirty="0" smtClean="0"/>
              <a:t>и проектирования сварных конструкций, в наибольшей мере учитывающих их особенности и воздействие технологических факторов, с применением уточненных методик расчетов прочности и устойчивости элементов, а также расчетных методов оценки точности и технологичности сварных конструкций.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143932" cy="6143668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Выбор оптимальных вариантов расчленения конструкций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на сборочные единицы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назначение схем собираемости </a:t>
            </a:r>
            <a:r>
              <a:rPr lang="ru-RU" dirty="0" smtClean="0"/>
              <a:t>их, от которых во многом зависят упрощение технологического процесса, расширение фронта работ и эффективное использование средств механизации и автоматизации.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/>
          </a:bodyPr>
          <a:lstStyle/>
          <a:p>
            <a:r>
              <a:rPr lang="ru-RU" dirty="0" smtClean="0"/>
              <a:t>3.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Правильный выбор материала 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один из важнейших вопросов проектирования и технологической отработки</a:t>
            </a:r>
            <a:r>
              <a:rPr lang="ru-RU" dirty="0" smtClean="0"/>
              <a:t>, поскольку оказывает непосредственное  влияние   на технические характеристики, массу и экономичность конструкций.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Свойства материала должны удовлетворять требованиям эксплуатации,  обеспечивать  необходимую  свариваемость, технологическую обрабатываемость  и экономическую целесообразность.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01122" cy="63579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4.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Правильный выбор  способа получения соединений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в соответствии с назначением, формой и размерами конструкций</a:t>
            </a:r>
            <a:r>
              <a:rPr lang="ru-RU" dirty="0" smtClean="0"/>
              <a:t>. Назначение способа сварки в определяется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свариваемостью, конструктивным оформлением изготовляемых узлов, степенью их ответственности и производительностью процесса</a:t>
            </a:r>
            <a:r>
              <a:rPr lang="ru-RU" dirty="0" smtClean="0"/>
              <a:t>. Необходимо  учитывать определенный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тип  соединений, присадочный материал</a:t>
            </a:r>
            <a:r>
              <a:rPr lang="ru-RU" dirty="0" smtClean="0"/>
              <a:t>  и обеспечение удобства выполнения сборочно-сварочных операции. </a:t>
            </a:r>
          </a:p>
          <a:p>
            <a:r>
              <a:rPr lang="ru-RU" dirty="0" smtClean="0"/>
              <a:t>Эти условия предопределяют механические свойства соединений и значения допускаемых напряжений, необходимых для прочностных расчетов конструкций.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501122" cy="6572296"/>
          </a:xfrm>
        </p:spPr>
        <p:txBody>
          <a:bodyPr>
            <a:normAutofit/>
          </a:bodyPr>
          <a:lstStyle/>
          <a:p>
            <a:r>
              <a:rPr lang="ru-RU" dirty="0" smtClean="0"/>
              <a:t>5.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Правильное назначение типа и параметров сварных соединений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/>
              <a:t>в зависимости от особенностей конструкции и характера испытываемых </a:t>
            </a:r>
            <a:r>
              <a:rPr lang="ru-RU" dirty="0" err="1" smtClean="0"/>
              <a:t>нагружений</a:t>
            </a:r>
            <a:r>
              <a:rPr lang="ru-RU" dirty="0" smtClean="0"/>
              <a:t> — один из важных вопросов технологичности. Нужно учитывать возможность выполнения их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с максимальным использованием автоматизированных способов сварки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число и размеры сварных швов должны быть минимальными </a:t>
            </a:r>
            <a:r>
              <a:rPr lang="ru-RU" dirty="0" smtClean="0"/>
              <a:t>и строго обоснованы расчетами и техническими условиями.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143932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Необходимо 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использовать наиболее работоспособные и удобно выполнимые типы соединений </a:t>
            </a:r>
            <a:r>
              <a:rPr lang="ru-RU" dirty="0" smtClean="0"/>
              <a:t>стремиться к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сокращению их числа и уменьшению сечений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Расположение соединений в конструкциях должно уменьшать или предотвращать появление сварочных деформаций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Исключительно важным требованием является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сокращение объема </a:t>
            </a:r>
            <a:r>
              <a:rPr lang="ru-RU" dirty="0" smtClean="0"/>
              <a:t>расплавляемого, а особенно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наплавляемого металла.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69298"/>
          </a:xfrm>
        </p:spPr>
        <p:txBody>
          <a:bodyPr/>
          <a:lstStyle/>
          <a:p>
            <a:r>
              <a:rPr lang="ru-RU" b="1" dirty="0" smtClean="0"/>
              <a:t>(1) Классификация сварных конструкций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3560"/>
            <a:ext cx="8043890" cy="48601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Исключительное разнообразие сварных конструкций затрудняет их классификацию.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Их можно разделить:</a:t>
            </a:r>
          </a:p>
          <a:p>
            <a:r>
              <a:rPr lang="ru-RU" b="1" dirty="0" smtClean="0"/>
              <a:t>1.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 методу получения заготовок </a:t>
            </a:r>
            <a:r>
              <a:rPr lang="ru-RU" dirty="0" smtClean="0"/>
              <a:t>(листовые, лито-сварные, ковано-сварные, </a:t>
            </a:r>
            <a:r>
              <a:rPr lang="ru-RU" dirty="0" err="1" smtClean="0"/>
              <a:t>штампо-сварные</a:t>
            </a:r>
            <a:r>
              <a:rPr lang="ru-RU" dirty="0" smtClean="0"/>
              <a:t> конструкции),</a:t>
            </a:r>
          </a:p>
          <a:p>
            <a:r>
              <a:rPr lang="ru-RU" dirty="0" smtClean="0"/>
              <a:t>2.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Целевому назначению </a:t>
            </a:r>
            <a:r>
              <a:rPr lang="ru-RU" dirty="0" smtClean="0"/>
              <a:t>(вагонные, судовые, авиационные и т.д.),</a:t>
            </a:r>
          </a:p>
          <a:p>
            <a:r>
              <a:rPr lang="ru-RU" dirty="0" smtClean="0"/>
              <a:t>3.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зависимости от толщины свариваемых элементов </a:t>
            </a:r>
            <a:r>
              <a:rPr lang="ru-RU" dirty="0" smtClean="0"/>
              <a:t>(тонкостенные и толстостенные)</a:t>
            </a:r>
          </a:p>
          <a:p>
            <a:r>
              <a:rPr lang="ru-RU" b="1" dirty="0" smtClean="0"/>
              <a:t>4.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применяемым материалам </a:t>
            </a:r>
            <a:r>
              <a:rPr lang="ru-RU" dirty="0" smtClean="0"/>
              <a:t>(стальные, алюминиевые, титановые и</a:t>
            </a:r>
            <a:r>
              <a:rPr lang="ru-RU" b="1" dirty="0" smtClean="0"/>
              <a:t> т.д.).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72494" cy="785818"/>
          </a:xfrm>
        </p:spPr>
        <p:txBody>
          <a:bodyPr/>
          <a:lstStyle/>
          <a:p>
            <a:pPr algn="ctr"/>
            <a:r>
              <a:rPr lang="ru-RU" b="1" dirty="0" smtClean="0"/>
              <a:t>Разработка технологического процесса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57364"/>
            <a:ext cx="7772400" cy="44981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Технические преимущества сварных конструкций</a:t>
            </a:r>
            <a:r>
              <a:rPr lang="ru-RU" dirty="0" smtClean="0"/>
              <a:t> по сравнению с конструкциями, изготовленными с использованием других методов получения неразъемных соединений,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обеспечили им широкое распространение в различных отраслях машиностроения.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501122" cy="63579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  они обладают и рядом отрицательных особенностей</a:t>
            </a:r>
            <a:r>
              <a:rPr lang="ru-RU" dirty="0" smtClean="0"/>
              <a:t>, которые необходимо учитывать как при проектировании, так и при производстве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Существенное воздействие технологии обработки </a:t>
            </a:r>
            <a:r>
              <a:rPr lang="ru-RU" dirty="0" smtClean="0"/>
              <a:t>на исходные свойства материала,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наличие в них </a:t>
            </a:r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напряженного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состояния и </a:t>
            </a:r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деформаций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связанных со сваркой, </a:t>
            </a:r>
            <a:r>
              <a:rPr lang="ru-RU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неоднородность свойств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материала в зоне сварных соединений </a:t>
            </a:r>
            <a:r>
              <a:rPr lang="ru-RU" dirty="0" smtClean="0"/>
              <a:t>и др.  оказывает существенное влияние на характер распределения напряжений в сварных конструкциях в зависимости от прикладываемых </a:t>
            </a:r>
            <a:r>
              <a:rPr lang="ru-RU" dirty="0" err="1" smtClean="0"/>
              <a:t>нагружений</a:t>
            </a:r>
            <a:r>
              <a:rPr lang="ru-RU" dirty="0" smtClean="0"/>
              <a:t> и сопротивляемость их эксплуатационным воздействиям, в конечном счете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влияя на надежность и долговечность изделий.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15370" cy="635798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стадии проектирования работу по улучшению технологичности обычно проводят по трем направлениям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Экономия металла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Применение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уточненных методов расчета</a:t>
            </a:r>
            <a:r>
              <a:rPr lang="ru-RU" dirty="0" smtClean="0"/>
              <a:t> позволяют конструктору экономить металл, снижая запас прочности, уменьшая массу металла. При правильном выборе металла можно снизить массу изделий. Наибольшая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экономия металла может быть получена при использовании прочных и высокопрочных сталей и сплавов с высокой удельной прочностью (алюминиевых, титановых), более прочных холоднокатаных элементов вместо горячекатаных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Повышение прочности, а следовательно, и снижение массы изделия может быть достигнуто термообработкой</a:t>
            </a:r>
            <a:r>
              <a:rPr lang="ru-RU" dirty="0" smtClean="0"/>
              <a:t>. Однако повышение прочности металла нередко сопровождается ухудшением его свариваемости или снижением сопротивления разрушению. Поэтому экономия металла за счет повышения его прочности требует учета этих факторов.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Перспективным считают применение композиционных материалов, например двухслойных сталей.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86808" cy="63579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2.</a:t>
            </a:r>
            <a:r>
              <a:rPr lang="ru-RU" dirty="0" smtClean="0"/>
              <a:t> 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Снижение трудоемкости изготовления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зависящее от выбора размеров и метода получения заготовок, а также способов их сварки. </a:t>
            </a:r>
          </a:p>
          <a:p>
            <a:r>
              <a:rPr lang="ru-RU" dirty="0" smtClean="0"/>
              <a:t>Вопросы, непосредственно связанные со сваркой, возникают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 делении изделия на отдельные заготовки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smtClean="0"/>
              <a:t>а так же    методы получения заготовок, типы соединений, приемы сварки и т.д.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 выборе способа сварки</a:t>
            </a:r>
            <a:r>
              <a:rPr lang="ru-RU" b="1" dirty="0" smtClean="0"/>
              <a:t> </a:t>
            </a:r>
            <a:r>
              <a:rPr lang="ru-RU" dirty="0" smtClean="0"/>
              <a:t>учитывают свариваемость металла заготовок, назначить тип соединения и обеспечить удобство выполнения сборочно-сварочных операций. 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чертежах указывают </a:t>
            </a:r>
            <a:r>
              <a:rPr lang="ru-RU" dirty="0" smtClean="0"/>
              <a:t>характер обработки кромок, допуски на размер с учетом припусков на последующую механическую обработку узла или изделия.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Неоправданное назначение операции термообработки может существенно увеличить трудоемкость изготовления изделия, в особенности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условиях серийного производства.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28604"/>
            <a:ext cx="8001056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3.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Экономия времени</a:t>
            </a:r>
            <a:r>
              <a:rPr lang="ru-RU" dirty="0" smtClean="0"/>
              <a:t>. Наибольшая экономия времени достигается в условиях непрерывного поточного автоматизированного производства при крупносерийном и массовом выпуске продукции, когда все операции согласованы во времени и выполняются механизмами. Однако доля сварных конструкций, изготовляемых в условиях серийного и массового производства, относительно невелика. </a:t>
            </a:r>
          </a:p>
          <a:p>
            <a:r>
              <a:rPr lang="ru-RU" dirty="0" smtClean="0"/>
              <a:t>В мелкосерийном производстве использовать эффективно поточные методы изготовления позволяют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типизация и нормализация</a:t>
            </a:r>
            <a:r>
              <a:rPr lang="ru-RU" i="1" dirty="0" smtClean="0"/>
              <a:t>.</a:t>
            </a:r>
            <a:r>
              <a:rPr lang="ru-RU" dirty="0" smtClean="0"/>
              <a:t> Изыскание прогрессивных конструктивных  форм  и технологий позволяет проектировщику ограничить число типоразмеров и тем самым увеличить серийность выпускаемых изделий.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Изучить и законспектировать материал.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6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/>
          <a:lstStyle/>
          <a:p>
            <a:r>
              <a:rPr lang="ru-RU" dirty="0" smtClean="0"/>
              <a:t>При рассмотрении вопросов проектирования и изготовления сварных конструкций целесообразна классификация в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зависимости от характерных особенностей их работы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этом случае можно выделить основные типы сварных элементов и конструкций и дать им соответствующие определения.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/>
          <a:lstStyle/>
          <a:p>
            <a:r>
              <a:rPr lang="ru-RU" i="1" dirty="0" smtClean="0"/>
              <a:t>1.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Балки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dirty="0" smtClean="0"/>
              <a:t> конструктивные элементы, работающие в основном на поперечный изгиб. Жестко соединенные между собой балки образуют рамные конструкции.</a:t>
            </a:r>
          </a:p>
          <a:p>
            <a:endParaRPr lang="ru-RU" dirty="0"/>
          </a:p>
        </p:txBody>
      </p:sp>
      <p:pic>
        <p:nvPicPr>
          <p:cNvPr id="1027" name="Picture 3" descr="G:\Технология изготовления св конструкций\izd2_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4200516" cy="2800344"/>
          </a:xfrm>
          <a:prstGeom prst="rect">
            <a:avLst/>
          </a:prstGeom>
          <a:noFill/>
        </p:spPr>
      </p:pic>
      <p:pic>
        <p:nvPicPr>
          <p:cNvPr id="1026" name="Picture 2" descr="G:\Технология изготовления св конструкций\izd2_1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0"/>
            <a:ext cx="4129078" cy="2752719"/>
          </a:xfrm>
          <a:prstGeom prst="rect">
            <a:avLst/>
          </a:prstGeom>
          <a:noFill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1472" y="4214818"/>
          <a:ext cx="2497158" cy="244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5" imgW="1085714" imgH="1305107" progId="PBrush">
                  <p:embed/>
                </p:oleObj>
              </mc:Choice>
              <mc:Fallback>
                <p:oleObj name="Точечный рисунок" r:id="rId5" imgW="1085714" imgH="130510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214818"/>
                        <a:ext cx="2497158" cy="2442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Колонны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dirty="0" smtClean="0"/>
              <a:t>- элементы, работающие преимущественно на сжатие или на сжатие с продольным изгибом.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972452" cy="5998394"/>
          </a:xfrm>
        </p:spPr>
        <p:txBody>
          <a:bodyPr/>
          <a:lstStyle/>
          <a:p>
            <a:r>
              <a:rPr lang="ru-RU" i="1" dirty="0" smtClean="0"/>
              <a:t>3.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Решетчатые конструкции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/>
              <a:t>представляют</a:t>
            </a:r>
            <a:r>
              <a:rPr lang="ru-RU" dirty="0" smtClean="0"/>
              <a:t> собой систему стержней, соединенных в узлах таким образом, что стержни испытывают главным образом растяжение или сжатие. К ним относят </a:t>
            </a:r>
            <a:r>
              <a:rPr lang="ru-RU" i="1" dirty="0" smtClean="0"/>
              <a:t>фермы, мачты, арматурные сетки и каркасы.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G:\Технология изготовления св конструкций\izd3_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00504"/>
            <a:ext cx="3771888" cy="2514592"/>
          </a:xfrm>
          <a:prstGeom prst="rect">
            <a:avLst/>
          </a:prstGeom>
          <a:noFill/>
        </p:spPr>
      </p:pic>
      <p:pic>
        <p:nvPicPr>
          <p:cNvPr id="2052" name="Picture 4" descr="G:\Технология изготовления св конструкций\izd4_3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96481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8001056" cy="6143668"/>
          </a:xfrm>
        </p:spPr>
        <p:txBody>
          <a:bodyPr/>
          <a:lstStyle/>
          <a:p>
            <a:r>
              <a:rPr lang="ru-RU" b="1" i="1" dirty="0" smtClean="0"/>
              <a:t>4.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Оболочковые конструкции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/>
              <a:t>испытывают избыточное давление. Основные требования, предъявляемые</a:t>
            </a:r>
            <a:r>
              <a:rPr lang="ru-RU" b="1" dirty="0" smtClean="0"/>
              <a:t> к ним,</a:t>
            </a:r>
            <a:r>
              <a:rPr lang="ru-RU" dirty="0" smtClean="0"/>
              <a:t> — герметичность соединений. К. этому типу относят различные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емкости, сосуды и трубопроводы.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00694" y="3286124"/>
          <a:ext cx="3071834" cy="297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Точечный рисунок" r:id="rId3" imgW="2000000" imgH="1486107" progId="PBrush">
                  <p:embed/>
                </p:oleObj>
              </mc:Choice>
              <mc:Fallback>
                <p:oleObj name="Точечный рисунок" r:id="rId3" imgW="2000000" imgH="148610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286124"/>
                        <a:ext cx="3071834" cy="2971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tehnomet_ico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00504"/>
            <a:ext cx="4105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/>
          <a:lstStyle/>
          <a:p>
            <a:r>
              <a:rPr lang="ru-RU" i="1" dirty="0" smtClean="0"/>
              <a:t>5.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Корпусные транспортные конструкции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/>
              <a:t>подвергаются динамическим нагрузкам. Они должны быть высокой жесткости при минимальной массе. Основные конструкции данного типа —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корпуса судов, вагонов, кузова автомобилей.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80" y="3500438"/>
            <a:ext cx="3240088" cy="2189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3929066"/>
            <a:ext cx="4392612" cy="26844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043890" cy="6069832"/>
          </a:xfrm>
        </p:spPr>
        <p:txBody>
          <a:bodyPr/>
          <a:lstStyle/>
          <a:p>
            <a:r>
              <a:rPr lang="ru-RU" i="1" dirty="0" smtClean="0"/>
              <a:t>6.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Детали машин и приборов</a:t>
            </a:r>
            <a:r>
              <a:rPr lang="ru-RU" dirty="0" smtClean="0"/>
              <a:t> работают преимущественно при переменных, многократно повторяющихся нагрузках. У них должны быть точные размеры, обеспечиваемые главным образом механической обработкой заготовок или готовых деталей. Примеры таких изделий — </a:t>
            </a:r>
            <a:r>
              <a:rPr lang="ru-RU" i="1" dirty="0" smtClean="0"/>
              <a:t>станины, валы, колеса.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4107836"/>
            <a:ext cx="4386265" cy="256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309</TotalTime>
  <Words>1217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Точечный рисунок</vt:lpstr>
      <vt:lpstr>Основные требования, предъявляемые к сварным конструкциям </vt:lpstr>
      <vt:lpstr>(1) Классификация сварных конструкций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(3) Отработка технологичности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технологического процесса 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требования, предъявляемые к сварным конструкциям </dc:title>
  <dc:creator>www.PHILka.RU</dc:creator>
  <cp:lastModifiedBy>User</cp:lastModifiedBy>
  <cp:revision>30</cp:revision>
  <dcterms:created xsi:type="dcterms:W3CDTF">2008-04-28T05:36:44Z</dcterms:created>
  <dcterms:modified xsi:type="dcterms:W3CDTF">2020-03-20T07:43:41Z</dcterms:modified>
</cp:coreProperties>
</file>