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6000" b="1" dirty="0" smtClean="0"/>
              <a:t>ТЕМА:</a:t>
            </a:r>
            <a:r>
              <a:rPr lang="ru-RU" sz="6000" dirty="0" smtClean="0"/>
              <a:t/>
            </a:r>
            <a:br>
              <a:rPr lang="ru-RU" sz="6000" dirty="0" smtClean="0"/>
            </a:br>
            <a:r>
              <a:rPr lang="ru-RU" sz="6000" dirty="0" smtClean="0"/>
              <a:t>«Инновационные </a:t>
            </a:r>
            <a:r>
              <a:rPr lang="ru-RU" sz="6000" dirty="0"/>
              <a:t>строительные </a:t>
            </a:r>
            <a:r>
              <a:rPr lang="ru-RU" sz="6000" dirty="0" smtClean="0"/>
              <a:t>материалы»</a:t>
            </a: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64098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371956"/>
            <a:ext cx="8712968" cy="6480720"/>
          </a:xfrm>
        </p:spPr>
        <p:txBody>
          <a:bodyPr>
            <a:normAutofit/>
          </a:bodyPr>
          <a:lstStyle/>
          <a:p>
            <a:r>
              <a:rPr lang="ru-RU" sz="3800" b="1" dirty="0"/>
              <a:t>Кирпич увеличенного размера. Отличается более высокими теплоизоляционными свойствами за счет объемных пустот</a:t>
            </a:r>
            <a:r>
              <a:rPr lang="ru-RU" sz="3800" b="1" dirty="0" smtClean="0"/>
              <a:t>.</a:t>
            </a:r>
            <a:r>
              <a:rPr lang="ru-RU" sz="3800" b="1" dirty="0"/>
              <a:t> </a:t>
            </a:r>
          </a:p>
          <a:p>
            <a:r>
              <a:rPr lang="ru-RU" sz="3800" b="1" dirty="0"/>
              <a:t>Большой размер керамического блока значительно ускоряет возведение зданий. Стена получается тоньше, чем из традиционного кирпича, но при этом более теплой</a:t>
            </a:r>
            <a:r>
              <a:rPr lang="ru-RU" sz="3800" b="1" dirty="0" smtClean="0"/>
              <a:t>.</a:t>
            </a:r>
            <a:endParaRPr lang="ru-RU" sz="3800" b="1" dirty="0"/>
          </a:p>
        </p:txBody>
      </p:sp>
    </p:spTree>
    <p:extLst>
      <p:ext uri="{BB962C8B-B14F-4D97-AF65-F5344CB8AC3E}">
        <p14:creationId xmlns:p14="http://schemas.microsoft.com/office/powerpoint/2010/main" val="20129373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4. Стеновые ЖБИ-панели с внутренним </a:t>
            </a:r>
            <a:r>
              <a:rPr lang="ru-RU" b="1" dirty="0" smtClean="0"/>
              <a:t>утеплителем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ÐÐ½Ð½Ð¾Ð²Ð°ÑÐ¸Ð¾Ð½Ð½ÑÐµ Ð¼Ð°ÑÐµÑÐ¸Ð°Ð»Ñ Ð² ÑÑÑÐ¾Ð¸ÑÐµÐ»ÑÑÑÐ²Ð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552166"/>
            <a:ext cx="7074443" cy="5305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03717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332656"/>
            <a:ext cx="8784976" cy="6480720"/>
          </a:xfrm>
        </p:spPr>
        <p:txBody>
          <a:bodyPr>
            <a:noAutofit/>
          </a:bodyPr>
          <a:lstStyle/>
          <a:p>
            <a:r>
              <a:rPr lang="ru-RU" sz="3800" b="1" dirty="0"/>
              <a:t>Позволяют ускорить строительство за счет технологии внутреннего </a:t>
            </a:r>
            <a:r>
              <a:rPr lang="ru-RU" sz="3800" b="1" dirty="0" smtClean="0"/>
              <a:t>утепления.</a:t>
            </a:r>
          </a:p>
          <a:p>
            <a:r>
              <a:rPr lang="ru-RU" sz="3800" b="1" dirty="0" smtClean="0"/>
              <a:t>Железобетонные </a:t>
            </a:r>
            <a:r>
              <a:rPr lang="ru-RU" sz="3800" b="1" dirty="0"/>
              <a:t>панели могут быть и полносборными (соединение слоев происходит в процессе изготовления на заводе, сама панель монтируется как готовая стена), и сборными (монтаж осуществляется установкой каждого слоя отдельно</a:t>
            </a:r>
            <a:r>
              <a:rPr lang="ru-RU" sz="3800" b="1" dirty="0" smtClean="0"/>
              <a:t>).</a:t>
            </a:r>
            <a:endParaRPr lang="ru-RU" sz="3800" b="1" dirty="0"/>
          </a:p>
        </p:txBody>
      </p:sp>
    </p:spTree>
    <p:extLst>
      <p:ext uri="{BB962C8B-B14F-4D97-AF65-F5344CB8AC3E}">
        <p14:creationId xmlns:p14="http://schemas.microsoft.com/office/powerpoint/2010/main" val="19899510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5. Монолитный </a:t>
            </a:r>
            <a:r>
              <a:rPr lang="ru-RU" b="1" dirty="0" smtClean="0"/>
              <a:t>брус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ÐÐ½Ð½Ð¾Ð²Ð°ÑÐ¸Ð¾Ð½Ð½ÑÐµ Ð¼Ð°ÑÐµÑÐ¸Ð°Ð»Ñ Ð² ÑÑÑÐ¾Ð¸ÑÐµÐ»ÑÑÑÐ²Ð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340768"/>
            <a:ext cx="7452320" cy="5589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61565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12968" cy="6480720"/>
          </a:xfrm>
        </p:spPr>
        <p:txBody>
          <a:bodyPr>
            <a:noAutofit/>
          </a:bodyPr>
          <a:lstStyle/>
          <a:p>
            <a:r>
              <a:rPr lang="ru-RU" sz="3600" b="1" dirty="0"/>
              <a:t>Пиломатериал толщиной и шириной по 100 мм и более. Применяется в малоэтажном частном строительстве.</a:t>
            </a:r>
          </a:p>
          <a:p>
            <a:r>
              <a:rPr lang="ru-RU" sz="3600" b="1" dirty="0" smtClean="0"/>
              <a:t>Стены </a:t>
            </a:r>
            <a:r>
              <a:rPr lang="ru-RU" sz="3600" b="1" dirty="0"/>
              <a:t>из монолитного бруса более экономичны, так как не требуют глубокого </a:t>
            </a:r>
            <a:r>
              <a:rPr lang="ru-RU" sz="3600" b="1" dirty="0" smtClean="0"/>
              <a:t>фундамента.</a:t>
            </a:r>
            <a:endParaRPr lang="ru-RU" sz="3600" b="1" dirty="0"/>
          </a:p>
          <a:p>
            <a:r>
              <a:rPr lang="ru-RU" sz="3600" b="1" dirty="0" smtClean="0"/>
              <a:t>Они </a:t>
            </a:r>
            <a:r>
              <a:rPr lang="ru-RU" sz="3600" b="1" dirty="0"/>
              <a:t>тоньше кирпичных, но их теплопроводность гораздо ниже. Кроме того, </a:t>
            </a:r>
            <a:r>
              <a:rPr lang="ru-RU" sz="3600" b="1" dirty="0" smtClean="0"/>
              <a:t>необязательно </a:t>
            </a:r>
            <a:r>
              <a:rPr lang="ru-RU" sz="3600" b="1" dirty="0"/>
              <a:t>делать внутреннюю отделку</a:t>
            </a:r>
            <a:r>
              <a:rPr lang="ru-RU" sz="3600" b="1" dirty="0" smtClean="0"/>
              <a:t>.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16287148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6. </a:t>
            </a:r>
            <a:r>
              <a:rPr lang="ru-RU" b="1" dirty="0" err="1"/>
              <a:t>Минераловатный</a:t>
            </a:r>
            <a:r>
              <a:rPr lang="ru-RU" b="1" dirty="0"/>
              <a:t> утеплитель на основе базальтового </a:t>
            </a:r>
            <a:r>
              <a:rPr lang="ru-RU" b="1" dirty="0" smtClean="0"/>
              <a:t>волокна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ÐÐ½Ð½Ð¾Ð²Ð°ÑÐ¸Ð¾Ð½Ð½ÑÐµ Ð¼Ð°ÑÐµÑÐ¸Ð°Ð»Ñ Ð² ÑÑÑÐ¾Ð¸ÑÐµÐ»ÑÑÑÐ²Ð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556792"/>
            <a:ext cx="7074087" cy="5305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83079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620688"/>
            <a:ext cx="8784976" cy="6480720"/>
          </a:xfrm>
        </p:spPr>
        <p:txBody>
          <a:bodyPr>
            <a:noAutofit/>
          </a:bodyPr>
          <a:lstStyle/>
          <a:p>
            <a:r>
              <a:rPr lang="ru-RU" sz="3600" b="1" dirty="0"/>
              <a:t>Волокнистый </a:t>
            </a:r>
            <a:r>
              <a:rPr lang="ru-RU" sz="3600" b="1" dirty="0" err="1"/>
              <a:t>экологичный</a:t>
            </a:r>
            <a:r>
              <a:rPr lang="ru-RU" sz="3600" b="1" dirty="0"/>
              <a:t> гидрофобный материал, получаемый на основе силикатных расплавов пород габбро-базальтовой </a:t>
            </a:r>
            <a:r>
              <a:rPr lang="ru-RU" sz="3600" b="1" dirty="0" smtClean="0"/>
              <a:t>группы.</a:t>
            </a:r>
          </a:p>
          <a:p>
            <a:r>
              <a:rPr lang="ru-RU" sz="3600" b="1" dirty="0" smtClean="0"/>
              <a:t>Отличительные </a:t>
            </a:r>
            <a:r>
              <a:rPr lang="ru-RU" sz="3600" b="1" dirty="0"/>
              <a:t>особенности изделий — негорючесть, высокая тепло- и звукоизолирующая способность, устойчивость к температурным деформациям, длительный срок службы</a:t>
            </a:r>
            <a:r>
              <a:rPr lang="ru-RU" sz="3600" b="1" dirty="0" smtClean="0"/>
              <a:t>.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19156652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7. </a:t>
            </a:r>
            <a:r>
              <a:rPr lang="ru-RU" b="1" dirty="0" err="1"/>
              <a:t>Арболит</a:t>
            </a:r>
            <a:r>
              <a:rPr lang="ru-RU" b="1" dirty="0"/>
              <a:t> (деревобетон</a:t>
            </a:r>
            <a:r>
              <a:rPr lang="ru-RU" b="1" dirty="0" smtClean="0"/>
              <a:t>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 descr="ÐÐ½Ð½Ð¾Ð²Ð°ÑÐ¸Ð¾Ð½Ð½ÑÐµ Ð¼Ð°ÑÐµÑÐ¸Ð°Ð»Ñ Ð² ÑÑÑÐ¾Ð¸ÑÐµÐ»ÑÑÑÐ²Ð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392334"/>
            <a:ext cx="7287553" cy="5465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17929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856984" cy="6552728"/>
          </a:xfrm>
        </p:spPr>
        <p:txBody>
          <a:bodyPr>
            <a:normAutofit lnSpcReduction="10000"/>
          </a:bodyPr>
          <a:lstStyle/>
          <a:p>
            <a:r>
              <a:rPr lang="ru-RU" b="1" dirty="0"/>
              <a:t>Разновидность легкого бетона на основе высокосортного цемента и древесной щепы. Долговечный </a:t>
            </a:r>
            <a:r>
              <a:rPr lang="ru-RU" b="1" dirty="0" err="1"/>
              <a:t>экологичный</a:t>
            </a:r>
            <a:r>
              <a:rPr lang="ru-RU" b="1" dirty="0"/>
              <a:t> материал, который славится высокими </a:t>
            </a:r>
            <a:r>
              <a:rPr lang="ru-RU" b="1" dirty="0" err="1"/>
              <a:t>теплосберегающими</a:t>
            </a:r>
            <a:r>
              <a:rPr lang="ru-RU" b="1" dirty="0"/>
              <a:t> </a:t>
            </a:r>
            <a:r>
              <a:rPr lang="ru-RU" b="1" dirty="0" smtClean="0"/>
              <a:t>качествами.</a:t>
            </a:r>
            <a:endParaRPr lang="ru-RU" b="1" dirty="0"/>
          </a:p>
          <a:p>
            <a:r>
              <a:rPr lang="ru-RU" b="1" dirty="0" smtClean="0"/>
              <a:t>Теплопроводность </a:t>
            </a:r>
            <a:r>
              <a:rPr lang="ru-RU" b="1" dirty="0" err="1"/>
              <a:t>арболита</a:t>
            </a:r>
            <a:r>
              <a:rPr lang="ru-RU" b="1" dirty="0"/>
              <a:t> составляет 0,08-0,17 Вт/(</a:t>
            </a:r>
            <a:r>
              <a:rPr lang="ru-RU" b="1" dirty="0" err="1"/>
              <a:t>мК</a:t>
            </a:r>
            <a:r>
              <a:rPr lang="ru-RU" b="1" dirty="0"/>
              <a:t>), чем превосходит керамзитобетон в 2,5-3,5 раза, кирпич — в 4-5 </a:t>
            </a:r>
            <a:r>
              <a:rPr lang="ru-RU" b="1" dirty="0" smtClean="0"/>
              <a:t>раз.</a:t>
            </a:r>
          </a:p>
          <a:p>
            <a:r>
              <a:rPr lang="ru-RU" b="1" dirty="0" smtClean="0"/>
              <a:t>Для </a:t>
            </a:r>
            <a:r>
              <a:rPr lang="ru-RU" b="1" dirty="0"/>
              <a:t>обогрева помещений со стенами из </a:t>
            </a:r>
            <a:r>
              <a:rPr lang="ru-RU" b="1" dirty="0" err="1"/>
              <a:t>арболита</a:t>
            </a:r>
            <a:r>
              <a:rPr lang="ru-RU" b="1" dirty="0"/>
              <a:t> толщиной 30 см требуется в два раза меньше энергоносителей, чем для помещений со стенами из кирпича</a:t>
            </a:r>
            <a:r>
              <a:rPr lang="ru-RU" b="1" dirty="0" smtClean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9161160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8</a:t>
            </a:r>
            <a:r>
              <a:rPr lang="ru-RU" b="1" dirty="0" smtClean="0"/>
              <a:t>. </a:t>
            </a:r>
            <a:r>
              <a:rPr lang="ru-RU" b="1" dirty="0"/>
              <a:t>Несъемная </a:t>
            </a:r>
            <a:r>
              <a:rPr lang="ru-RU" b="1" dirty="0" smtClean="0"/>
              <a:t>опалубка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9218" name="Picture 2" descr="ÐÐ½Ð½Ð¾Ð²Ð°ÑÐ¸Ð¾Ð½Ð½ÑÐµ Ð¼Ð°ÑÐµÑÐ¸Ð°Ð»Ñ Ð² ÑÑÑÐ¾Ð¸ÑÐµÐ»ÑÑÑÐ²Ð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268760"/>
            <a:ext cx="7481161" cy="5610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3713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665312"/>
            <a:ext cx="8568952" cy="61926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b="1" dirty="0" smtClean="0"/>
              <a:t>	С </a:t>
            </a:r>
            <a:r>
              <a:rPr lang="ru-RU" sz="4400" b="1" dirty="0"/>
              <a:t>каждым годом инноваций становится больше, но далеко не все они приживаются. Кроме того, новинкой вполне могут называть материал, который используется уже несколько лет.</a:t>
            </a:r>
          </a:p>
        </p:txBody>
      </p:sp>
    </p:spTree>
    <p:extLst>
      <p:ext uri="{BB962C8B-B14F-4D97-AF65-F5344CB8AC3E}">
        <p14:creationId xmlns:p14="http://schemas.microsoft.com/office/powerpoint/2010/main" val="28454149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8640"/>
            <a:ext cx="8712968" cy="6480720"/>
          </a:xfrm>
        </p:spPr>
        <p:txBody>
          <a:bodyPr>
            <a:noAutofit/>
          </a:bodyPr>
          <a:lstStyle/>
          <a:p>
            <a:r>
              <a:rPr lang="ru-RU" sz="4000" b="1" dirty="0"/>
              <a:t>Конструкция из </a:t>
            </a:r>
            <a:r>
              <a:rPr lang="ru-RU" sz="4000" b="1" dirty="0" err="1"/>
              <a:t>легкосборных</a:t>
            </a:r>
            <a:r>
              <a:rPr lang="ru-RU" sz="4000" b="1" dirty="0"/>
              <a:t> строительных модулей. Собирается прямо на фундаменте, внутри армируется, заливается бетон. Заливка происходит в 3-4 ряда по </a:t>
            </a:r>
            <a:r>
              <a:rPr lang="ru-RU" sz="4000" b="1" dirty="0" smtClean="0"/>
              <a:t>периметру.</a:t>
            </a:r>
          </a:p>
          <a:p>
            <a:r>
              <a:rPr lang="ru-RU" sz="4000" b="1" dirty="0" smtClean="0"/>
              <a:t>Материал </a:t>
            </a:r>
            <a:r>
              <a:rPr lang="ru-RU" sz="4000" b="1" dirty="0"/>
              <a:t>применяется в монолитном строительстве. Главное преимущество — прочность создаваемых конструкций</a:t>
            </a:r>
            <a:r>
              <a:rPr lang="ru-RU" sz="4000" b="1" dirty="0" smtClean="0"/>
              <a:t>.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3692784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9</a:t>
            </a:r>
            <a:r>
              <a:rPr lang="ru-RU" b="1" dirty="0" smtClean="0"/>
              <a:t>. </a:t>
            </a:r>
            <a:r>
              <a:rPr lang="ru-RU" b="1" dirty="0" err="1" smtClean="0"/>
              <a:t>Торфоблок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42" name="Picture 2" descr="ÐÐ½Ð½Ð¾Ð²Ð°ÑÐ¸Ð¾Ð½Ð½ÑÐµ Ð¼Ð°ÑÐµÑÐ¸Ð°Ð»Ñ Ð² ÑÑÑÐ¾Ð¸ÑÐµÐ»ÑÑÑÐ²Ð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378516"/>
            <a:ext cx="7668344" cy="5597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40146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Autofit/>
          </a:bodyPr>
          <a:lstStyle/>
          <a:p>
            <a:r>
              <a:rPr lang="ru-RU" sz="4000" b="1" dirty="0"/>
              <a:t>Признан одним из самых </a:t>
            </a:r>
            <a:r>
              <a:rPr lang="ru-RU" sz="4000" b="1" dirty="0" err="1"/>
              <a:t>экологичных</a:t>
            </a:r>
            <a:r>
              <a:rPr lang="ru-RU" sz="4000" b="1" dirty="0"/>
              <a:t> и теплых строительных материалов. Применяется при возведении жилых высотных </a:t>
            </a:r>
            <a:r>
              <a:rPr lang="ru-RU" sz="4000" b="1" dirty="0" smtClean="0"/>
              <a:t>зданий.</a:t>
            </a:r>
          </a:p>
          <a:p>
            <a:r>
              <a:rPr lang="ru-RU" sz="4000" b="1" dirty="0" smtClean="0"/>
              <a:t>Имеет </a:t>
            </a:r>
            <a:r>
              <a:rPr lang="ru-RU" sz="4000" b="1" dirty="0"/>
              <a:t>хорошие тепло- и звукоизоляционные характеристики. При эксплуатации здания достигается значительная экономия тепла</a:t>
            </a:r>
            <a:r>
              <a:rPr lang="ru-RU" sz="4000" b="1" dirty="0" smtClean="0"/>
              <a:t>.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2692439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10. </a:t>
            </a:r>
            <a:r>
              <a:rPr lang="ru-RU" b="1" dirty="0" err="1"/>
              <a:t>Стекломагнезитовый</a:t>
            </a:r>
            <a:r>
              <a:rPr lang="ru-RU" b="1" dirty="0"/>
              <a:t> </a:t>
            </a:r>
            <a:r>
              <a:rPr lang="ru-RU" b="1" dirty="0" smtClean="0"/>
              <a:t>лист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1266" name="Picture 2" descr="ÐÐ½Ð½Ð¾Ð²Ð°ÑÐ¸Ð¾Ð½Ð½ÑÐµ Ð¼Ð°ÑÐµÑÐ¸Ð°Ð»Ñ Ð² ÑÑÑÐ¾Ð¸ÑÐµÐ»ÑÑÑÐ²Ð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306290"/>
            <a:ext cx="7380312" cy="5551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82795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552728"/>
          </a:xfrm>
        </p:spPr>
        <p:txBody>
          <a:bodyPr>
            <a:noAutofit/>
          </a:bodyPr>
          <a:lstStyle/>
          <a:p>
            <a:r>
              <a:rPr lang="ru-RU" sz="4000" b="1" dirty="0"/>
              <a:t>Универсальный материал для отделки стен, пола и потолков, созданный на основе оксида магния, хлорида магния, перлита и </a:t>
            </a:r>
            <a:r>
              <a:rPr lang="ru-RU" sz="4000" b="1" dirty="0" smtClean="0"/>
              <a:t>стекловолокна.</a:t>
            </a:r>
          </a:p>
          <a:p>
            <a:r>
              <a:rPr lang="ru-RU" sz="4000" b="1" dirty="0" smtClean="0"/>
              <a:t>Технология </a:t>
            </a:r>
            <a:r>
              <a:rPr lang="ru-RU" sz="4000" b="1" dirty="0"/>
              <a:t>изготовления и состав придают ему гибкость, прочность, огнеупорность и влагостойкость.</a:t>
            </a:r>
            <a:br>
              <a:rPr lang="ru-RU" sz="4000" b="1" dirty="0"/>
            </a:br>
            <a:r>
              <a:rPr lang="ru-RU" sz="4000" b="1" dirty="0"/>
              <a:t/>
            </a:r>
            <a:br>
              <a:rPr lang="ru-RU" sz="4000" b="1" dirty="0"/>
            </a:b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21725612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8640"/>
            <a:ext cx="8712968" cy="6552728"/>
          </a:xfrm>
        </p:spPr>
        <p:txBody>
          <a:bodyPr>
            <a:noAutofit/>
          </a:bodyPr>
          <a:lstStyle/>
          <a:p>
            <a:r>
              <a:rPr lang="ru-RU" sz="3600" b="1" dirty="0"/>
              <a:t>За счет армирующей </a:t>
            </a:r>
            <a:r>
              <a:rPr lang="ru-RU" sz="3600" b="1" dirty="0" err="1"/>
              <a:t>стеклотканной</a:t>
            </a:r>
            <a:r>
              <a:rPr lang="ru-RU" sz="3600" b="1" dirty="0"/>
              <a:t> сетки материал может гнуться с радиусом кривизны до 3 м. Это позволяет применять его на неровных поверхностях и понижает возможность перелома листа при монтаже и </a:t>
            </a:r>
            <a:r>
              <a:rPr lang="ru-RU" sz="3600" b="1" dirty="0" smtClean="0"/>
              <a:t>переносе.</a:t>
            </a:r>
          </a:p>
          <a:p>
            <a:r>
              <a:rPr lang="ru-RU" sz="3600" b="1" dirty="0" smtClean="0"/>
              <a:t>Благодаря </a:t>
            </a:r>
            <a:r>
              <a:rPr lang="ru-RU" sz="3600" b="1" dirty="0"/>
              <a:t>своей влагостойкости </a:t>
            </a:r>
            <a:r>
              <a:rPr lang="ru-RU" sz="3600" b="1" dirty="0" err="1"/>
              <a:t>стекломагнезитовый</a:t>
            </a:r>
            <a:r>
              <a:rPr lang="ru-RU" sz="3600" b="1" dirty="0"/>
              <a:t> лист используется в помещениях с повышенной влажностью.</a:t>
            </a:r>
          </a:p>
          <a:p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15108700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11. </a:t>
            </a:r>
            <a:r>
              <a:rPr lang="ru-RU" b="1" dirty="0" err="1" smtClean="0"/>
              <a:t>Эковата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2290" name="Picture 2" descr="ÐÐ½Ð½Ð¾Ð²Ð°ÑÐ¸Ð¾Ð½Ð½ÑÐµ Ð¼Ð°ÑÐµÑÐ¸Ð°Ð»Ñ Ð² ÑÑÑÐ¾Ð¸ÑÐµÐ»ÑÑÑÐ²Ð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288762"/>
            <a:ext cx="8388424" cy="5523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94619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60648"/>
            <a:ext cx="8712968" cy="6336704"/>
          </a:xfrm>
        </p:spPr>
        <p:txBody>
          <a:bodyPr>
            <a:noAutofit/>
          </a:bodyPr>
          <a:lstStyle/>
          <a:p>
            <a:r>
              <a:rPr lang="ru-RU" sz="3600" b="1" dirty="0"/>
              <a:t>Целлюлозный утеплитель, на 81% состоящий из вторично переработанных материалов. </a:t>
            </a:r>
            <a:br>
              <a:rPr lang="ru-RU" sz="3600" b="1" dirty="0"/>
            </a:br>
            <a:r>
              <a:rPr lang="ru-RU" sz="3600" b="1" dirty="0"/>
              <a:t/>
            </a:r>
            <a:br>
              <a:rPr lang="ru-RU" sz="3600" b="1" dirty="0"/>
            </a:br>
            <a:r>
              <a:rPr lang="ru-RU" sz="3600" b="1" dirty="0"/>
              <a:t>Достоинства: экономичность, </a:t>
            </a:r>
            <a:r>
              <a:rPr lang="ru-RU" sz="3600" b="1" dirty="0" err="1"/>
              <a:t>биостойкость</a:t>
            </a:r>
            <a:r>
              <a:rPr lang="ru-RU" sz="3600" b="1" dirty="0"/>
              <a:t> (</a:t>
            </a:r>
            <a:r>
              <a:rPr lang="ru-RU" sz="3600" b="1" dirty="0" err="1"/>
              <a:t>эковата</a:t>
            </a:r>
            <a:r>
              <a:rPr lang="ru-RU" sz="3600" b="1" dirty="0"/>
              <a:t> исключает появление грибка, плесени, грызунов и насекомых), </a:t>
            </a:r>
            <a:r>
              <a:rPr lang="ru-RU" sz="3600" b="1" dirty="0" err="1"/>
              <a:t>экологичность</a:t>
            </a:r>
            <a:r>
              <a:rPr lang="ru-RU" sz="3600" b="1" dirty="0"/>
              <a:t> (не содержит и не выделяет в процессе эксплуатации веществ, вредных для здоровья).</a:t>
            </a:r>
          </a:p>
        </p:txBody>
      </p:sp>
    </p:spTree>
    <p:extLst>
      <p:ext uri="{BB962C8B-B14F-4D97-AF65-F5344CB8AC3E}">
        <p14:creationId xmlns:p14="http://schemas.microsoft.com/office/powerpoint/2010/main" val="295414270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ДОМАШНЕЕ ЗАДАНИЕ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Прочитать тему и сделать конспект.</a:t>
            </a:r>
          </a:p>
          <a:p>
            <a:r>
              <a:rPr lang="ru-RU" dirty="0"/>
              <a:t>Написать основные </a:t>
            </a:r>
            <a:r>
              <a:rPr lang="ru-RU" dirty="0" smtClean="0"/>
              <a:t>характеристики данных строительных материалов.</a:t>
            </a:r>
          </a:p>
          <a:p>
            <a:r>
              <a:rPr lang="ru-RU" dirty="0" smtClean="0"/>
              <a:t>Привести пример 5 современных строительных материалов, наиболее востребованных в республике Тыва.</a:t>
            </a:r>
          </a:p>
        </p:txBody>
      </p:sp>
    </p:spTree>
    <p:extLst>
      <p:ext uri="{BB962C8B-B14F-4D97-AF65-F5344CB8AC3E}">
        <p14:creationId xmlns:p14="http://schemas.microsoft.com/office/powerpoint/2010/main" val="2073724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4087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b="1" dirty="0" smtClean="0"/>
              <a:t>	Застройщики </a:t>
            </a:r>
            <a:r>
              <a:rPr lang="ru-RU" sz="4000" b="1" dirty="0"/>
              <a:t>охотно пробуют новые технологии и строительные материалы, позволяющие возводить больше квадратных метров за меньшие сроки.</a:t>
            </a:r>
            <a:br>
              <a:rPr lang="ru-RU" sz="4000" b="1" dirty="0"/>
            </a:br>
            <a:r>
              <a:rPr lang="ru-RU" sz="4000" b="1" dirty="0"/>
              <a:t/>
            </a:r>
            <a:br>
              <a:rPr lang="ru-RU" sz="4000" b="1" dirty="0"/>
            </a:br>
            <a:r>
              <a:rPr lang="ru-RU" sz="4000" b="1" dirty="0"/>
              <a:t>Приживаются на рынке те из них, что направлены на рост </a:t>
            </a:r>
            <a:r>
              <a:rPr lang="ru-RU" sz="4000" b="1" dirty="0" err="1"/>
              <a:t>энергоэффективности</a:t>
            </a:r>
            <a:r>
              <a:rPr lang="ru-RU" sz="40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13239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0648"/>
            <a:ext cx="8435280" cy="586551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b="1" i="1" dirty="0" smtClean="0"/>
              <a:t>	У </a:t>
            </a:r>
            <a:r>
              <a:rPr lang="ru-RU" sz="4000" b="1" i="1" dirty="0"/>
              <a:t>застройщиков несколько требований к материалам и технологиям. Основное — сокращение сроков строительства, снижение затрат, большая </a:t>
            </a:r>
            <a:r>
              <a:rPr lang="ru-RU" sz="4000" b="1" i="1" dirty="0" err="1"/>
              <a:t>энергоэффективность</a:t>
            </a:r>
            <a:r>
              <a:rPr lang="ru-RU" sz="4000" b="1" i="1" dirty="0"/>
              <a:t> по сравнению с материалами предыдущего поколения.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609749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1. </a:t>
            </a:r>
            <a:r>
              <a:rPr lang="ru-RU" b="1" dirty="0" err="1"/>
              <a:t>Поризованные</a:t>
            </a:r>
            <a:r>
              <a:rPr lang="ru-RU" b="1" dirty="0"/>
              <a:t> керамические </a:t>
            </a:r>
            <a:r>
              <a:rPr lang="ru-RU" b="1" dirty="0" smtClean="0"/>
              <a:t>блоки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remontyes.ru/uploads/posts/2017-09/1505319709_innovacionnye-materialy-v-stroitelstve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07"/>
          <a:stretch/>
        </p:blipFill>
        <p:spPr bwMode="auto">
          <a:xfrm>
            <a:off x="395536" y="1634836"/>
            <a:ext cx="8388424" cy="5223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71518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rmAutofit/>
          </a:bodyPr>
          <a:lstStyle/>
          <a:p>
            <a:r>
              <a:rPr lang="ru-RU" sz="4000" b="1" dirty="0"/>
              <a:t>По сравнению с обычным газобетонным </a:t>
            </a:r>
            <a:r>
              <a:rPr lang="ru-RU" sz="4000" b="1" dirty="0" err="1"/>
              <a:t>поризованный</a:t>
            </a:r>
            <a:r>
              <a:rPr lang="ru-RU" sz="4000" b="1" dirty="0"/>
              <a:t> керамический блок обладает значительно более низкой плотностью, благодаря чему его теплопроводность ниже на 28</a:t>
            </a:r>
            <a:r>
              <a:rPr lang="ru-RU" sz="4000" b="1" dirty="0" smtClean="0"/>
              <a:t>%.</a:t>
            </a:r>
          </a:p>
          <a:p>
            <a:r>
              <a:rPr lang="ru-RU" sz="4000" b="1" dirty="0" smtClean="0"/>
              <a:t>Является </a:t>
            </a:r>
            <a:r>
              <a:rPr lang="ru-RU" sz="4000" b="1" dirty="0"/>
              <a:t>одним из самых покупаемых инновационных стройматериалов.</a:t>
            </a:r>
          </a:p>
          <a:p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26534354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2. </a:t>
            </a:r>
            <a:r>
              <a:rPr lang="ru-RU" b="1" dirty="0" err="1"/>
              <a:t>Газозолобетон</a:t>
            </a:r>
            <a:r>
              <a:rPr lang="ru-RU" b="1" dirty="0"/>
              <a:t> (ячеистый бетон</a:t>
            </a:r>
            <a:r>
              <a:rPr lang="ru-RU" b="1" dirty="0" smtClean="0"/>
              <a:t>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ÐÐ½Ð½Ð¾Ð²Ð°ÑÐ¸Ð¾Ð½Ð½ÑÐµ Ð¼Ð°ÑÐµÑÐ¸Ð°Ð»Ñ Ð² ÑÑÑÐ¾Ð¸ÑÐµÐ»ÑÑÑÐ²Ðµ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659" b="10720"/>
          <a:stretch/>
        </p:blipFill>
        <p:spPr bwMode="auto">
          <a:xfrm>
            <a:off x="9275" y="1556792"/>
            <a:ext cx="9134725" cy="511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67353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rmAutofit/>
          </a:bodyPr>
          <a:lstStyle/>
          <a:p>
            <a:r>
              <a:rPr lang="ru-RU" b="1" dirty="0"/>
              <a:t>Разновидность ячеистого бетона, изготавливаемого из смеси портландцемента, молотой извести-</a:t>
            </a:r>
            <a:r>
              <a:rPr lang="ru-RU" b="1" dirty="0" err="1"/>
              <a:t>кипелки</a:t>
            </a:r>
            <a:r>
              <a:rPr lang="ru-RU" b="1" dirty="0"/>
              <a:t>, золы-уноса ТЭЦ, алюминиевой пудры и </a:t>
            </a:r>
            <a:r>
              <a:rPr lang="ru-RU" b="1" dirty="0" smtClean="0"/>
              <a:t>воды.</a:t>
            </a:r>
          </a:p>
          <a:p>
            <a:r>
              <a:rPr lang="ru-RU" b="1" dirty="0" smtClean="0"/>
              <a:t>При </a:t>
            </a:r>
            <a:r>
              <a:rPr lang="ru-RU" b="1" dirty="0"/>
              <a:t>средней плотности 600-800 кг/куб. м. ячеистый бетон оказался эффективным материалом для одно- и многослойных стен и заборов: материалоемкость конструктивных элементов снижается в 1,5-2 раза по сравнению с традиционными (кирпичными и керамзитобетонными) конструкциями</a:t>
            </a:r>
            <a:r>
              <a:rPr lang="ru-RU" b="1" dirty="0" smtClean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4613341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3. Большеформатные керамические </a:t>
            </a:r>
            <a:r>
              <a:rPr lang="ru-RU" b="1" dirty="0" smtClean="0"/>
              <a:t>блоки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ÐÐ½Ð½Ð¾Ð²Ð°ÑÐ¸Ð¾Ð½Ð½ÑÐµ Ð¼Ð°ÑÐµÑÐ¸Ð°Ð»Ñ Ð² ÑÑÑÐ¾Ð¸ÑÐµÐ»ÑÑÑÐ²Ð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49279"/>
            <a:ext cx="8172400" cy="5436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45664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544</Words>
  <Application>Microsoft Office PowerPoint</Application>
  <PresentationFormat>Экран (4:3)</PresentationFormat>
  <Paragraphs>44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Тема Office</vt:lpstr>
      <vt:lpstr>ТЕМА: «Инновационные строительные материалы»</vt:lpstr>
      <vt:lpstr>Презентация PowerPoint</vt:lpstr>
      <vt:lpstr>Презентация PowerPoint</vt:lpstr>
      <vt:lpstr>Презентация PowerPoint</vt:lpstr>
      <vt:lpstr>1. Поризованные керамические блоки</vt:lpstr>
      <vt:lpstr>Презентация PowerPoint</vt:lpstr>
      <vt:lpstr>2. Газозолобетон (ячеистый бетон)</vt:lpstr>
      <vt:lpstr>Презентация PowerPoint</vt:lpstr>
      <vt:lpstr>3. Большеформатные керамические блоки</vt:lpstr>
      <vt:lpstr>Презентация PowerPoint</vt:lpstr>
      <vt:lpstr>4. Стеновые ЖБИ-панели с внутренним утеплителем</vt:lpstr>
      <vt:lpstr>Презентация PowerPoint</vt:lpstr>
      <vt:lpstr>5. Монолитный брус</vt:lpstr>
      <vt:lpstr>Презентация PowerPoint</vt:lpstr>
      <vt:lpstr>6. Минераловатный утеплитель на основе базальтового волокна</vt:lpstr>
      <vt:lpstr>Презентация PowerPoint</vt:lpstr>
      <vt:lpstr>7. Арболит (деревобетон)</vt:lpstr>
      <vt:lpstr>Презентация PowerPoint</vt:lpstr>
      <vt:lpstr>8. Несъемная опалубка</vt:lpstr>
      <vt:lpstr>Презентация PowerPoint</vt:lpstr>
      <vt:lpstr>9. Торфоблок</vt:lpstr>
      <vt:lpstr>Презентация PowerPoint</vt:lpstr>
      <vt:lpstr>10. Стекломагнезитовый лист</vt:lpstr>
      <vt:lpstr>Презентация PowerPoint</vt:lpstr>
      <vt:lpstr>Презентация PowerPoint</vt:lpstr>
      <vt:lpstr>11. Эковата</vt:lpstr>
      <vt:lpstr>Презентация PowerPoint</vt:lpstr>
      <vt:lpstr>ДОМАШНЕЕ ЗАДАНИЕ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Инновационные строительные материалы</dc:title>
  <dc:creator>Ноутбук</dc:creator>
  <cp:lastModifiedBy>RePack by Diakov</cp:lastModifiedBy>
  <cp:revision>4</cp:revision>
  <dcterms:created xsi:type="dcterms:W3CDTF">2019-09-12T06:13:13Z</dcterms:created>
  <dcterms:modified xsi:type="dcterms:W3CDTF">2020-03-26T03:00:04Z</dcterms:modified>
</cp:coreProperties>
</file>