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1" r:id="rId4"/>
    <p:sldId id="262" r:id="rId5"/>
    <p:sldId id="258" r:id="rId6"/>
    <p:sldId id="264" r:id="rId7"/>
    <p:sldId id="265" r:id="rId8"/>
    <p:sldId id="266" r:id="rId9"/>
    <p:sldId id="267" r:id="rId10"/>
    <p:sldId id="268" r:id="rId11"/>
    <p:sldId id="259" r:id="rId12"/>
    <p:sldId id="275" r:id="rId13"/>
    <p:sldId id="272" r:id="rId14"/>
    <p:sldId id="279" r:id="rId15"/>
    <p:sldId id="276" r:id="rId16"/>
    <p:sldId id="277" r:id="rId17"/>
    <p:sldId id="281" r:id="rId18"/>
    <p:sldId id="282" r:id="rId19"/>
    <p:sldId id="269" r:id="rId20"/>
    <p:sldId id="270" r:id="rId21"/>
    <p:sldId id="280" r:id="rId22"/>
    <p:sldId id="273" r:id="rId23"/>
    <p:sldId id="260" r:id="rId24"/>
    <p:sldId id="261" r:id="rId25"/>
    <p:sldId id="263" r:id="rId26"/>
    <p:sldId id="283" r:id="rId27"/>
    <p:sldId id="284" r:id="rId28"/>
    <p:sldId id="285" r:id="rId29"/>
    <p:sldId id="286" r:id="rId30"/>
    <p:sldId id="289" r:id="rId31"/>
    <p:sldId id="288" r:id="rId32"/>
    <p:sldId id="287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BF8C3-8C83-4961-BADA-A34265347EBE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8E8150-F02A-4239-9692-2E0C3FEEC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BF8C3-8C83-4961-BADA-A34265347EBE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8E8150-F02A-4239-9692-2E0C3FEEC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BF8C3-8C83-4961-BADA-A34265347EBE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8E8150-F02A-4239-9692-2E0C3FEEC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BF8C3-8C83-4961-BADA-A34265347EBE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8E8150-F02A-4239-9692-2E0C3FEEC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BF8C3-8C83-4961-BADA-A34265347EBE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8E8150-F02A-4239-9692-2E0C3FEEC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BF8C3-8C83-4961-BADA-A34265347EBE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8E8150-F02A-4239-9692-2E0C3FEEC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BF8C3-8C83-4961-BADA-A34265347EBE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8E8150-F02A-4239-9692-2E0C3FEEC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BF8C3-8C83-4961-BADA-A34265347EBE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8E8150-F02A-4239-9692-2E0C3FEEC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BF8C3-8C83-4961-BADA-A34265347EBE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8E8150-F02A-4239-9692-2E0C3FEEC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BF8C3-8C83-4961-BADA-A34265347EBE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8E8150-F02A-4239-9692-2E0C3FEEC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83BF8C3-8C83-4961-BADA-A34265347EBE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58E8150-F02A-4239-9692-2E0C3FEEC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83BF8C3-8C83-4961-BADA-A34265347EBE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58E8150-F02A-4239-9692-2E0C3FEEC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hyperlink" Target="http://met.tprom-sib.ru/Mtr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ll-former.ru/bookpic/200891421422848905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643074"/>
          </a:xfrm>
        </p:spPr>
        <p:txBody>
          <a:bodyPr/>
          <a:lstStyle/>
          <a:p>
            <a:r>
              <a:rPr lang="ru-RU" sz="4800" dirty="0" smtClean="0"/>
              <a:t>Балочные конструкции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400800" cy="2424114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3600" dirty="0" smtClean="0"/>
              <a:t>План:</a:t>
            </a:r>
          </a:p>
          <a:p>
            <a:pPr marL="514350" indent="-514350" algn="l">
              <a:buFont typeface="+mj-lt"/>
              <a:buAutoNum type="romanUcPeriod"/>
            </a:pPr>
            <a:r>
              <a:rPr lang="ru-RU" sz="3600" dirty="0" smtClean="0"/>
              <a:t>Виды и применение</a:t>
            </a:r>
          </a:p>
          <a:p>
            <a:pPr marL="514350" indent="-514350" algn="l">
              <a:buFont typeface="+mj-lt"/>
              <a:buAutoNum type="romanUcPeriod"/>
            </a:pPr>
            <a:r>
              <a:rPr lang="ru-RU" sz="3600" dirty="0" smtClean="0"/>
              <a:t>Изготовление </a:t>
            </a:r>
          </a:p>
          <a:p>
            <a:pPr marL="514350" indent="-514350" algn="l">
              <a:buFont typeface="+mj-lt"/>
              <a:buAutoNum type="romanUcPeriod"/>
            </a:pPr>
            <a:r>
              <a:rPr lang="ru-RU" sz="3600" dirty="0" smtClean="0"/>
              <a:t>Монтаж 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Работа\Сварщики\Технология изготовления сварных конструкций\Сырье\Изображение\Изображение 005.jpg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40000"/>
          </a:blip>
          <a:srcRect l="1032" t="7070" r="52063" b="37374"/>
          <a:stretch>
            <a:fillRect/>
          </a:stretch>
        </p:blipFill>
        <p:spPr bwMode="auto">
          <a:xfrm>
            <a:off x="1857356" y="1928802"/>
            <a:ext cx="634840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478634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Приемы выполнения поясных швов балки  </a:t>
            </a:r>
            <a:r>
              <a:rPr lang="ru-RU" u="sng" dirty="0" smtClean="0">
                <a:solidFill>
                  <a:srgbClr val="00B0F0"/>
                </a:solidFill>
              </a:rPr>
              <a:t>автоматом под флюсом </a:t>
            </a:r>
            <a:r>
              <a:rPr lang="ru-RU" dirty="0" smtClean="0"/>
              <a:t>могут быть различны:</a:t>
            </a:r>
          </a:p>
          <a:p>
            <a:r>
              <a:rPr lang="ru-RU" dirty="0" smtClean="0"/>
              <a:t>1) </a:t>
            </a:r>
            <a:r>
              <a:rPr lang="ru-RU" dirty="0" smtClean="0">
                <a:solidFill>
                  <a:srgbClr val="00B0F0"/>
                </a:solidFill>
              </a:rPr>
              <a:t>сварка наклонным электродом </a:t>
            </a:r>
            <a:r>
              <a:rPr lang="ru-RU" dirty="0" smtClean="0"/>
              <a:t>– позволяет сваривать одновременно два шва, но есть опасность возникновения подреза стенки или полки.</a:t>
            </a:r>
          </a:p>
          <a:p>
            <a:r>
              <a:rPr lang="ru-RU" dirty="0" smtClean="0"/>
              <a:t>2) </a:t>
            </a:r>
            <a:r>
              <a:rPr lang="ru-RU" dirty="0" smtClean="0">
                <a:solidFill>
                  <a:srgbClr val="00B0F0"/>
                </a:solidFill>
              </a:rPr>
              <a:t>сварка «в лодочку» </a:t>
            </a:r>
            <a:r>
              <a:rPr lang="ru-RU" dirty="0" smtClean="0"/>
              <a:t>- обеспечивает лучшие условия  формирования и проплавления шва, но приходится кантовать изделие после каждого  шва. Для этого используют </a:t>
            </a:r>
            <a:r>
              <a:rPr lang="ru-RU" dirty="0" err="1" smtClean="0"/>
              <a:t>позиционеры-кантователи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14338" name="Picture 2" descr="http://www.svarkainfo.ru/uploads/images/book/svb7.jpg"/>
          <p:cNvPicPr>
            <a:picLocks noChangeAspect="1" noChangeArrowheads="1"/>
          </p:cNvPicPr>
          <p:nvPr/>
        </p:nvPicPr>
        <p:blipFill>
          <a:blip r:embed="rId2">
            <a:grayscl/>
            <a:lum contrast="40000"/>
          </a:blip>
          <a:srcRect/>
          <a:stretch>
            <a:fillRect/>
          </a:stretch>
        </p:blipFill>
        <p:spPr bwMode="auto">
          <a:xfrm>
            <a:off x="4357686" y="5072074"/>
            <a:ext cx="4251147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85794"/>
            <a:ext cx="7772400" cy="5569766"/>
          </a:xfrm>
        </p:spPr>
        <p:txBody>
          <a:bodyPr/>
          <a:lstStyle/>
          <a:p>
            <a:r>
              <a:rPr lang="ru-RU" dirty="0" smtClean="0"/>
              <a:t>Основные швы по своим размерам значительно превосходят сборочные швы, и поэтому последние полностью перевариваются. </a:t>
            </a:r>
          </a:p>
          <a:p>
            <a:r>
              <a:rPr lang="ru-RU" dirty="0" smtClean="0"/>
              <a:t>Сваренная балка подается на стан для правки полок двутавровой балки и проходит две последовательно расположенные машины, где грибовидность полок (возникающая в процессе сварки) исправляется.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14400"/>
          </a:xfrm>
        </p:spPr>
        <p:txBody>
          <a:bodyPr/>
          <a:lstStyle/>
          <a:p>
            <a:r>
              <a:rPr lang="ru-RU" sz="2400" dirty="0" smtClean="0"/>
              <a:t>Полный  цикл операций, применяемых при производстве сварной двутавровой балки: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143932" cy="542928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Раскрой листовой стали на полосы</a:t>
            </a:r>
            <a:r>
              <a:rPr lang="ru-RU" sz="2000" dirty="0" smtClean="0"/>
              <a:t> -</a:t>
            </a:r>
          </a:p>
          <a:p>
            <a:pPr>
              <a:buNone/>
            </a:pPr>
            <a:endParaRPr lang="ru-RU" sz="1100" dirty="0" smtClean="0"/>
          </a:p>
          <a:p>
            <a:r>
              <a:rPr lang="ru-RU" sz="2400" dirty="0" smtClean="0"/>
              <a:t>Сборка балки на прихватки –</a:t>
            </a:r>
          </a:p>
          <a:p>
            <a:endParaRPr lang="ru-RU" sz="1400" dirty="0" smtClean="0"/>
          </a:p>
          <a:p>
            <a:r>
              <a:rPr lang="ru-RU" sz="2400" dirty="0" smtClean="0"/>
              <a:t>Сварка поочередно четырех швов балки  -</a:t>
            </a:r>
          </a:p>
          <a:p>
            <a:pPr>
              <a:buNone/>
            </a:pPr>
            <a:r>
              <a:rPr lang="ru-RU" sz="2400" dirty="0" smtClean="0"/>
              <a:t>    (с </a:t>
            </a:r>
            <a:r>
              <a:rPr lang="ru-RU" sz="2400" dirty="0" err="1" smtClean="0"/>
              <a:t>перекантовкой</a:t>
            </a:r>
            <a:r>
              <a:rPr lang="ru-RU" sz="2400" dirty="0" smtClean="0"/>
              <a:t>) </a:t>
            </a:r>
          </a:p>
          <a:p>
            <a:r>
              <a:rPr lang="ru-RU" sz="2400" dirty="0" smtClean="0"/>
              <a:t>Правка геометрии полок балки –</a:t>
            </a:r>
          </a:p>
          <a:p>
            <a:r>
              <a:rPr lang="ru-RU" sz="2400" dirty="0" smtClean="0"/>
              <a:t>Фрезерование торцов балки –</a:t>
            </a:r>
          </a:p>
          <a:p>
            <a:r>
              <a:rPr lang="ru-RU" sz="2400" dirty="0" smtClean="0"/>
              <a:t>Распил балки –</a:t>
            </a:r>
          </a:p>
          <a:p>
            <a:r>
              <a:rPr lang="ru-RU" sz="2400" dirty="0" smtClean="0"/>
              <a:t>Сверление отверстий в балке –</a:t>
            </a:r>
          </a:p>
          <a:p>
            <a:r>
              <a:rPr lang="ru-RU" sz="2400" dirty="0" smtClean="0"/>
              <a:t>Дробеструйная обработка балки –</a:t>
            </a:r>
          </a:p>
          <a:p>
            <a:r>
              <a:rPr lang="ru-RU" sz="2400" dirty="0" smtClean="0"/>
              <a:t>Покраска балки -</a:t>
            </a:r>
          </a:p>
        </p:txBody>
      </p:sp>
      <p:pic>
        <p:nvPicPr>
          <p:cNvPr id="29698" name="Picture 2" descr="Раскрой листовой стали на полосы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000108"/>
            <a:ext cx="1586944" cy="753126"/>
          </a:xfrm>
          <a:prstGeom prst="rect">
            <a:avLst/>
          </a:prstGeom>
          <a:noFill/>
        </p:spPr>
      </p:pic>
      <p:pic>
        <p:nvPicPr>
          <p:cNvPr id="29700" name="Picture 4" descr="C:\Documents and Settings\Тигр\Мои документы\Мои рисунки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785926"/>
            <a:ext cx="857256" cy="866186"/>
          </a:xfrm>
          <a:prstGeom prst="rect">
            <a:avLst/>
          </a:prstGeom>
          <a:noFill/>
        </p:spPr>
      </p:pic>
      <p:pic>
        <p:nvPicPr>
          <p:cNvPr id="29701" name="Picture 5" descr="C:\Documents and Settings\Тигр\Мои документы\Мои рисунки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967666"/>
            <a:ext cx="1714512" cy="1730534"/>
          </a:xfrm>
          <a:prstGeom prst="rect">
            <a:avLst/>
          </a:prstGeom>
          <a:noFill/>
        </p:spPr>
      </p:pic>
      <p:pic>
        <p:nvPicPr>
          <p:cNvPr id="29702" name="Picture 6" descr="C:\Documents and Settings\Тигр\Мои документы\Мои рисунки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286124"/>
            <a:ext cx="857256" cy="829603"/>
          </a:xfrm>
          <a:prstGeom prst="rect">
            <a:avLst/>
          </a:prstGeom>
          <a:noFill/>
        </p:spPr>
      </p:pic>
      <p:pic>
        <p:nvPicPr>
          <p:cNvPr id="29703" name="Picture 7" descr="C:\Documents and Settings\Тигр\Мои документы\Мои рисунки\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4000504"/>
            <a:ext cx="1109662" cy="742758"/>
          </a:xfrm>
          <a:prstGeom prst="rect">
            <a:avLst/>
          </a:prstGeom>
          <a:noFill/>
        </p:spPr>
      </p:pic>
      <p:pic>
        <p:nvPicPr>
          <p:cNvPr id="29704" name="Picture 8" descr="C:\Documents and Settings\Тигр\Мои документы\Мои рисунки\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4500570"/>
            <a:ext cx="757236" cy="734964"/>
          </a:xfrm>
          <a:prstGeom prst="rect">
            <a:avLst/>
          </a:prstGeom>
          <a:noFill/>
        </p:spPr>
      </p:pic>
      <p:pic>
        <p:nvPicPr>
          <p:cNvPr id="29706" name="Picture 10" descr="C:\Documents and Settings\Тигр\Мои документы\Мои рисунки\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4857760"/>
            <a:ext cx="828674" cy="804301"/>
          </a:xfrm>
          <a:prstGeom prst="rect">
            <a:avLst/>
          </a:prstGeom>
          <a:noFill/>
        </p:spPr>
      </p:pic>
      <p:pic>
        <p:nvPicPr>
          <p:cNvPr id="29707" name="Picture 11" descr="C:\Documents and Settings\Тигр\Мои документы\Мои рисунки\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7506" y="5429264"/>
            <a:ext cx="948602" cy="841502"/>
          </a:xfrm>
          <a:prstGeom prst="rect">
            <a:avLst/>
          </a:prstGeom>
          <a:noFill/>
        </p:spPr>
      </p:pic>
      <p:pic>
        <p:nvPicPr>
          <p:cNvPr id="29708" name="Picture 12" descr="C:\Documents and Settings\Тигр\Мои документы\Мои рисунки\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9058" y="5929330"/>
            <a:ext cx="857256" cy="760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784080"/>
          </a:xfrm>
        </p:spPr>
        <p:txBody>
          <a:bodyPr/>
          <a:lstStyle/>
          <a:p>
            <a:r>
              <a:rPr lang="ru-RU" dirty="0" smtClean="0"/>
              <a:t>Машина термической резки оснащена ЧПУ и предназначена для прямолинейного и фигурного раскроя металла с помощью плазменной или кислородной газопламенной резки.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4818" name="Picture 2" descr="C:\Documents and Settings\Тигр\Мои документы\Мои рисунки\tcmi4000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143248"/>
            <a:ext cx="4318000" cy="325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630920"/>
          </a:xfrm>
        </p:spPr>
        <p:txBody>
          <a:bodyPr/>
          <a:lstStyle/>
          <a:p>
            <a:pPr algn="ctr"/>
            <a:r>
              <a:rPr lang="ru-RU" sz="2800" dirty="0" smtClean="0"/>
              <a:t>Стан для сборки двутавровых балок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429132"/>
            <a:ext cx="7772400" cy="22860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Подготовленные заготовки* (полосы) укладываются с помощью крана на входной конвейер сборочного стана, фиксируются и позиционируются с помощью трех комплектов зажимов сборочного стана. Затем сборочный стан, в соответствии с исходными параметрами стенки и полок, производит центрирование и гидравлическое обжатие заготовок. Пуск и остановка процесса сборки балки контролируются с пульта управления. Сборка осуществляется в среде углекислого газа, путем проставления прихваток заданной протяженности с заданным шагом.</a:t>
            </a:r>
          </a:p>
          <a:p>
            <a:endParaRPr lang="ru-RU" dirty="0"/>
          </a:p>
        </p:txBody>
      </p:sp>
      <p:pic>
        <p:nvPicPr>
          <p:cNvPr id="30722" name="Picture 2" descr="?????????? ????????? ????????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3655914" cy="3071834"/>
          </a:xfrm>
          <a:prstGeom prst="rect">
            <a:avLst/>
          </a:prstGeom>
          <a:noFill/>
        </p:spPr>
      </p:pic>
      <p:pic>
        <p:nvPicPr>
          <p:cNvPr id="30724" name="Picture 4" descr="http://www.ale-technology.ru/linii_dlja_proizvodstva_dvutavrovyh_balok/t0157_i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00108"/>
            <a:ext cx="3857620" cy="3325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r>
              <a:rPr lang="ru-RU" sz="2400" dirty="0" smtClean="0"/>
              <a:t>Консольная  и портальная сварочные установки предназначена для дуговой сварки под флюсом тавровых и двутавровых балок.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5842" name="Picture 2" descr="C:\Documents and Settings\Тигр\Мои документы\Мои рисунки\lhc_s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3128783" cy="3286148"/>
          </a:xfrm>
          <a:prstGeom prst="rect">
            <a:avLst/>
          </a:prstGeom>
          <a:noFill/>
        </p:spPr>
      </p:pic>
      <p:pic>
        <p:nvPicPr>
          <p:cNvPr id="35844" name="Picture 4" descr="http://www.ale-technology.ru/linii_dlja_proizvodstva_dvutavrovyh_balok/t0157_i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571612"/>
            <a:ext cx="4929222" cy="510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www.add.borisov-e.info/Img/319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767126" cy="46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Поточная линия для сварки двутавровой балки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4" name="Picture 4" descr="http://www.roll-former.ru/bookpic/2008914214936369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5465838" cy="3500462"/>
          </a:xfrm>
          <a:prstGeom prst="rect">
            <a:avLst/>
          </a:prstGeom>
          <a:noFill/>
        </p:spPr>
      </p:pic>
      <p:pic>
        <p:nvPicPr>
          <p:cNvPr id="40966" name="Picture 6" descr="470*30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500570"/>
            <a:ext cx="3373039" cy="2164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Установка для одновременной сварки двух швов балок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E:\Работа\Сварщики\Технология изготовления сварных конструкций\Сырье\Изображение\Изображение 005.jpg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40000"/>
          </a:blip>
          <a:srcRect l="46905" t="9596" r="4608" b="9596"/>
          <a:stretch>
            <a:fillRect/>
          </a:stretch>
        </p:blipFill>
        <p:spPr bwMode="auto">
          <a:xfrm>
            <a:off x="1142976" y="1785926"/>
            <a:ext cx="6971902" cy="4746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</a:t>
            </a:r>
            <a:r>
              <a:rPr lang="en-US" b="1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</a:t>
            </a:r>
            <a:r>
              <a:rPr lang="ru-RU" b="1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 Виды и применение</a:t>
            </a:r>
            <a:endParaRPr lang="ru-RU" b="1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521497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Наиболее часто применяют сварные балки </a:t>
            </a:r>
            <a:r>
              <a:rPr lang="ru-RU" dirty="0" smtClean="0">
                <a:solidFill>
                  <a:srgbClr val="00B0F0"/>
                </a:solidFill>
              </a:rPr>
              <a:t>двутаврового </a:t>
            </a:r>
            <a:r>
              <a:rPr lang="ru-RU" dirty="0" smtClean="0"/>
              <a:t>и</a:t>
            </a:r>
            <a:r>
              <a:rPr lang="ru-RU" dirty="0" smtClean="0">
                <a:solidFill>
                  <a:srgbClr val="00B0F0"/>
                </a:solidFill>
              </a:rPr>
              <a:t> коробчатого сечений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Конструкции такого вида характерны  большим количеством коротких, прямолинейных стыковых или угловых швов.</a:t>
            </a:r>
          </a:p>
        </p:txBody>
      </p:sp>
      <p:pic>
        <p:nvPicPr>
          <p:cNvPr id="1026" name="Picture 2" descr="E:\Работа\Сварщики\Технология изготовления сварных конструкций\Сырье\Изображение\Изображение 001.jpg"/>
          <p:cNvPicPr>
            <a:picLocks noChangeAspect="1" noChangeArrowheads="1"/>
          </p:cNvPicPr>
          <p:nvPr/>
        </p:nvPicPr>
        <p:blipFill>
          <a:blip r:embed="rId2">
            <a:grayscl/>
            <a:lum contrast="30000"/>
          </a:blip>
          <a:srcRect l="5840" t="7070" r="62582" b="66414"/>
          <a:stretch>
            <a:fillRect/>
          </a:stretch>
        </p:blipFill>
        <p:spPr bwMode="auto">
          <a:xfrm>
            <a:off x="2857488" y="2571744"/>
            <a:ext cx="3143272" cy="2251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Минипортал</a:t>
            </a:r>
            <a:r>
              <a:rPr lang="ru-RU" sz="2800" dirty="0" smtClean="0"/>
              <a:t> для сварки </a:t>
            </a:r>
            <a:r>
              <a:rPr lang="ru-RU" sz="2800" b="1" dirty="0" smtClean="0"/>
              <a:t>двутавровых</a:t>
            </a:r>
            <a:r>
              <a:rPr lang="ru-RU" sz="2800" dirty="0" smtClean="0"/>
              <a:t> </a:t>
            </a:r>
            <a:r>
              <a:rPr lang="ru-RU" sz="2800" b="1" dirty="0" smtClean="0"/>
              <a:t>балок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www.akmiss.com/pics/src/189_80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4554547" cy="5210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Одновременная сварка двух швов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www.et.ru/images/gallary/images/handler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6024569" cy="4504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Стан для правки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www.ale-technology.ru/linii_dlja_proizvodstva_dvutavrovyh_balok/t0157_i03.jpg"/>
          <p:cNvPicPr>
            <a:picLocks noChangeAspect="1" noChangeArrowheads="1"/>
          </p:cNvPicPr>
          <p:nvPr/>
        </p:nvPicPr>
        <p:blipFill>
          <a:blip r:embed="rId2"/>
          <a:srcRect t="26471"/>
          <a:stretch>
            <a:fillRect/>
          </a:stretch>
        </p:blipFill>
        <p:spPr bwMode="auto">
          <a:xfrm>
            <a:off x="1785918" y="1785926"/>
            <a:ext cx="532394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57166"/>
            <a:ext cx="7872442" cy="5998394"/>
          </a:xfrm>
        </p:spPr>
        <p:txBody>
          <a:bodyPr/>
          <a:lstStyle/>
          <a:p>
            <a:r>
              <a:rPr lang="ru-RU" dirty="0" smtClean="0"/>
              <a:t>Существует так же контактный способ сварки двутавровых балок  на автоматических поточных линиях,  например разработанный американской  фирмой  АМФ –</a:t>
            </a:r>
            <a:r>
              <a:rPr lang="ru-RU" dirty="0" err="1" smtClean="0"/>
              <a:t>Терматул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Технология производства сварных двутавровых балок  с помощью высокочастотного  индукционного нагрева разработана ИЭС им. Е.О. Патона.</a:t>
            </a:r>
          </a:p>
          <a:p>
            <a:endParaRPr lang="ru-RU" dirty="0"/>
          </a:p>
        </p:txBody>
      </p:sp>
      <p:pic>
        <p:nvPicPr>
          <p:cNvPr id="13314" name="Picture 2" descr="http://www.svarkainfo.ru/uploads/images/book/svb15.jpg"/>
          <p:cNvPicPr>
            <a:picLocks noChangeAspect="1" noChangeArrowheads="1"/>
          </p:cNvPicPr>
          <p:nvPr/>
        </p:nvPicPr>
        <p:blipFill>
          <a:blip r:embed="rId2">
            <a:grayscl/>
            <a:lum contrast="30000"/>
          </a:blip>
          <a:srcRect/>
          <a:stretch>
            <a:fillRect/>
          </a:stretch>
        </p:blipFill>
        <p:spPr bwMode="auto">
          <a:xfrm>
            <a:off x="1285852" y="4714884"/>
            <a:ext cx="2286016" cy="186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/>
          <a:lstStyle/>
          <a:p>
            <a:r>
              <a:rPr lang="ru-RU" dirty="0" smtClean="0"/>
              <a:t>Балки коробчатого сечения  используют  в крановых мостах. Сварку ведут  наклонным  электродом  автоматической сваркой под флюсом. Трудностью является ограниченность расстояния между стенками.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en-US" dirty="0" smtClean="0"/>
              <a:t>III</a:t>
            </a:r>
            <a:r>
              <a:rPr lang="ru-RU" dirty="0" smtClean="0"/>
              <a:t>) Монтаж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/>
          <a:lstStyle/>
          <a:p>
            <a:r>
              <a:rPr lang="ru-RU" dirty="0" smtClean="0"/>
              <a:t>При изготовлении  конструкций приходится сваривать стыки  балок. Чаще всего используют следующие виды стыков: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smtClean="0">
                <a:solidFill>
                  <a:srgbClr val="00B0F0"/>
                </a:solidFill>
              </a:rPr>
              <a:t>Раздвинутый 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00B0F0"/>
                </a:solidFill>
              </a:rPr>
              <a:t>технологический</a:t>
            </a:r>
            <a:r>
              <a:rPr lang="ru-RU" dirty="0" smtClean="0"/>
              <a:t>, т.е. применяется в заводских условиях);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smtClean="0">
                <a:solidFill>
                  <a:srgbClr val="00B0F0"/>
                </a:solidFill>
              </a:rPr>
              <a:t>Совмещенный </a:t>
            </a:r>
            <a:r>
              <a:rPr lang="ru-RU" dirty="0" smtClean="0"/>
              <a:t> (применяется на монтаже)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42918"/>
            <a:ext cx="7772400" cy="5712642"/>
          </a:xfrm>
        </p:spPr>
        <p:txBody>
          <a:bodyPr/>
          <a:lstStyle/>
          <a:p>
            <a:r>
              <a:rPr lang="ru-RU" dirty="0" smtClean="0"/>
              <a:t>При изготовлении конструкций (сварке стыков) для уменьшения сварочных напряжений и деформаций  используют </a:t>
            </a:r>
            <a:r>
              <a:rPr lang="ru-RU" dirty="0" smtClean="0">
                <a:solidFill>
                  <a:srgbClr val="00B0F0"/>
                </a:solidFill>
              </a:rPr>
              <a:t>следующий порядок сварки</a:t>
            </a:r>
            <a:r>
              <a:rPr lang="ru-RU" dirty="0" smtClean="0"/>
              <a:t>: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smtClean="0"/>
              <a:t>В первую очередь сваривают стыковые, а затем угловые швы;</a:t>
            </a:r>
          </a:p>
          <a:p>
            <a:pPr marL="582930" indent="-514350">
              <a:buFont typeface="+mj-lt"/>
              <a:buAutoNum type="arabicPeriod"/>
            </a:pPr>
            <a:r>
              <a:rPr lang="ru-RU" dirty="0" smtClean="0"/>
              <a:t>Стыковые швы выполняют в первую очередь на более толстом металле, а затем на более тонком. </a:t>
            </a:r>
          </a:p>
          <a:p>
            <a:pPr marL="582930" indent="-514350">
              <a:buNone/>
            </a:pPr>
            <a:r>
              <a:rPr lang="ru-RU" dirty="0" smtClean="0"/>
              <a:t> </a:t>
            </a:r>
          </a:p>
          <a:p>
            <a:pPr marL="58293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784080"/>
          </a:xfrm>
        </p:spPr>
        <p:txBody>
          <a:bodyPr/>
          <a:lstStyle/>
          <a:p>
            <a:r>
              <a:rPr lang="ru-RU" dirty="0" smtClean="0"/>
              <a:t>Обычно полки двутавровых балок толще стенки, следовательно,  для уменьшения напряжений в металле стыка  следует сначала накладывать стыковые швы  в полках, а затем в стенке.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78408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Продольные</a:t>
            </a:r>
            <a:r>
              <a:rPr lang="ru-RU" dirty="0" smtClean="0"/>
              <a:t> (</a:t>
            </a:r>
            <a:r>
              <a:rPr lang="ru-RU" dirty="0" smtClean="0">
                <a:solidFill>
                  <a:srgbClr val="00B0F0"/>
                </a:solidFill>
              </a:rPr>
              <a:t>поясные</a:t>
            </a:r>
            <a:r>
              <a:rPr lang="ru-RU" dirty="0" smtClean="0"/>
              <a:t>) швы балок обычно не доводят до концов балки на величину равную  ширине полки  (для низкоуглеродистых сталей)  или ширине двух полок  (для легированной стали).  Эти угловые швы накладывают в последнюю очередь,  при этом желательно, чтобы сварку выполняли одновременно два сварщика от концов к середине шва.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/>
          <a:lstStyle/>
          <a:p>
            <a:r>
              <a:rPr lang="ru-RU" dirty="0" smtClean="0"/>
              <a:t>Ребра жесткости можно приваривать как к стенке так и к полке балки в любой последовательности  после предварительной их прихватки.</a:t>
            </a:r>
            <a:endParaRPr lang="ru-RU" dirty="0"/>
          </a:p>
        </p:txBody>
      </p:sp>
      <p:pic>
        <p:nvPicPr>
          <p:cNvPr id="43010" name="Picture 2" descr="E:\Работа\Сварщики\Технология изготовления сварных конструкций\Сырье\Изображение\Изображение 010.jpg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40000"/>
          </a:blip>
          <a:srcRect l="7539" t="52442" r="52609"/>
          <a:stretch>
            <a:fillRect/>
          </a:stretch>
        </p:blipFill>
        <p:spPr bwMode="auto">
          <a:xfrm>
            <a:off x="1142976" y="2643182"/>
            <a:ext cx="2643206" cy="3757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1" name="Picture 3" descr="E:\Работа\Сварщики\Технология изготовления сварных конструкций\Сырье\Изображение\Изображение 001.jpg"/>
          <p:cNvPicPr>
            <a:picLocks noChangeAspect="1" noChangeArrowheads="1"/>
          </p:cNvPicPr>
          <p:nvPr/>
        </p:nvPicPr>
        <p:blipFill>
          <a:blip r:embed="rId3">
            <a:grayscl/>
            <a:lum bright="-10000" contrast="40000"/>
          </a:blip>
          <a:srcRect l="50000" t="17171" r="7327" b="50000"/>
          <a:stretch>
            <a:fillRect/>
          </a:stretch>
        </p:blipFill>
        <p:spPr bwMode="auto">
          <a:xfrm>
            <a:off x="4143372" y="2928934"/>
            <a:ext cx="457203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488044"/>
          </a:xfrm>
        </p:spPr>
        <p:txBody>
          <a:bodyPr/>
          <a:lstStyle/>
          <a:p>
            <a:r>
              <a:rPr lang="ru-RU" dirty="0" smtClean="0"/>
              <a:t>Сварная двутавровая балка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857628"/>
            <a:ext cx="8286808" cy="278608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Металлические конструкции из сварной балки экономически выгодны в строительстве зданий и сооружений. Использование сварных балок, в качестве строительных металлоконструкций каркасов дает возможность не только облегчить элементы конструкции, имеющие неоправданно большой коэффициент запаса прочности, но и создать более экономичную форму опор и сечения отдельных элементов, и тем самым уменьшить массу металлической конструкции. Процесс изготовления сварных двутавровых балок экономичен и успешно конкурирует с изготовлением балок прокаткой.</a:t>
            </a:r>
          </a:p>
          <a:p>
            <a:endParaRPr lang="ru-RU" dirty="0"/>
          </a:p>
        </p:txBody>
      </p:sp>
      <p:pic>
        <p:nvPicPr>
          <p:cNvPr id="28674" name="Picture 2" descr="Сварная двутавровая бал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4500594" cy="2454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Тигр\Мои документы\Мои рисунки\dvutav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85860"/>
            <a:ext cx="3275335" cy="2314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E:\Работа\Сварщики\Сырье\izd2_2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07236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E:\Работа\Сварщики\Технология изготовления сварных конструкций\Сырье\Изображение\Изображение 001.jpg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40000"/>
          </a:blip>
          <a:srcRect l="2609" t="57576" r="51077" b="2020"/>
          <a:stretch>
            <a:fillRect/>
          </a:stretch>
        </p:blipFill>
        <p:spPr bwMode="auto">
          <a:xfrm>
            <a:off x="1785917" y="1428736"/>
            <a:ext cx="6047673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E:\Работа\Сварщики\Технология изготовления сварных конструкций\Сырье\Изображение\Изображение 019.jpg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40000"/>
          </a:blip>
          <a:srcRect l="3953" t="13377" r="3953"/>
          <a:stretch>
            <a:fillRect/>
          </a:stretch>
        </p:blipFill>
        <p:spPr bwMode="auto">
          <a:xfrm>
            <a:off x="1857356" y="1500174"/>
            <a:ext cx="5398771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и законспектировать материал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1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/>
          <a:lstStyle/>
          <a:p>
            <a:r>
              <a:rPr lang="ru-RU" dirty="0" smtClean="0"/>
              <a:t>Балочные конструкции применяют  в строительстве при возведении зданий, мостов, мостовых кранов, эстакад, гидротехнических сооружений, рам автомобилей и т.д.</a:t>
            </a:r>
          </a:p>
          <a:p>
            <a:endParaRPr lang="ru-RU" dirty="0"/>
          </a:p>
        </p:txBody>
      </p:sp>
      <p:pic>
        <p:nvPicPr>
          <p:cNvPr id="2050" name="Picture 2" descr="E:\Работа\Сварщики\Технология изготовления сварных конструкций\Сырье\Изображение\Изображение 009.jpg"/>
          <p:cNvPicPr>
            <a:picLocks noChangeAspect="1" noChangeArrowheads="1"/>
          </p:cNvPicPr>
          <p:nvPr/>
        </p:nvPicPr>
        <p:blipFill>
          <a:blip r:embed="rId2" cstate="print">
            <a:grayscl/>
            <a:lum contrast="30000"/>
          </a:blip>
          <a:srcRect l="958" t="6043" r="2988" b="8809"/>
          <a:stretch>
            <a:fillRect/>
          </a:stretch>
        </p:blipFill>
        <p:spPr bwMode="auto">
          <a:xfrm rot="5400000">
            <a:off x="721924" y="3135672"/>
            <a:ext cx="269949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http://www.mk.formetal.ru/images/19/6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428868"/>
            <a:ext cx="3229938" cy="2424105"/>
          </a:xfrm>
          <a:prstGeom prst="rect">
            <a:avLst/>
          </a:prstGeom>
          <a:noFill/>
        </p:spPr>
      </p:pic>
      <p:pic>
        <p:nvPicPr>
          <p:cNvPr id="2058" name="Picture 10" descr="http://www.gruppa-ost.ru/images/31/1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572008"/>
            <a:ext cx="2762237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(</a:t>
            </a:r>
            <a:r>
              <a:rPr lang="en-US" sz="4400" dirty="0" smtClean="0"/>
              <a:t>II</a:t>
            </a:r>
            <a:r>
              <a:rPr lang="ru-RU" sz="4400" dirty="0" smtClean="0"/>
              <a:t>) Изготовление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141138"/>
          </a:xfrm>
        </p:spPr>
        <p:txBody>
          <a:bodyPr/>
          <a:lstStyle/>
          <a:p>
            <a:r>
              <a:rPr lang="ru-RU" dirty="0" smtClean="0"/>
              <a:t>В условиях </a:t>
            </a:r>
            <a:r>
              <a:rPr lang="ru-RU" dirty="0" smtClean="0">
                <a:solidFill>
                  <a:srgbClr val="00B0F0"/>
                </a:solidFill>
              </a:rPr>
              <a:t>единичного производства </a:t>
            </a:r>
            <a:r>
              <a:rPr lang="ru-RU" dirty="0" smtClean="0"/>
              <a:t>балки собирают по разметке и сваривают вручную электродами или полуавтоматами. </a:t>
            </a:r>
            <a:endParaRPr lang="ru-RU" dirty="0"/>
          </a:p>
        </p:txBody>
      </p:sp>
      <p:pic>
        <p:nvPicPr>
          <p:cNvPr id="3074" name="Picture 2" descr="E:\Работа\Сварщики\Технология изготовления сварных конструкций\Сырье\Изображение\Изображение 002.jpg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30000"/>
          </a:blip>
          <a:srcRect l="9554" t="3095" r="4458" b="52063"/>
          <a:stretch>
            <a:fillRect/>
          </a:stretch>
        </p:blipFill>
        <p:spPr bwMode="auto">
          <a:xfrm>
            <a:off x="1857356" y="3286124"/>
            <a:ext cx="5786478" cy="3105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784080"/>
          </a:xfrm>
        </p:spPr>
        <p:txBody>
          <a:bodyPr/>
          <a:lstStyle/>
          <a:p>
            <a:r>
              <a:rPr lang="ru-RU" dirty="0" smtClean="0"/>
              <a:t>При </a:t>
            </a:r>
            <a:r>
              <a:rPr lang="ru-RU" dirty="0" smtClean="0">
                <a:solidFill>
                  <a:srgbClr val="00B0F0"/>
                </a:solidFill>
              </a:rPr>
              <a:t>массовом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00B0F0"/>
                </a:solidFill>
              </a:rPr>
              <a:t>серийном</a:t>
            </a:r>
            <a:r>
              <a:rPr lang="ru-RU" dirty="0" smtClean="0"/>
              <a:t> производстве  сборку производят в кондукторах , а сварку ведут автоматами под флюсом или в защитном газе.</a:t>
            </a:r>
            <a:endParaRPr lang="ru-RU" dirty="0"/>
          </a:p>
        </p:txBody>
      </p:sp>
      <p:pic>
        <p:nvPicPr>
          <p:cNvPr id="4098" name="Picture 2" descr="E:\Работа\Сварщики\Технология изготовления сварных конструкций\Сырье\Изображение\Изображение 002.jpg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30000"/>
          </a:blip>
          <a:srcRect l="3302" t="46905" r="1156" b="3576"/>
          <a:stretch>
            <a:fillRect/>
          </a:stretch>
        </p:blipFill>
        <p:spPr bwMode="auto">
          <a:xfrm>
            <a:off x="1428728" y="2928934"/>
            <a:ext cx="642942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630920"/>
          </a:xfrm>
        </p:spPr>
        <p:txBody>
          <a:bodyPr/>
          <a:lstStyle/>
          <a:p>
            <a:pPr algn="ctr"/>
            <a:r>
              <a:rPr lang="ru-RU" dirty="0" err="1" smtClean="0"/>
              <a:t>Позиционер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Работа\Сварщики\Технология изготовления сварных конструкций\Сырье\Изображение\Изображение 004.jpg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40000"/>
          </a:blip>
          <a:srcRect l="3686" t="10136" r="48923" b="58344"/>
          <a:stretch>
            <a:fillRect/>
          </a:stretch>
        </p:blipFill>
        <p:spPr bwMode="auto">
          <a:xfrm>
            <a:off x="642910" y="1214422"/>
            <a:ext cx="4530009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://www.spicom.ru/images/uni/traktors/sredn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876"/>
            <a:ext cx="4043776" cy="3052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Работа\Сварщики\Технология изготовления сварных конструкций\Сырье\Изображение\Изображение 004.jpg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70000"/>
          </a:blip>
          <a:srcRect l="2154" t="43573" r="-168" b="1730"/>
          <a:stretch>
            <a:fillRect/>
          </a:stretch>
        </p:blipFill>
        <p:spPr bwMode="auto">
          <a:xfrm>
            <a:off x="1142976" y="1071546"/>
            <a:ext cx="7382330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Работа\Сварщики\Технология изготовления сварных конструкций\Сырье\Изображение\Изображение 004.jpg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40000"/>
          </a:blip>
          <a:srcRect l="51077" t="1854" r="1532" b="56490"/>
          <a:stretch>
            <a:fillRect/>
          </a:stretch>
        </p:blipFill>
        <p:spPr bwMode="auto">
          <a:xfrm>
            <a:off x="2071670" y="1214422"/>
            <a:ext cx="4857784" cy="4960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238</TotalTime>
  <Words>740</Words>
  <Application>Microsoft Office PowerPoint</Application>
  <PresentationFormat>Экран (4:3)</PresentationFormat>
  <Paragraphs>63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Балочные конструкции </vt:lpstr>
      <vt:lpstr>(I) Виды и применение</vt:lpstr>
      <vt:lpstr>Сварная двутавровая балка</vt:lpstr>
      <vt:lpstr>Презентация PowerPoint</vt:lpstr>
      <vt:lpstr>(II) Изготовление </vt:lpstr>
      <vt:lpstr>Презентация PowerPoint</vt:lpstr>
      <vt:lpstr>Позиционер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Полный  цикл операций, применяемых при производстве сварной двутавровой балки:</vt:lpstr>
      <vt:lpstr>Презентация PowerPoint</vt:lpstr>
      <vt:lpstr>Стан для сборки двутавровых балок</vt:lpstr>
      <vt:lpstr>Консольная  и портальная сварочные установки предназначена для дуговой сварки под флюсом тавровых и двутавровых балок. </vt:lpstr>
      <vt:lpstr>Презентация PowerPoint</vt:lpstr>
      <vt:lpstr>Поточная линия для сварки двутавровой балки</vt:lpstr>
      <vt:lpstr>Установка для одновременной сварки двух швов балок</vt:lpstr>
      <vt:lpstr>Минипортал для сварки двутавровых балок</vt:lpstr>
      <vt:lpstr>Одновременная сварка двух швов</vt:lpstr>
      <vt:lpstr>Стан для правки </vt:lpstr>
      <vt:lpstr>Презентация PowerPoint</vt:lpstr>
      <vt:lpstr>Презентация PowerPoint</vt:lpstr>
      <vt:lpstr>(III) Монтаж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WareZ Provider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Балочные конструкции </dc:title>
  <dc:creator>www.PHILka.RU</dc:creator>
  <cp:lastModifiedBy>User</cp:lastModifiedBy>
  <cp:revision>26</cp:revision>
  <dcterms:created xsi:type="dcterms:W3CDTF">2008-05-16T08:03:40Z</dcterms:created>
  <dcterms:modified xsi:type="dcterms:W3CDTF">2020-03-20T07:45:03Z</dcterms:modified>
</cp:coreProperties>
</file>