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audio/wav" Extension="wav"/>
  <Default ContentType="image/gif" Extension="gif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theme+xml" PartName="/ppt/theme/theme2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theme+xml" PartName="/ppt/theme/theme3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50"/>
  </p:notesMasterIdLst>
  <p:sldIdLst>
    <p:sldId id="300" r:id="rId5"/>
    <p:sldId id="256" r:id="rId6"/>
    <p:sldId id="275" r:id="rId7"/>
    <p:sldId id="276" r:id="rId8"/>
    <p:sldId id="277" r:id="rId9"/>
    <p:sldId id="280" r:id="rId10"/>
    <p:sldId id="281" r:id="rId11"/>
    <p:sldId id="260" r:id="rId12"/>
    <p:sldId id="286" r:id="rId13"/>
    <p:sldId id="287" r:id="rId14"/>
    <p:sldId id="288" r:id="rId15"/>
    <p:sldId id="289" r:id="rId16"/>
    <p:sldId id="291" r:id="rId17"/>
    <p:sldId id="270" r:id="rId18"/>
    <p:sldId id="271" r:id="rId19"/>
    <p:sldId id="324" r:id="rId20"/>
    <p:sldId id="268" r:id="rId21"/>
    <p:sldId id="301" r:id="rId22"/>
    <p:sldId id="317" r:id="rId23"/>
    <p:sldId id="318" r:id="rId24"/>
    <p:sldId id="316" r:id="rId25"/>
    <p:sldId id="315" r:id="rId26"/>
    <p:sldId id="314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28" r:id="rId39"/>
    <p:sldId id="329" r:id="rId40"/>
    <p:sldId id="330" r:id="rId41"/>
    <p:sldId id="331" r:id="rId42"/>
    <p:sldId id="332" r:id="rId43"/>
    <p:sldId id="333" r:id="rId44"/>
    <p:sldId id="335" r:id="rId45"/>
    <p:sldId id="336" r:id="rId46"/>
    <p:sldId id="337" r:id="rId47"/>
    <p:sldId id="338" r:id="rId48"/>
    <p:sldId id="33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4A8CDE-AC91-4FC8-A4F8-29BA69B203B9}">
          <p14:sldIdLst>
            <p14:sldId id="300"/>
            <p14:sldId id="256"/>
            <p14:sldId id="275"/>
            <p14:sldId id="276"/>
            <p14:sldId id="277"/>
            <p14:sldId id="280"/>
            <p14:sldId id="281"/>
            <p14:sldId id="260"/>
            <p14:sldId id="286"/>
            <p14:sldId id="287"/>
            <p14:sldId id="288"/>
            <p14:sldId id="289"/>
            <p14:sldId id="291"/>
            <p14:sldId id="270"/>
            <p14:sldId id="271"/>
            <p14:sldId id="324"/>
            <p14:sldId id="268"/>
            <p14:sldId id="301"/>
            <p14:sldId id="317"/>
            <p14:sldId id="318"/>
            <p14:sldId id="316"/>
            <p14:sldId id="315"/>
            <p14:sldId id="314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28"/>
            <p14:sldId id="329"/>
            <p14:sldId id="330"/>
            <p14:sldId id="331"/>
            <p14:sldId id="332"/>
            <p14:sldId id="333"/>
            <p14:sldId id="335"/>
            <p14:sldId id="336"/>
            <p14:sldId id="337"/>
            <p14:sldId id="338"/>
            <p14:sldId id="3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23B"/>
    <a:srgbClr val="AB2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>
      <p:cViewPr varScale="1">
        <p:scale>
          <a:sx n="80" d="100"/>
          <a:sy n="80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5.wmf"/><Relationship Id="rId7" Type="http://schemas.openxmlformats.org/officeDocument/2006/relationships/image" Target="../media/image11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04.wmf"/><Relationship Id="rId4" Type="http://schemas.openxmlformats.org/officeDocument/2006/relationships/image" Target="../media/image116.wmf"/><Relationship Id="rId9" Type="http://schemas.openxmlformats.org/officeDocument/2006/relationships/image" Target="../media/image1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3.wmf"/><Relationship Id="rId1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ED5D1-4C4F-45D2-95B2-BFCB30501C53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613D-CC62-45C3-AB24-DE4D6CA9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7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08AF52-2630-4D09-B09A-49412202728C}" type="slidenum">
              <a:rPr lang="ru-RU" smtClean="0"/>
              <a:pPr eaLnBrk="1" hangingPunct="1"/>
              <a:t>35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F3121-CB7C-4077-BB23-C1CFE2A99758}" type="slidenum">
              <a:rPr lang="ru-RU" smtClean="0"/>
              <a:pPr eaLnBrk="1" hangingPunct="1"/>
              <a:t>36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4D218C-9252-4A62-B167-2BBAD030C49E}" type="slidenum">
              <a:rPr lang="ru-RU" smtClean="0"/>
              <a:pPr eaLnBrk="1" hangingPunct="1"/>
              <a:t>37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D1D983-6DBC-4140-AECE-37FBEA2644A8}" type="slidenum">
              <a:rPr lang="ru-RU" smtClean="0"/>
              <a:pPr eaLnBrk="1" hangingPunct="1"/>
              <a:t>38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165EE5-D06C-4D9F-83D2-5FE926063C81}" type="slidenum">
              <a:rPr lang="ru-RU" smtClean="0"/>
              <a:pPr eaLnBrk="1" hangingPunct="1"/>
              <a:t>39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6A9D7D-882B-4C84-8C2F-589928DD93C0}" type="slidenum">
              <a:rPr lang="ru-RU" smtClean="0"/>
              <a:pPr eaLnBrk="1" hangingPunct="1"/>
              <a:t>40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627E06-AA6E-4B1C-A5F6-2324B42F4B7C}" type="slidenum">
              <a:rPr lang="ru-RU" smtClean="0"/>
              <a:pPr eaLnBrk="1" hangingPunct="1"/>
              <a:t>41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2FE0F5-707B-43B9-9270-B2D84AA7CBBD}" type="slidenum">
              <a:rPr lang="ru-RU" smtClean="0"/>
              <a:pPr eaLnBrk="1" hangingPunct="1"/>
              <a:t>42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F2B8-CC61-440B-BE11-33F757C56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A2E2-D81B-4D34-9896-768CB5A9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24503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D1DDC-0239-41FC-A0BA-DEC498DEA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50950"/>
      </p:ext>
    </p:extLst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9E8BD-720B-475C-9DF3-EDE505A9EB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29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7" r:id="rId13"/>
    <p:sldLayoutId id="2147483698" r:id="rId14"/>
    <p:sldLayoutId id="214748369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41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43.jpeg" Type="http://schemas.openxmlformats.org/officeDocument/2006/relationships/image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1.wmf"/><Relationship Id="rId9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15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5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70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75.w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8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72.wmf"/><Relationship Id="rId11" Type="http://schemas.openxmlformats.org/officeDocument/2006/relationships/image" Target="../media/image74.w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71.wmf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82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8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86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91.wmf"/><Relationship Id="rId3" Type="http://schemas.openxmlformats.org/officeDocument/2006/relationships/image" Target="../media/image92.png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8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97.wmf"/><Relationship Id="rId3" Type="http://schemas.openxmlformats.org/officeDocument/2006/relationships/image" Target="../media/image98.pn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9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03.pn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0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6.wmf"/><Relationship Id="rId3" Type="http://schemas.openxmlformats.org/officeDocument/2006/relationships/image" Target="../media/image108.wmf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2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110.wmf"/><Relationship Id="rId15" Type="http://schemas.openxmlformats.org/officeDocument/2006/relationships/image" Target="../media/image107.wmf"/><Relationship Id="rId10" Type="http://schemas.openxmlformats.org/officeDocument/2006/relationships/image" Target="../media/image105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121.png"/><Relationship Id="rId21" Type="http://schemas.openxmlformats.org/officeDocument/2006/relationships/image" Target="../media/image120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11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5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mn.fio.ru/works/26x/304/d9_2.htm" TargetMode="External"/><Relationship Id="rId5" Type="http://schemas.openxmlformats.org/officeDocument/2006/relationships/image" Target="http://tmn.fio.ru/works/26x/304/images/durer.jpg" TargetMode="External"/><Relationship Id="rId4" Type="http://schemas.openxmlformats.org/officeDocument/2006/relationships/image" Target="../media/image1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ektura.jpg" TargetMode="External"/><Relationship Id="rId4" Type="http://schemas.openxmlformats.org/officeDocument/2006/relationships/image" Target="../media/image1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3.jpg" TargetMode="External"/><Relationship Id="rId4" Type="http://schemas.openxmlformats.org/officeDocument/2006/relationships/image" Target="../media/image1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6.jpg" TargetMode="External"/><Relationship Id="rId4" Type="http://schemas.openxmlformats.org/officeDocument/2006/relationships/image" Target="../media/image1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8.jpg" TargetMode="External"/><Relationship Id="rId4" Type="http://schemas.openxmlformats.org/officeDocument/2006/relationships/image" Target="../media/image1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7.jpg" TargetMode="External"/><Relationship Id="rId4" Type="http://schemas.openxmlformats.org/officeDocument/2006/relationships/image" Target="../media/image1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gif"/></Relationships>
</file>

<file path=ppt/slides/_rels/slide6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7" Target="../media/image24.gif" Type="http://schemas.openxmlformats.org/officeDocument/2006/relationships/image"/><Relationship Id="rId2" Target="../slideLayouts/slideLayout28.xml" Type="http://schemas.openxmlformats.org/officeDocument/2006/relationships/slideLayout"/><Relationship Id="rId1" Target="../theme/themeOverride4.xml" Type="http://schemas.openxmlformats.org/officeDocument/2006/relationships/themeOverride"/><Relationship Id="rId6" Target="../media/image23.gif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496300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Многогранники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419475" y="4221163"/>
            <a:ext cx="552291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Геометрия 10 - 11 класс </a:t>
            </a:r>
          </a:p>
        </p:txBody>
      </p:sp>
      <p:pic>
        <p:nvPicPr>
          <p:cNvPr id="15367" name="Picture 7" descr="Чертежные инс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26733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3995738" y="5734050"/>
            <a:ext cx="49704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b="0">
                <a:solidFill>
                  <a:srgbClr val="009900"/>
                </a:solidFill>
              </a:rPr>
              <a:t>Подготовила Степакова Надежда Васильевна– преподаватель математики ГАУ СПО БТЭиР</a:t>
            </a:r>
            <a:endParaRPr lang="ru-RU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октаэдр-воздух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214422"/>
            <a:ext cx="61436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(от греческого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okto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восемь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8 граней (треугольных),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сходятся 4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oct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071546"/>
            <a:ext cx="2000264" cy="200026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3714744" y="3643314"/>
            <a:ext cx="47149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Октаэдр символизировал воздух,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как самый "воздушный"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Irina\анимашки\природа\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214686"/>
            <a:ext cx="271464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Икосаэдр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357826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икосаэдр-вода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929066"/>
            <a:ext cx="578647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Икосаэдр символизировал воду,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2300" dirty="0" smtClean="0"/>
              <a:t>он самый «обтекаемый»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7" descr="icosahedr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>
          <a:xfrm>
            <a:off x="357158" y="1142984"/>
            <a:ext cx="2000264" cy="200026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2500298" y="1285860"/>
            <a:ext cx="621510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eikosi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двадцать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20 граней (треугольных),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сходится 5 рёбер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Irina\анимашки\природа\природa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00438"/>
            <a:ext cx="198085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Додекаэдр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додекаэдр-вселенная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3786190"/>
            <a:ext cx="67151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Додекаэдр </a:t>
            </a:r>
            <a:r>
              <a:rPr lang="ru-RU" sz="2300" dirty="0" smtClean="0"/>
              <a:t>воплощал в себе "все сущее", символизировал все мироздание, считался главным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dodec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357298"/>
            <a:ext cx="1643074" cy="164307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5984" y="1357298"/>
            <a:ext cx="65722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dodeka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двенадцать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имеет 12 граней (пятиугольных),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сходятся 3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Irina\анимашки\космос\41909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286124"/>
            <a:ext cx="2071702" cy="27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Irina\картинки\математика\3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00232" y="49291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/>
          </a:p>
        </p:txBody>
      </p:sp>
      <p:graphicFrame>
        <p:nvGraphicFramePr>
          <p:cNvPr id="22590" name="Group 62"/>
          <p:cNvGraphicFramePr>
            <a:graphicFrameLocks noGrp="1"/>
          </p:cNvGraphicFramePr>
          <p:nvPr>
            <p:ph/>
          </p:nvPr>
        </p:nvGraphicFramePr>
        <p:xfrm>
          <a:off x="214282" y="928670"/>
          <a:ext cx="8786874" cy="4715511"/>
        </p:xfrm>
        <a:graphic>
          <a:graphicData uri="http://schemas.openxmlformats.org/drawingml/2006/table">
            <a:tbl>
              <a:tblPr/>
              <a:tblGrid>
                <a:gridCol w="1464479"/>
                <a:gridCol w="1464479"/>
                <a:gridCol w="1098359"/>
                <a:gridCol w="1464479"/>
                <a:gridCol w="1684151"/>
                <a:gridCol w="1610927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Название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Тетраэдр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Куб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Октаэдр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Додекаэдр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Икосаэдр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граней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граней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ребер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вершин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5" name="AutoShape 43"/>
          <p:cNvSpPr>
            <a:spLocks noChangeArrowheads="1"/>
          </p:cNvSpPr>
          <p:nvPr/>
        </p:nvSpPr>
        <p:spPr bwMode="auto">
          <a:xfrm>
            <a:off x="1928794" y="1714488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ru-RU">
              <a:solidFill>
                <a:srgbClr val="993300"/>
              </a:solidFill>
            </a:endParaRPr>
          </a:p>
        </p:txBody>
      </p:sp>
      <p:sp>
        <p:nvSpPr>
          <p:cNvPr id="20516" name="Rectangle 46"/>
          <p:cNvSpPr>
            <a:spLocks noChangeArrowheads="1"/>
          </p:cNvSpPr>
          <p:nvPr/>
        </p:nvSpPr>
        <p:spPr bwMode="auto">
          <a:xfrm>
            <a:off x="3357554" y="1785926"/>
            <a:ext cx="798091" cy="588881"/>
          </a:xfrm>
          <a:prstGeom prst="rect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AutoShape 47"/>
          <p:cNvSpPr>
            <a:spLocks noChangeArrowheads="1"/>
          </p:cNvSpPr>
          <p:nvPr/>
        </p:nvSpPr>
        <p:spPr bwMode="auto">
          <a:xfrm>
            <a:off x="4643438" y="1714488"/>
            <a:ext cx="785818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8" name="AutoShape 48"/>
          <p:cNvSpPr>
            <a:spLocks noChangeArrowheads="1"/>
          </p:cNvSpPr>
          <p:nvPr/>
        </p:nvSpPr>
        <p:spPr bwMode="auto">
          <a:xfrm>
            <a:off x="6072198" y="1714488"/>
            <a:ext cx="913902" cy="675766"/>
          </a:xfrm>
          <a:prstGeom prst="pentagon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0" name="Text Box 64"/>
          <p:cNvSpPr txBox="1">
            <a:spLocks noChangeArrowheads="1"/>
          </p:cNvSpPr>
          <p:nvPr/>
        </p:nvSpPr>
        <p:spPr bwMode="auto">
          <a:xfrm>
            <a:off x="2124075" y="4941888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42852"/>
            <a:ext cx="3973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 таблицу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7786710" y="1714488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85984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85984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00430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357187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86314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6314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72198" y="2571744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00562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15272" y="464344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464344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86710" y="2571744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15074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15272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  <p:bldP spid="20516" grpId="0" animBg="1"/>
      <p:bldP spid="20517" grpId="0" animBg="1"/>
      <p:bldP spid="20518" grpId="0" animBg="1"/>
      <p:bldP spid="1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10572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Математика</a:t>
            </a:r>
            <a:r>
              <a:rPr lang="ru-RU" dirty="0" smtClean="0"/>
              <a:t> - гимнастика для ума, СТЕРЕОМЕТРИЯ - витамин для мозга.</a:t>
            </a:r>
            <a:endParaRPr lang="ru-RU" dirty="0"/>
          </a:p>
        </p:txBody>
      </p:sp>
      <p:pic>
        <p:nvPicPr>
          <p:cNvPr id="5123" name="Picture 3" descr="D:\Irina\картинки\математика\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285860"/>
            <a:ext cx="2143140" cy="2143140"/>
          </a:xfrm>
          <a:prstGeom prst="rect">
            <a:avLst/>
          </a:prstGeom>
          <a:noFill/>
        </p:spPr>
      </p:pic>
      <p:pic>
        <p:nvPicPr>
          <p:cNvPr id="5124" name="Picture 4" descr="D:\Irina\картинки\кусудамы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857364"/>
            <a:ext cx="3429024" cy="4389151"/>
          </a:xfrm>
          <a:prstGeom prst="rect">
            <a:avLst/>
          </a:prstGeom>
          <a:noFill/>
        </p:spPr>
      </p:pic>
      <p:pic>
        <p:nvPicPr>
          <p:cNvPr id="5125" name="Picture 5" descr="D:\Irina\картинки\кусудамы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9876" y="3929066"/>
            <a:ext cx="2357454" cy="2357454"/>
          </a:xfrm>
          <a:prstGeom prst="rect">
            <a:avLst/>
          </a:prstGeom>
          <a:noFill/>
        </p:spPr>
      </p:pic>
      <p:pic>
        <p:nvPicPr>
          <p:cNvPr id="5126" name="Picture 6" descr="D:\Irina\картинки\кусудамы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1500174"/>
            <a:ext cx="2420926" cy="1815695"/>
          </a:xfrm>
          <a:prstGeom prst="rect">
            <a:avLst/>
          </a:prstGeom>
          <a:noFill/>
        </p:spPr>
      </p:pic>
      <p:pic>
        <p:nvPicPr>
          <p:cNvPr id="5127" name="Picture 7" descr="D:\Irina\картинки\кусудамы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3857628"/>
            <a:ext cx="2500330" cy="250033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635107"/>
            <a:ext cx="7807680" cy="1144920"/>
          </a:xfrm>
          <a:ln/>
        </p:spPr>
        <p:txBody>
          <a:bodyPr tIns="19201"/>
          <a:lstStyle/>
          <a:p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1" y="1939884"/>
            <a:ext cx="7636320" cy="4320454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489652"/>
            <a:ext cx="8327520" cy="604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198526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arxit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1802" y="928670"/>
            <a:ext cx="2500330" cy="1660525"/>
          </a:xfrm>
          <a:noFill/>
        </p:spPr>
      </p:pic>
      <p:pic>
        <p:nvPicPr>
          <p:cNvPr id="110599" name="Picture 7" descr="arxit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3929066"/>
            <a:ext cx="3000396" cy="2000264"/>
          </a:xfrm>
          <a:noFill/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000364" y="2143116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Великая пирамида в Гизе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715008" y="5857892"/>
            <a:ext cx="3163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Александрийский маяк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72198" y="928670"/>
            <a:ext cx="2786082" cy="3033433"/>
            <a:chOff x="6072198" y="928670"/>
            <a:chExt cx="2786082" cy="3033433"/>
          </a:xfrm>
        </p:grpSpPr>
        <p:pic>
          <p:nvPicPr>
            <p:cNvPr id="12290" name="Picture 2" descr="D:\Irina\картинки\математика\0010-010-Nikolskij-sobor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86512" y="928670"/>
              <a:ext cx="2357454" cy="257986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072198" y="3500438"/>
              <a:ext cx="2786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Никольский собор</a:t>
              </a:r>
              <a:endParaRPr lang="ru-RU" sz="24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5720" y="928670"/>
            <a:ext cx="2357454" cy="2902699"/>
            <a:chOff x="285720" y="928670"/>
            <a:chExt cx="2357454" cy="2902699"/>
          </a:xfrm>
        </p:grpSpPr>
        <p:pic>
          <p:nvPicPr>
            <p:cNvPr id="12291" name="Picture 3" descr="D:\Irina\картинки\математика\69317510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928670"/>
              <a:ext cx="2283819" cy="257176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85720" y="3000372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Галикарнасский</a:t>
              </a:r>
              <a:r>
                <a:rPr lang="ru-RU" sz="2400" b="1" dirty="0" smtClean="0"/>
                <a:t> мавзолей</a:t>
              </a:r>
              <a:endParaRPr lang="ru-RU" sz="24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71802" y="3071810"/>
            <a:ext cx="2286016" cy="3460292"/>
            <a:chOff x="3071802" y="3071810"/>
            <a:chExt cx="2286016" cy="3460292"/>
          </a:xfrm>
        </p:grpSpPr>
        <p:pic>
          <p:nvPicPr>
            <p:cNvPr id="12292" name="Picture 4" descr="D:\Irina\картинки\математика\Башня Сююмбике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71802" y="3071810"/>
              <a:ext cx="2286016" cy="346029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71802" y="6072206"/>
              <a:ext cx="2214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Башня </a:t>
              </a:r>
              <a:r>
                <a:rPr lang="ru-RU" sz="2000" b="1" dirty="0" err="1" smtClean="0">
                  <a:solidFill>
                    <a:schemeClr val="bg1"/>
                  </a:solidFill>
                </a:rPr>
                <a:t>Сююмбике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85852" y="214290"/>
            <a:ext cx="708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архитектуре.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85720" y="3786190"/>
            <a:ext cx="2357454" cy="3071810"/>
            <a:chOff x="285720" y="3786190"/>
            <a:chExt cx="2357454" cy="3071810"/>
          </a:xfrm>
        </p:grpSpPr>
        <p:pic>
          <p:nvPicPr>
            <p:cNvPr id="12293" name="Picture 5" descr="D:\Irina\картинки\математика\0009-009-Mechet-Kul-SHarif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5720" y="3786190"/>
              <a:ext cx="2221072" cy="2714644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85720" y="6027003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Мечеть </a:t>
              </a:r>
            </a:p>
            <a:p>
              <a:pPr algn="ctr"/>
              <a:r>
                <a:rPr lang="ru-RU" sz="2400" b="1" dirty="0" err="1" smtClean="0"/>
                <a:t>Кул-Шариф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66246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Параллелепипед</a:t>
            </a:r>
          </a:p>
        </p:txBody>
      </p:sp>
      <p:sp>
        <p:nvSpPr>
          <p:cNvPr id="3075" name="Text Box 29"/>
          <p:cNvSpPr txBox="1">
            <a:spLocks noChangeArrowheads="1"/>
          </p:cNvSpPr>
          <p:nvPr/>
        </p:nvSpPr>
        <p:spPr bwMode="auto">
          <a:xfrm>
            <a:off x="5292725" y="1341438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 b="0">
              <a:latin typeface="Tahoma" pitchFamily="34" charset="0"/>
            </a:endParaRPr>
          </a:p>
        </p:txBody>
      </p:sp>
      <p:grpSp>
        <p:nvGrpSpPr>
          <p:cNvPr id="2088" name="Group 40"/>
          <p:cNvGrpSpPr>
            <a:grpSpLocks/>
          </p:cNvGrpSpPr>
          <p:nvPr/>
        </p:nvGrpSpPr>
        <p:grpSpPr bwMode="auto">
          <a:xfrm>
            <a:off x="3132138" y="1196975"/>
            <a:ext cx="1081087" cy="649288"/>
            <a:chOff x="385" y="663"/>
            <a:chExt cx="681" cy="409"/>
          </a:xfrm>
        </p:grpSpPr>
        <p:sp>
          <p:nvSpPr>
            <p:cNvPr id="3091" name="Rectangle 33"/>
            <p:cNvSpPr>
              <a:spLocks noChangeArrowheads="1"/>
            </p:cNvSpPr>
            <p:nvPr/>
          </p:nvSpPr>
          <p:spPr bwMode="auto">
            <a:xfrm>
              <a:off x="560" y="663"/>
              <a:ext cx="4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/>
              <a:r>
                <a:rPr lang="ru-RU" sz="3200" dirty="0">
                  <a:solidFill>
                    <a:srgbClr val="000000"/>
                  </a:solidFill>
                </a:rPr>
                <a:t>||</a:t>
              </a:r>
            </a:p>
          </p:txBody>
        </p:sp>
        <p:grpSp>
          <p:nvGrpSpPr>
            <p:cNvPr id="3092" name="Group 39"/>
            <p:cNvGrpSpPr>
              <a:grpSpLocks/>
            </p:cNvGrpSpPr>
            <p:nvPr/>
          </p:nvGrpSpPr>
          <p:grpSpPr bwMode="auto">
            <a:xfrm>
              <a:off x="385" y="709"/>
              <a:ext cx="681" cy="363"/>
              <a:chOff x="385" y="709"/>
              <a:chExt cx="681" cy="363"/>
            </a:xfrm>
          </p:grpSpPr>
          <p:graphicFrame>
            <p:nvGraphicFramePr>
              <p:cNvPr id="3093" name="Object 32"/>
              <p:cNvGraphicFramePr>
                <a:graphicFrameLocks noChangeAspect="1"/>
              </p:cNvGraphicFramePr>
              <p:nvPr/>
            </p:nvGraphicFramePr>
            <p:xfrm>
              <a:off x="385" y="766"/>
              <a:ext cx="272" cy="2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2" name="Формула" r:id="rId3" imgW="152334" imgH="139639" progId="Equation.3">
                      <p:embed/>
                    </p:oleObj>
                  </mc:Choice>
                  <mc:Fallback>
                    <p:oleObj name="Формула" r:id="rId3" imgW="152334" imgH="1396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" y="766"/>
                            <a:ext cx="272" cy="2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4" name="Object 34"/>
              <p:cNvGraphicFramePr>
                <a:graphicFrameLocks noChangeAspect="1"/>
              </p:cNvGraphicFramePr>
              <p:nvPr/>
            </p:nvGraphicFramePr>
            <p:xfrm>
              <a:off x="793" y="709"/>
              <a:ext cx="273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3" name="Формула" r:id="rId5" imgW="152268" imgH="203024" progId="Equation.3">
                      <p:embed/>
                    </p:oleObj>
                  </mc:Choice>
                  <mc:Fallback>
                    <p:oleObj name="Формула" r:id="rId5" imgW="152268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3" y="709"/>
                            <a:ext cx="273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5219700" y="1196975"/>
            <a:ext cx="36734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FF3300"/>
                </a:solidFill>
              </a:rPr>
              <a:t>АВС</a:t>
            </a:r>
            <a:r>
              <a:rPr lang="en-US" sz="1800">
                <a:solidFill>
                  <a:srgbClr val="FF3300"/>
                </a:solidFill>
              </a:rPr>
              <a:t>D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и </a:t>
            </a:r>
            <a:r>
              <a:rPr lang="en-US" sz="1800">
                <a:solidFill>
                  <a:srgbClr val="FF3300"/>
                </a:solidFill>
              </a:rPr>
              <a:t>A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FF3300"/>
                </a:solidFill>
              </a:rPr>
              <a:t>B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FF3300"/>
                </a:solidFill>
              </a:rPr>
              <a:t>C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FF3300"/>
                </a:solidFill>
              </a:rPr>
              <a:t>D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000000"/>
                </a:solidFill>
              </a:rPr>
              <a:t> – </a:t>
            </a:r>
            <a:r>
              <a:rPr lang="ru-RU" sz="1800">
                <a:solidFill>
                  <a:srgbClr val="000000"/>
                </a:solidFill>
              </a:rPr>
              <a:t>равные параллелограммы – </a:t>
            </a:r>
            <a:r>
              <a:rPr lang="ru-RU" sz="1800">
                <a:solidFill>
                  <a:srgbClr val="FF3300"/>
                </a:solidFill>
              </a:rPr>
              <a:t>основания</a:t>
            </a:r>
            <a:r>
              <a:rPr lang="ru-RU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008000"/>
                </a:solidFill>
              </a:rPr>
              <a:t>АА</a:t>
            </a:r>
            <a:r>
              <a:rPr lang="ru-RU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|| ВВ</a:t>
            </a:r>
            <a:r>
              <a:rPr lang="ru-RU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|| СС</a:t>
            </a:r>
            <a:r>
              <a:rPr lang="ru-RU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||</a:t>
            </a:r>
            <a:r>
              <a:rPr lang="en-US" sz="1800">
                <a:solidFill>
                  <a:srgbClr val="008000"/>
                </a:solidFill>
              </a:rPr>
              <a:t> DD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 – боковые ребра</a:t>
            </a:r>
            <a:r>
              <a:rPr lang="ru-RU" sz="1800" baseline="-2500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000000"/>
                </a:solidFill>
              </a:rPr>
              <a:t>Все грани параллелограммы.</a:t>
            </a: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8000"/>
                </a:solidFill>
              </a:rPr>
              <a:t>AA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B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B; BB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C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C; CC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D; AA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</a:t>
            </a:r>
            <a:r>
              <a:rPr lang="ru-RU" sz="1800">
                <a:solidFill>
                  <a:srgbClr val="008000"/>
                </a:solidFill>
              </a:rPr>
              <a:t> – боковые грани</a:t>
            </a: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FF"/>
                </a:solidFill>
              </a:rPr>
              <a:t>DB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ru-RU" sz="1800" baseline="-25000">
                <a:solidFill>
                  <a:srgbClr val="0000FF"/>
                </a:solidFill>
              </a:rPr>
              <a:t> </a:t>
            </a:r>
            <a:r>
              <a:rPr lang="ru-RU" sz="1800">
                <a:solidFill>
                  <a:srgbClr val="0000FF"/>
                </a:solidFill>
              </a:rPr>
              <a:t>– диагональ</a:t>
            </a:r>
            <a:r>
              <a:rPr lang="ru-RU" sz="1800">
                <a:solidFill>
                  <a:srgbClr val="000000"/>
                </a:solidFill>
              </a:rPr>
              <a:t>           </a:t>
            </a:r>
            <a:r>
              <a:rPr lang="ru-RU" sz="1800" baseline="-25000">
                <a:solidFill>
                  <a:srgbClr val="000000"/>
                </a:solidFill>
              </a:rPr>
              <a:t> </a:t>
            </a: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003800" y="4076700"/>
            <a:ext cx="3960813" cy="25749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Свойства.</a:t>
            </a:r>
          </a:p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Противолежащие грани параллелепипеда  параллельны и равны.      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Диагонали параллелепипеда пересекаются в одной точке и точкой пересечения делятся пополам.</a:t>
            </a:r>
          </a:p>
        </p:txBody>
      </p:sp>
      <p:pic>
        <p:nvPicPr>
          <p:cNvPr id="2055" name="Picture 7" descr="Нак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 t="3088" r="38193" b="24702"/>
          <a:stretch>
            <a:fillRect/>
          </a:stretch>
        </p:blipFill>
        <p:spPr bwMode="auto">
          <a:xfrm>
            <a:off x="179388" y="1916113"/>
            <a:ext cx="4752975" cy="46799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273550" y="3057525"/>
          <a:ext cx="3444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Формула" r:id="rId8" imgW="177492" imgH="164814" progId="Equation.3">
                  <p:embed/>
                </p:oleObj>
              </mc:Choice>
              <mc:Fallback>
                <p:oleObj name="Формула" r:id="rId8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3057525"/>
                        <a:ext cx="3444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997325" y="4821238"/>
          <a:ext cx="4127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Формула" r:id="rId10" imgW="152268" imgH="203024" progId="Equation.3">
                  <p:embed/>
                </p:oleObj>
              </mc:Choice>
              <mc:Fallback>
                <p:oleObj name="Формула" r:id="rId10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4821238"/>
                        <a:ext cx="41275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57188" y="5408613"/>
            <a:ext cx="75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250950" y="4570413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105150" y="4738688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С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211388" y="5661025"/>
            <a:ext cx="89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D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700088" y="32258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А</a:t>
            </a:r>
            <a:r>
              <a:rPr lang="ru-RU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524000" y="238760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В</a:t>
            </a:r>
            <a:r>
              <a:rPr lang="ru-RU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492500" y="2492375"/>
            <a:ext cx="75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С</a:t>
            </a:r>
            <a:r>
              <a:rPr lang="ru-RU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720975" y="3425825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D</a:t>
            </a:r>
            <a:r>
              <a:rPr lang="en-US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H="1" flipV="1">
            <a:off x="1979613" y="2852738"/>
            <a:ext cx="288925" cy="2881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  <p:bldP spid="2085" grpId="0" animBg="1"/>
      <p:bldP spid="2059" grpId="0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икосаэдр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/>
              <a:t>составлен из двадцати равносторонних треугольников. Каждая вершина икосаэдра является вершиной пяти треугольников. Следовательно, сумма плоских углов при каждой вершине равна 270°.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733925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rina\картинки\математика\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000108"/>
            <a:ext cx="4857784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42852"/>
            <a:ext cx="592935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D:\Irina\анимашки\математика\5.jpg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357430"/>
            <a:ext cx="1905000" cy="1905000"/>
          </a:xfrm>
          <a:prstGeom prst="rect">
            <a:avLst/>
          </a:prstGeom>
          <a:noFill/>
        </p:spPr>
      </p:pic>
      <p:pic>
        <p:nvPicPr>
          <p:cNvPr id="3075" name="Picture 3" descr="D:\Irina\анимашки\математика\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62486" y="2780928"/>
            <a:ext cx="181708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додекаэдр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/>
              <a:t>составлен из двенадцати правильных пятиугольников. Каждая вершина додекаэдра является вершиной трех правильных пятиугольников. Следовательно, сумма плоских углов при каждой вершине равна 324°.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40544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октаэдр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составлен из восьми равносторонних треугольников. Каждая вершина октаэдра является вершиной четырех треугольников. Следовательно, сумма плоских углов при каждой вершине равна 240°.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4643438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6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Элементы симметрии: 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Куб имеет центр симметрии - центр куба, 9 (? – уточните!) осей симметрии и 9 плоскостей симметрии. </a:t>
            </a:r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19250"/>
            <a:ext cx="4038600" cy="4487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2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5184775" cy="4911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Элементы симметрии: 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00200"/>
            <a:ext cx="3394075" cy="4525963"/>
          </a:xfrm>
        </p:spPr>
        <p:txBody>
          <a:bodyPr/>
          <a:lstStyle/>
          <a:p>
            <a:r>
              <a:rPr lang="ru-RU" sz="2800" dirty="0"/>
              <a:t>Тетраэдр не имеет центра симметрии, но имеет 3 оси </a:t>
            </a:r>
            <a:r>
              <a:rPr lang="ru-RU" sz="2800" dirty="0" smtClean="0"/>
              <a:t>симметрии и </a:t>
            </a:r>
          </a:p>
          <a:p>
            <a:pPr>
              <a:buFontTx/>
              <a:buNone/>
            </a:pPr>
            <a:r>
              <a:rPr lang="ru-RU" sz="2800" dirty="0" smtClean="0"/>
              <a:t>   6 плоскостей симметрии.</a:t>
            </a:r>
            <a:endParaRPr lang="en-US" sz="2800" dirty="0" smtClean="0"/>
          </a:p>
          <a:p>
            <a:pPr>
              <a:buFontTx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83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1375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Прямой параллелепипед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8351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0" dirty="0">
                <a:solidFill>
                  <a:schemeClr val="bg2"/>
                </a:solidFill>
              </a:rPr>
              <a:t> </a:t>
            </a:r>
            <a:r>
              <a:rPr lang="ru-RU" sz="2400" b="0" dirty="0">
                <a:solidFill>
                  <a:srgbClr val="FF0000"/>
                </a:solidFill>
                <a:latin typeface="Tahoma" pitchFamily="34" charset="0"/>
              </a:rPr>
              <a:t>–</a:t>
            </a:r>
            <a:r>
              <a:rPr lang="ru-RU" sz="2400" b="0" dirty="0">
                <a:solidFill>
                  <a:srgbClr val="FF0000"/>
                </a:solidFill>
              </a:rPr>
              <a:t> это параллелепипед, у которого боковые грани являются прямоугольниками</a:t>
            </a:r>
            <a:r>
              <a:rPr lang="ru-RU" sz="2400" b="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16392" name="Picture 8" descr="Параллелепипед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2392" r="77997" b="12392"/>
          <a:stretch>
            <a:fillRect/>
          </a:stretch>
        </p:blipFill>
        <p:spPr bwMode="auto">
          <a:xfrm>
            <a:off x="250825" y="2133600"/>
            <a:ext cx="3786188" cy="437038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68313" y="5949950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187450" y="5373688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348038" y="5445125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627313" y="602138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D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95288" y="28527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116013" y="22050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348038" y="2276475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С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627313" y="292417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547813" y="60928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a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987675" y="580548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b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348038" y="37163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c</a:t>
            </a:r>
            <a:endParaRPr lang="ru-RU" sz="2400">
              <a:solidFill>
                <a:srgbClr val="FF3300"/>
              </a:solidFill>
            </a:endParaRPr>
          </a:p>
        </p:txBody>
      </p:sp>
      <p:graphicFrame>
        <p:nvGraphicFramePr>
          <p:cNvPr id="16409" name="Object 2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27538" y="2276475"/>
          <a:ext cx="4032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Формула" r:id="rId4" imgW="1954951" imgH="355446" progId="Equation.3">
                  <p:embed/>
                </p:oleObj>
              </mc:Choice>
              <mc:Fallback>
                <p:oleObj name="Формула" r:id="rId4" imgW="1954951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276475"/>
                        <a:ext cx="4032250" cy="7334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2" name="Object 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00563" y="3357563"/>
          <a:ext cx="38877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Формула" r:id="rId6" imgW="1117600" imgH="228600" progId="Equation.3">
                  <p:embed/>
                </p:oleObj>
              </mc:Choice>
              <mc:Fallback>
                <p:oleObj name="Формула" r:id="rId6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357563"/>
                        <a:ext cx="3887787" cy="793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5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64050" y="4581525"/>
          <a:ext cx="39592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Формула" r:id="rId8" imgW="1143000" imgH="228600" progId="Equation.3">
                  <p:embed/>
                </p:oleObj>
              </mc:Choice>
              <mc:Fallback>
                <p:oleObj name="Формула" r:id="rId8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4581525"/>
                        <a:ext cx="3959225" cy="792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8" name="Object 3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3188" y="5734050"/>
          <a:ext cx="25193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Формула" r:id="rId10" imgW="698500" imgH="228600" progId="Equation.3">
                  <p:embed/>
                </p:oleObj>
              </mc:Choice>
              <mc:Fallback>
                <p:oleObj name="Формула" r:id="rId10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5734050"/>
                        <a:ext cx="2519362" cy="825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04463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/>
      <p:bldP spid="16398" grpId="0"/>
      <p:bldP spid="16399" grpId="0"/>
      <p:bldP spid="16400" grpId="0"/>
      <p:bldP spid="16401" grpId="0"/>
      <p:bldP spid="16403" grpId="0"/>
      <p:bldP spid="16404" grpId="0"/>
      <p:bldP spid="16405" grpId="0"/>
      <p:bldP spid="16406" grpId="0"/>
      <p:bldP spid="164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8713787" cy="925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Прямоугольный параллелепипед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B050"/>
                </a:solidFill>
              </a:rPr>
              <a:t>– это параллелепипед, у которого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все грани прямоугольники</a:t>
            </a:r>
            <a:r>
              <a:rPr lang="ru-RU" sz="24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21510" name="Picture 6" descr="Параллелепипед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2392" r="77997" b="12392"/>
          <a:stretch>
            <a:fillRect/>
          </a:stretch>
        </p:blipFill>
        <p:spPr bwMode="auto">
          <a:xfrm>
            <a:off x="250825" y="2133600"/>
            <a:ext cx="3494088" cy="40322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476375" y="57340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9900"/>
                </a:solidFill>
              </a:rPr>
              <a:t>а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771775" y="55165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</a:t>
            </a:r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132138" y="34290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990033"/>
                </a:solidFill>
              </a:rPr>
              <a:t>c</a:t>
            </a:r>
            <a:endParaRPr lang="ru-RU" sz="2400">
              <a:solidFill>
                <a:srgbClr val="990033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924300" y="2205038"/>
            <a:ext cx="4824413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a </a:t>
            </a:r>
            <a:r>
              <a:rPr lang="ru-RU" sz="2800">
                <a:solidFill>
                  <a:srgbClr val="009900"/>
                </a:solidFill>
              </a:rPr>
              <a:t>–</a:t>
            </a:r>
            <a:r>
              <a:rPr lang="en-US" sz="2800">
                <a:solidFill>
                  <a:srgbClr val="009900"/>
                </a:solidFill>
              </a:rPr>
              <a:t> </a:t>
            </a:r>
            <a:r>
              <a:rPr lang="ru-RU" sz="2800">
                <a:solidFill>
                  <a:srgbClr val="009900"/>
                </a:solidFill>
              </a:rPr>
              <a:t>длина,</a:t>
            </a:r>
            <a:r>
              <a:rPr lang="ru-RU" sz="2800">
                <a:solidFill>
                  <a:schemeClr val="bg2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</a:rPr>
              <a:t>b</a:t>
            </a:r>
            <a:r>
              <a:rPr lang="ru-RU" sz="2800">
                <a:solidFill>
                  <a:srgbClr val="0000FF"/>
                </a:solidFill>
              </a:rPr>
              <a:t> – ширина,</a:t>
            </a:r>
            <a:r>
              <a:rPr lang="ru-RU" sz="2800">
                <a:solidFill>
                  <a:schemeClr val="bg2"/>
                </a:solidFill>
              </a:rPr>
              <a:t> </a:t>
            </a:r>
            <a:endParaRPr lang="en-US" sz="2800">
              <a:solidFill>
                <a:schemeClr val="bg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990033"/>
                </a:solidFill>
              </a:rPr>
              <a:t>с – высота</a:t>
            </a:r>
            <a:r>
              <a:rPr lang="en-US" sz="2800">
                <a:solidFill>
                  <a:srgbClr val="990033"/>
                </a:solidFill>
              </a:rPr>
              <a:t>, </a:t>
            </a:r>
            <a:r>
              <a:rPr lang="en-US" sz="2800">
                <a:solidFill>
                  <a:srgbClr val="D60093"/>
                </a:solidFill>
              </a:rPr>
              <a:t>d – </a:t>
            </a:r>
            <a:r>
              <a:rPr lang="ru-RU" sz="2800">
                <a:solidFill>
                  <a:srgbClr val="D60093"/>
                </a:solidFill>
              </a:rPr>
              <a:t>диагональ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 flipV="1">
            <a:off x="1476375" y="2565400"/>
            <a:ext cx="935038" cy="3240088"/>
          </a:xfrm>
          <a:prstGeom prst="line">
            <a:avLst/>
          </a:prstGeom>
          <a:noFill/>
          <a:ln w="19050">
            <a:solidFill>
              <a:srgbClr val="D6009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908175" y="37163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</a:rPr>
              <a:t>d</a:t>
            </a:r>
            <a:endParaRPr lang="ru-RU" sz="2400">
              <a:solidFill>
                <a:srgbClr val="D60093"/>
              </a:solidFill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716463" y="3716338"/>
            <a:ext cx="3095625" cy="58896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d</a:t>
            </a:r>
            <a:r>
              <a:rPr lang="en-US" sz="3200" baseline="30000">
                <a:solidFill>
                  <a:srgbClr val="D60093"/>
                </a:solidFill>
              </a:rPr>
              <a:t>2 </a:t>
            </a:r>
            <a:r>
              <a:rPr lang="en-US" sz="3200">
                <a:solidFill>
                  <a:srgbClr val="D60093"/>
                </a:solidFill>
              </a:rPr>
              <a:t>= a</a:t>
            </a:r>
            <a:r>
              <a:rPr lang="en-US" sz="3200" baseline="30000">
                <a:solidFill>
                  <a:srgbClr val="D60093"/>
                </a:solidFill>
              </a:rPr>
              <a:t>2</a:t>
            </a:r>
            <a:r>
              <a:rPr lang="en-US" sz="3200">
                <a:solidFill>
                  <a:srgbClr val="D60093"/>
                </a:solidFill>
              </a:rPr>
              <a:t> + b</a:t>
            </a:r>
            <a:r>
              <a:rPr lang="en-US" sz="3200" baseline="30000">
                <a:solidFill>
                  <a:srgbClr val="D60093"/>
                </a:solidFill>
              </a:rPr>
              <a:t>2</a:t>
            </a:r>
            <a:r>
              <a:rPr lang="en-US" sz="3200">
                <a:solidFill>
                  <a:srgbClr val="D60093"/>
                </a:solidFill>
              </a:rPr>
              <a:t> + c</a:t>
            </a:r>
            <a:r>
              <a:rPr lang="en-US" sz="3200" baseline="30000">
                <a:solidFill>
                  <a:srgbClr val="D60093"/>
                </a:solidFill>
              </a:rPr>
              <a:t>2</a:t>
            </a:r>
            <a:endParaRPr lang="ru-RU" sz="3200">
              <a:solidFill>
                <a:srgbClr val="D60093"/>
              </a:solidFill>
            </a:endParaRPr>
          </a:p>
        </p:txBody>
      </p:sp>
      <p:graphicFrame>
        <p:nvGraphicFramePr>
          <p:cNvPr id="21524" name="Object 20"/>
          <p:cNvGraphicFramePr>
            <a:graphicFrameLocks noGrp="1" noChangeAspect="1"/>
          </p:cNvGraphicFramePr>
          <p:nvPr>
            <p:ph sz="half" idx="1"/>
          </p:nvPr>
        </p:nvGraphicFramePr>
        <p:xfrm>
          <a:off x="4140200" y="4652963"/>
          <a:ext cx="4537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Формула" r:id="rId4" imgW="1409700" imgH="228600" progId="Equation.3">
                  <p:embed/>
                </p:oleObj>
              </mc:Choice>
              <mc:Fallback>
                <p:oleObj name="Формула" r:id="rId4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652963"/>
                        <a:ext cx="4537075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6" name="Object 2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5734050"/>
          <a:ext cx="24479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Формула" r:id="rId6" imgW="672516" imgH="177646" progId="Equation.3">
                  <p:embed/>
                </p:oleObj>
              </mc:Choice>
              <mc:Fallback>
                <p:oleObj name="Формула" r:id="rId6" imgW="672516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734050"/>
                        <a:ext cx="2447925" cy="646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1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  <p:bldP spid="21511" grpId="0"/>
      <p:bldP spid="21512" grpId="0"/>
      <p:bldP spid="21513" grpId="0"/>
      <p:bldP spid="21517" grpId="0" animBg="1"/>
      <p:bldP spid="21518" grpId="0"/>
      <p:bldP spid="215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2928938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Призма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708400" y="1052513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708400" y="692150"/>
            <a:ext cx="51847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: основания – равные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ru-RU" dirty="0">
                <a:solidFill>
                  <a:srgbClr val="00B050"/>
                </a:solidFill>
              </a:rPr>
              <a:t> – угольники, лежащие в параллельных плоскостях, боковые грани – параллелограммы.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4213" y="1844675"/>
            <a:ext cx="8064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Наклонная – боковые грани – параллелограммы.</a:t>
            </a:r>
          </a:p>
        </p:txBody>
      </p:sp>
      <p:pic>
        <p:nvPicPr>
          <p:cNvPr id="24587" name="Picture 11" descr="Наклонная приз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3088" r="42387" b="15439"/>
          <a:stretch>
            <a:fillRect/>
          </a:stretch>
        </p:blipFill>
        <p:spPr bwMode="auto">
          <a:xfrm>
            <a:off x="323850" y="2492375"/>
            <a:ext cx="3916363" cy="403383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84213" y="3213100"/>
            <a:ext cx="12239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116013" y="5300663"/>
            <a:ext cx="7921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95288" y="537368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A</a:t>
            </a:r>
            <a:endParaRPr lang="ru-RU" sz="2400">
              <a:solidFill>
                <a:srgbClr val="009900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9750" y="393382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k</a:t>
            </a:r>
            <a:endParaRPr lang="ru-RU" sz="2400">
              <a:solidFill>
                <a:srgbClr val="009900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9750" y="4437063"/>
            <a:ext cx="6492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F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187450" y="3789363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M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059113" y="3860800"/>
            <a:ext cx="7921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N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635375" y="4365625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P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484438" y="4941888"/>
            <a:ext cx="503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427538" y="2276475"/>
            <a:ext cx="471646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HH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ru-RU" baseline="-25000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rgbClr val="FF0000"/>
                </a:solidFill>
              </a:rPr>
              <a:t>– высота призмы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AH </a:t>
            </a:r>
            <a:r>
              <a:rPr lang="ru-RU">
                <a:solidFill>
                  <a:srgbClr val="009900"/>
                </a:solidFill>
              </a:rPr>
              <a:t>(</a:t>
            </a:r>
            <a:r>
              <a:rPr lang="en-US">
                <a:solidFill>
                  <a:srgbClr val="009900"/>
                </a:solidFill>
              </a:rPr>
              <a:t>k</a:t>
            </a:r>
            <a:r>
              <a:rPr lang="ru-RU">
                <a:solidFill>
                  <a:srgbClr val="009900"/>
                </a:solidFill>
              </a:rPr>
              <a:t>)</a:t>
            </a:r>
            <a:r>
              <a:rPr lang="en-US">
                <a:solidFill>
                  <a:srgbClr val="009900"/>
                </a:solidFill>
              </a:rPr>
              <a:t> – </a:t>
            </a:r>
            <a:r>
              <a:rPr lang="ru-RU">
                <a:solidFill>
                  <a:srgbClr val="009900"/>
                </a:solidFill>
              </a:rPr>
              <a:t>боковое ребро призмы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FMNPD</a:t>
            </a:r>
            <a:r>
              <a:rPr lang="ru-RU">
                <a:solidFill>
                  <a:srgbClr val="0000FF"/>
                </a:solidFill>
              </a:rPr>
              <a:t> – сечение, перпендикулярное боковому ребру</a:t>
            </a:r>
          </a:p>
        </p:txBody>
      </p:sp>
      <p:graphicFrame>
        <p:nvGraphicFramePr>
          <p:cNvPr id="24601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5292725" y="4149725"/>
          <a:ext cx="24479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Формула" r:id="rId4" imgW="838200" imgH="228600" progId="Equation.3">
                  <p:embed/>
                </p:oleObj>
              </mc:Choice>
              <mc:Fallback>
                <p:oleObj name="Формула" r:id="rId4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149725"/>
                        <a:ext cx="2447925" cy="666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3" name="Object 2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59338" y="5013325"/>
          <a:ext cx="33845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Формула" r:id="rId6" imgW="1143000" imgH="228600" progId="Equation.3">
                  <p:embed/>
                </p:oleObj>
              </mc:Choice>
              <mc:Fallback>
                <p:oleObj name="Формула" r:id="rId6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13325"/>
                        <a:ext cx="3384550" cy="6778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6" name="Object 3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89575" y="5876925"/>
          <a:ext cx="20542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Формула" r:id="rId8" imgW="698500" imgH="228600" progId="Equation.3">
                  <p:embed/>
                </p:oleObj>
              </mc:Choice>
              <mc:Fallback>
                <p:oleObj name="Формула" r:id="rId8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5876925"/>
                        <a:ext cx="2054225" cy="673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3525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8" grpId="0"/>
      <p:bldP spid="24589" grpId="0"/>
      <p:bldP spid="24590" grpId="0"/>
      <p:bldP spid="24592" grpId="0"/>
      <p:bldP spid="24593" grpId="0"/>
      <p:bldP spid="24594" grpId="0"/>
      <p:bldP spid="24595" grpId="0"/>
      <p:bldP spid="24596" grpId="0"/>
      <p:bldP spid="245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770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9900"/>
                </a:solidFill>
              </a:rPr>
              <a:t>Прямая призма – боковые грани – прямоугольники. </a:t>
            </a:r>
          </a:p>
        </p:txBody>
      </p:sp>
      <p:graphicFrame>
        <p:nvGraphicFramePr>
          <p:cNvPr id="29707" name="Object 1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313" y="5876925"/>
          <a:ext cx="25923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Формула" r:id="rId3" imgW="901309" imgH="228501" progId="Equation.3">
                  <p:embed/>
                </p:oleObj>
              </mc:Choice>
              <mc:Fallback>
                <p:oleObj name="Формула" r:id="rId3" imgW="90130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876925"/>
                        <a:ext cx="2592387" cy="6572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2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308850" y="2565400"/>
          <a:ext cx="14747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Формула" r:id="rId5" imgW="431613" imgH="203112" progId="Equation.3">
                  <p:embed/>
                </p:oleObj>
              </mc:Choice>
              <mc:Fallback>
                <p:oleObj name="Формула" r:id="rId5" imgW="4316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65400"/>
                        <a:ext cx="1474788" cy="693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4140200" y="1125538"/>
            <a:ext cx="1512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Куб</a:t>
            </a:r>
          </a:p>
        </p:txBody>
      </p:sp>
      <p:pic>
        <p:nvPicPr>
          <p:cNvPr id="29714" name="Picture 18" descr="Куб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4" r="54129" b="24783"/>
          <a:stretch>
            <a:fillRect/>
          </a:stretch>
        </p:blipFill>
        <p:spPr bwMode="auto">
          <a:xfrm>
            <a:off x="3708400" y="1989138"/>
            <a:ext cx="3168650" cy="26638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500563" y="429418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940425" y="4005263"/>
            <a:ext cx="43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588125" y="2709863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 flipV="1">
            <a:off x="5003800" y="2062163"/>
            <a:ext cx="504825" cy="2303462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219700" y="2852738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</a:t>
            </a:r>
            <a:endParaRPr lang="ru-RU">
              <a:solidFill>
                <a:srgbClr val="0000FF"/>
              </a:solidFill>
            </a:endParaRPr>
          </a:p>
        </p:txBody>
      </p:sp>
      <p:graphicFrame>
        <p:nvGraphicFramePr>
          <p:cNvPr id="29725" name="Object 2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4775" y="5876925"/>
          <a:ext cx="23050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Формула" r:id="rId8" imgW="723586" imgH="241195" progId="Equation.3">
                  <p:embed/>
                </p:oleObj>
              </mc:Choice>
              <mc:Fallback>
                <p:oleObj name="Формула" r:id="rId8" imgW="72358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876925"/>
                        <a:ext cx="2305050" cy="7699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8" name="Object 32"/>
          <p:cNvGraphicFramePr>
            <a:graphicFrameLocks noChangeAspect="1"/>
          </p:cNvGraphicFramePr>
          <p:nvPr/>
        </p:nvGraphicFramePr>
        <p:xfrm>
          <a:off x="7092950" y="3789363"/>
          <a:ext cx="19081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Формула" r:id="rId10" imgW="634725" imgH="203112" progId="Equation.3">
                  <p:embed/>
                </p:oleObj>
              </mc:Choice>
              <mc:Fallback>
                <p:oleObj name="Формула" r:id="rId10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789363"/>
                        <a:ext cx="1908175" cy="6111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5076825" y="5013325"/>
          <a:ext cx="25209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Формула" r:id="rId12" imgW="901309" imgH="241195" progId="Equation.3">
                  <p:embed/>
                </p:oleObj>
              </mc:Choice>
              <mc:Fallback>
                <p:oleObj name="Формула" r:id="rId12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013325"/>
                        <a:ext cx="2520950" cy="6746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1" name="Object 35"/>
          <p:cNvGraphicFramePr>
            <a:graphicFrameLocks noChangeAspect="1"/>
          </p:cNvGraphicFramePr>
          <p:nvPr/>
        </p:nvGraphicFramePr>
        <p:xfrm>
          <a:off x="720725" y="4941888"/>
          <a:ext cx="20875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Формула" r:id="rId14" imgW="761669" imgH="228501" progId="Equation.3">
                  <p:embed/>
                </p:oleObj>
              </mc:Choice>
              <mc:Fallback>
                <p:oleObj name="Формула" r:id="rId14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4941888"/>
                        <a:ext cx="2087563" cy="6270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5940425" y="1196975"/>
            <a:ext cx="2916238" cy="436563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все грани - квадраты</a:t>
            </a:r>
          </a:p>
        </p:txBody>
      </p:sp>
      <p:grpSp>
        <p:nvGrpSpPr>
          <p:cNvPr id="29739" name="Group 43"/>
          <p:cNvGrpSpPr>
            <a:grpSpLocks/>
          </p:cNvGrpSpPr>
          <p:nvPr/>
        </p:nvGrpSpPr>
        <p:grpSpPr bwMode="auto">
          <a:xfrm>
            <a:off x="323850" y="1196975"/>
            <a:ext cx="3168650" cy="3455988"/>
            <a:chOff x="204" y="754"/>
            <a:chExt cx="1996" cy="2177"/>
          </a:xfrm>
        </p:grpSpPr>
        <p:pic>
          <p:nvPicPr>
            <p:cNvPr id="7187" name="Picture 4" descr="Призма (2)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30" t="6288" r="13751"/>
            <a:stretch>
              <a:fillRect/>
            </a:stretch>
          </p:blipFill>
          <p:spPr bwMode="auto">
            <a:xfrm>
              <a:off x="204" y="754"/>
              <a:ext cx="1996" cy="2177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8" name="Line 8"/>
            <p:cNvSpPr>
              <a:spLocks noChangeShapeType="1"/>
            </p:cNvSpPr>
            <p:nvPr/>
          </p:nvSpPr>
          <p:spPr bwMode="auto">
            <a:xfrm>
              <a:off x="1020" y="2659"/>
              <a:ext cx="2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10"/>
            <p:cNvSpPr>
              <a:spLocks noChangeShapeType="1"/>
            </p:cNvSpPr>
            <p:nvPr/>
          </p:nvSpPr>
          <p:spPr bwMode="auto">
            <a:xfrm>
              <a:off x="839" y="2659"/>
              <a:ext cx="0" cy="1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Line 40"/>
            <p:cNvSpPr>
              <a:spLocks noChangeShapeType="1"/>
            </p:cNvSpPr>
            <p:nvPr/>
          </p:nvSpPr>
          <p:spPr bwMode="auto">
            <a:xfrm>
              <a:off x="930" y="275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Line 41"/>
            <p:cNvSpPr>
              <a:spLocks noChangeShapeType="1"/>
            </p:cNvSpPr>
            <p:nvPr/>
          </p:nvSpPr>
          <p:spPr bwMode="auto">
            <a:xfrm>
              <a:off x="839" y="2659"/>
              <a:ext cx="91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Line 42"/>
            <p:cNvSpPr>
              <a:spLocks noChangeShapeType="1"/>
            </p:cNvSpPr>
            <p:nvPr/>
          </p:nvSpPr>
          <p:spPr bwMode="auto">
            <a:xfrm flipV="1">
              <a:off x="930" y="2659"/>
              <a:ext cx="90" cy="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476375" y="3213100"/>
            <a:ext cx="687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124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nimBg="1"/>
      <p:bldP spid="29715" grpId="0"/>
      <p:bldP spid="29716" grpId="0"/>
      <p:bldP spid="29717" grpId="0"/>
      <p:bldP spid="29719" grpId="0" animBg="1"/>
      <p:bldP spid="29720" grpId="0"/>
      <p:bldP spid="29733" grpId="0" animBg="1"/>
      <p:bldP spid="297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38163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Пирамида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11638" y="549275"/>
            <a:ext cx="47529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– это многогранник, состоящий из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ru-RU" dirty="0">
                <a:solidFill>
                  <a:srgbClr val="00B050"/>
                </a:solidFill>
              </a:rPr>
              <a:t>-угольника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rgbClr val="FF3300"/>
                </a:solidFill>
              </a:rPr>
              <a:t>А</a:t>
            </a:r>
            <a:r>
              <a:rPr lang="ru-RU" baseline="-25000" dirty="0">
                <a:solidFill>
                  <a:srgbClr val="FF3300"/>
                </a:solidFill>
              </a:rPr>
              <a:t>1</a:t>
            </a:r>
            <a:r>
              <a:rPr lang="ru-RU" dirty="0">
                <a:solidFill>
                  <a:srgbClr val="FF3300"/>
                </a:solidFill>
              </a:rPr>
              <a:t>А</a:t>
            </a:r>
            <a:r>
              <a:rPr lang="ru-RU" baseline="-25000" dirty="0">
                <a:solidFill>
                  <a:srgbClr val="FF3300"/>
                </a:solidFill>
              </a:rPr>
              <a:t>2</a:t>
            </a:r>
            <a:r>
              <a:rPr lang="ru-RU" dirty="0">
                <a:solidFill>
                  <a:srgbClr val="FF3300"/>
                </a:solidFill>
              </a:rPr>
              <a:t>А</a:t>
            </a:r>
            <a:r>
              <a:rPr lang="ru-RU" baseline="-25000" dirty="0">
                <a:solidFill>
                  <a:srgbClr val="FF3300"/>
                </a:solidFill>
              </a:rPr>
              <a:t>3</a:t>
            </a:r>
            <a:r>
              <a:rPr lang="ru-RU" dirty="0">
                <a:solidFill>
                  <a:srgbClr val="FF3300"/>
                </a:solidFill>
              </a:rPr>
              <a:t>...А</a:t>
            </a:r>
            <a:r>
              <a:rPr lang="en-US" baseline="-25000" dirty="0">
                <a:solidFill>
                  <a:srgbClr val="FF3300"/>
                </a:solidFill>
              </a:rPr>
              <a:t>n</a:t>
            </a:r>
            <a:r>
              <a:rPr lang="ru-RU" dirty="0">
                <a:solidFill>
                  <a:schemeClr val="bg2"/>
                </a:solidFill>
              </a:rPr>
              <a:t> (</a:t>
            </a:r>
            <a:r>
              <a:rPr lang="ru-RU" dirty="0">
                <a:solidFill>
                  <a:srgbClr val="FF3300"/>
                </a:solidFill>
              </a:rPr>
              <a:t>основание</a:t>
            </a:r>
            <a:r>
              <a:rPr lang="ru-RU" dirty="0">
                <a:solidFill>
                  <a:srgbClr val="00B050"/>
                </a:solidFill>
              </a:rPr>
              <a:t>) 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треугольников </a:t>
            </a:r>
            <a:r>
              <a:rPr lang="ru-RU" dirty="0">
                <a:solidFill>
                  <a:schemeClr val="bg2"/>
                </a:solidFill>
              </a:rPr>
              <a:t>(</a:t>
            </a:r>
            <a:r>
              <a:rPr lang="ru-RU" dirty="0">
                <a:solidFill>
                  <a:srgbClr val="0000FF"/>
                </a:solidFill>
              </a:rPr>
              <a:t>боковые грани</a:t>
            </a:r>
            <a:r>
              <a:rPr lang="ru-RU" dirty="0">
                <a:solidFill>
                  <a:srgbClr val="00B050"/>
                </a:solidFill>
              </a:rPr>
              <a:t>), имеющих общую вершину (</a:t>
            </a:r>
            <a:r>
              <a:rPr lang="ru-RU" dirty="0">
                <a:solidFill>
                  <a:srgbClr val="0000FF"/>
                </a:solidFill>
              </a:rPr>
              <a:t>Р</a:t>
            </a:r>
            <a:r>
              <a:rPr lang="ru-RU" dirty="0">
                <a:solidFill>
                  <a:srgbClr val="00B050"/>
                </a:solidFill>
              </a:rPr>
              <a:t>).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34822" name="Picture 6" descr="Пирамида (определени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16112" r="29980" b="16112"/>
          <a:stretch>
            <a:fillRect/>
          </a:stretch>
        </p:blipFill>
        <p:spPr bwMode="auto">
          <a:xfrm>
            <a:off x="250825" y="2374900"/>
            <a:ext cx="5616575" cy="429418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484438" y="2420938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Р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5300663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547813" y="4437063"/>
            <a:ext cx="7921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563938" y="4221163"/>
            <a:ext cx="1079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3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916238" y="5876925"/>
            <a:ext cx="936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en-US" baseline="-25000">
                <a:solidFill>
                  <a:srgbClr val="FF3300"/>
                </a:solidFill>
              </a:rPr>
              <a:t>n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195513" y="515778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5940425" y="2420938"/>
            <a:ext cx="2952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11863" y="2349500"/>
            <a:ext cx="288131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РА</a:t>
            </a:r>
            <a:r>
              <a:rPr lang="ru-RU" baseline="-25000">
                <a:solidFill>
                  <a:srgbClr val="0000FF"/>
                </a:solidFill>
              </a:rPr>
              <a:t>1</a:t>
            </a:r>
            <a:r>
              <a:rPr lang="ru-RU">
                <a:solidFill>
                  <a:srgbClr val="0000FF"/>
                </a:solidFill>
              </a:rPr>
              <a:t>; РА</a:t>
            </a:r>
            <a:r>
              <a:rPr lang="ru-RU" baseline="-25000">
                <a:solidFill>
                  <a:srgbClr val="0000FF"/>
                </a:solidFill>
              </a:rPr>
              <a:t>2</a:t>
            </a:r>
            <a:r>
              <a:rPr lang="ru-RU">
                <a:solidFill>
                  <a:srgbClr val="0000FF"/>
                </a:solidFill>
              </a:rPr>
              <a:t>; РА</a:t>
            </a:r>
            <a:r>
              <a:rPr lang="ru-RU" baseline="-25000">
                <a:solidFill>
                  <a:srgbClr val="0000FF"/>
                </a:solidFill>
              </a:rPr>
              <a:t>3</a:t>
            </a:r>
            <a:r>
              <a:rPr lang="ru-RU">
                <a:solidFill>
                  <a:srgbClr val="0000FF"/>
                </a:solidFill>
              </a:rPr>
              <a:t>; ... ; РА</a:t>
            </a:r>
            <a:r>
              <a:rPr lang="en-US" baseline="-25000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ru-RU">
                <a:solidFill>
                  <a:srgbClr val="0000FF"/>
                </a:solidFill>
              </a:rPr>
              <a:t>боковые ребра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1</a:t>
            </a: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r>
              <a:rPr lang="ru-RU">
                <a:solidFill>
                  <a:srgbClr val="FF3300"/>
                </a:solidFill>
              </a:rPr>
              <a:t>; ... ;А</a:t>
            </a:r>
            <a:r>
              <a:rPr lang="ru-RU" baseline="-25000">
                <a:solidFill>
                  <a:srgbClr val="FF3300"/>
                </a:solidFill>
              </a:rPr>
              <a:t>1</a:t>
            </a:r>
            <a:r>
              <a:rPr lang="ru-RU">
                <a:solidFill>
                  <a:srgbClr val="FF3300"/>
                </a:solidFill>
              </a:rPr>
              <a:t>А</a:t>
            </a:r>
            <a:r>
              <a:rPr lang="en-US" baseline="-25000">
                <a:solidFill>
                  <a:srgbClr val="FF3300"/>
                </a:solidFill>
              </a:rPr>
              <a:t>n</a:t>
            </a:r>
            <a:r>
              <a:rPr lang="en-US">
                <a:solidFill>
                  <a:srgbClr val="FF3300"/>
                </a:solidFill>
              </a:rPr>
              <a:t> – </a:t>
            </a:r>
            <a:r>
              <a:rPr lang="ru-RU">
                <a:solidFill>
                  <a:srgbClr val="FF3300"/>
                </a:solidFill>
              </a:rPr>
              <a:t>ребра основания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Р</a:t>
            </a:r>
            <a:r>
              <a:rPr lang="en-US">
                <a:solidFill>
                  <a:srgbClr val="009900"/>
                </a:solidFill>
              </a:rPr>
              <a:t>H</a:t>
            </a:r>
            <a:r>
              <a:rPr lang="ru-RU">
                <a:solidFill>
                  <a:srgbClr val="009900"/>
                </a:solidFill>
              </a:rPr>
              <a:t> – высота пирамиды - </a:t>
            </a: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graphicFrame>
        <p:nvGraphicFramePr>
          <p:cNvPr id="34831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5003800" y="4437063"/>
          <a:ext cx="3603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Формула" r:id="rId4" imgW="152334" imgH="139639" progId="Equation.3">
                  <p:embed/>
                </p:oleObj>
              </mc:Choice>
              <mc:Fallback>
                <p:oleObj name="Формула" r:id="rId4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437063"/>
                        <a:ext cx="3603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00788" y="5013325"/>
          <a:ext cx="25923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Формула" r:id="rId6" imgW="1066800" imgH="228600" progId="Equation.3">
                  <p:embed/>
                </p:oleObj>
              </mc:Choice>
              <mc:Fallback>
                <p:oleObj name="Формула" r:id="rId6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13325"/>
                        <a:ext cx="2592387" cy="555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59563" y="5734050"/>
          <a:ext cx="18732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Формула" r:id="rId8" imgW="812447" imgH="393529" progId="Equation.3">
                  <p:embed/>
                </p:oleObj>
              </mc:Choice>
              <mc:Fallback>
                <p:oleObj name="Формула" r:id="rId8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734050"/>
                        <a:ext cx="1873250" cy="9064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411413" y="4076700"/>
            <a:ext cx="576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9283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4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4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23" grpId="0"/>
      <p:bldP spid="34824" grpId="0"/>
      <p:bldP spid="34825" grpId="0"/>
      <p:bldP spid="34826" grpId="0"/>
      <p:bldP spid="34827" grpId="0"/>
      <p:bldP spid="34828" grpId="0"/>
      <p:bldP spid="34830" grpId="0" build="allAtOnce"/>
      <p:bldP spid="348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200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Правильная пирамида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68313" y="1196975"/>
            <a:ext cx="84232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основание – правильный многоугольник, вершина проецируется в центр основания;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00B050"/>
                </a:solidFill>
              </a:rPr>
              <a:t> боковые ребра – равны;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00B050"/>
                </a:solidFill>
              </a:rPr>
              <a:t> боковые грани – равные равнобедренные треугольники</a:t>
            </a:r>
            <a:r>
              <a:rPr lang="ru-RU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643438" y="2997200"/>
            <a:ext cx="18716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r>
              <a:rPr lang="ru-RU">
                <a:solidFill>
                  <a:srgbClr val="FF3300"/>
                </a:solidFill>
              </a:rPr>
              <a:t> – высота, 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6732588" y="2997200"/>
            <a:ext cx="2411412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 – </a:t>
            </a:r>
            <a:r>
              <a:rPr lang="ru-RU">
                <a:solidFill>
                  <a:srgbClr val="009900"/>
                </a:solidFill>
              </a:rPr>
              <a:t>апофема</a:t>
            </a:r>
            <a:r>
              <a:rPr lang="ru-RU"/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222" name="Text Box 32"/>
          <p:cNvSpPr txBox="1">
            <a:spLocks noChangeArrowheads="1"/>
          </p:cNvSpPr>
          <p:nvPr/>
        </p:nvSpPr>
        <p:spPr bwMode="auto">
          <a:xfrm>
            <a:off x="5508625" y="3644900"/>
            <a:ext cx="2520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chemeClr val="bg2"/>
              </a:solidFill>
            </a:endParaRPr>
          </a:p>
        </p:txBody>
      </p:sp>
      <p:pic>
        <p:nvPicPr>
          <p:cNvPr id="38960" name="Picture 48" descr="Пра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44395" b="35202"/>
          <a:stretch>
            <a:fillRect/>
          </a:stretch>
        </p:blipFill>
        <p:spPr bwMode="auto">
          <a:xfrm>
            <a:off x="323850" y="3079750"/>
            <a:ext cx="4014788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2339975" y="4797425"/>
            <a:ext cx="7921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1258888" y="5373688"/>
            <a:ext cx="5048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graphicFrame>
        <p:nvGraphicFramePr>
          <p:cNvPr id="38965" name="Object 53"/>
          <p:cNvGraphicFramePr>
            <a:graphicFrameLocks noGrp="1" noChangeAspect="1"/>
          </p:cNvGraphicFramePr>
          <p:nvPr>
            <p:ph sz="half" idx="1"/>
          </p:nvPr>
        </p:nvGraphicFramePr>
        <p:xfrm>
          <a:off x="5508625" y="3500438"/>
          <a:ext cx="25209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Формула" r:id="rId4" imgW="1028254" imgH="393529" progId="Equation.3">
                  <p:embed/>
                </p:oleObj>
              </mc:Choice>
              <mc:Fallback>
                <p:oleObj name="Формула" r:id="rId4" imgW="102825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500438"/>
                        <a:ext cx="2520950" cy="965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67" name="Object 5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24525" y="5589588"/>
          <a:ext cx="20891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Формула" r:id="rId6" imgW="812447" imgH="393529" progId="Equation.3">
                  <p:embed/>
                </p:oleObj>
              </mc:Choice>
              <mc:Fallback>
                <p:oleObj name="Формула" r:id="rId6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589588"/>
                        <a:ext cx="2089150" cy="10112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70" name="Object 5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19700" y="4724400"/>
          <a:ext cx="30956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Формула" r:id="rId8" imgW="1066800" imgH="228600" progId="Equation.3">
                  <p:embed/>
                </p:oleObj>
              </mc:Choice>
              <mc:Fallback>
                <p:oleObj name="Формула" r:id="rId8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724400"/>
                        <a:ext cx="3095625" cy="6619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0253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31" grpId="0"/>
      <p:bldP spid="38932" grpId="0"/>
      <p:bldP spid="38963" grpId="0"/>
      <p:bldP spid="389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14282" y="357166"/>
            <a:ext cx="8715436" cy="626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Многогранник</a:t>
            </a:r>
            <a:r>
              <a:rPr lang="ru-RU" sz="2400" b="0" dirty="0">
                <a:solidFill>
                  <a:schemeClr val="tx1"/>
                </a:solidFill>
              </a:rPr>
              <a:t> - геометрическое тело, ограниченное плоскими многоугольниками. </a:t>
            </a:r>
            <a:br>
              <a:rPr lang="ru-RU" sz="2400" b="0" dirty="0">
                <a:solidFill>
                  <a:schemeClr val="tx1"/>
                </a:solidFill>
              </a:rPr>
            </a:br>
            <a:endParaRPr lang="ru-RU" sz="2400" b="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b="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Плоские многоугольники </a:t>
            </a:r>
          </a:p>
          <a:p>
            <a:pPr marL="0" indent="0"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называются </a:t>
            </a:r>
            <a:r>
              <a:rPr lang="ru-RU" sz="2300" b="0" dirty="0" smtClean="0">
                <a:solidFill>
                  <a:srgbClr val="C00000"/>
                </a:solidFill>
              </a:rPr>
              <a:t>гранями </a:t>
            </a:r>
            <a:r>
              <a:rPr lang="ru-RU" sz="2300" b="0" dirty="0" smtClean="0"/>
              <a:t>многогранника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стороны </a:t>
            </a:r>
            <a:r>
              <a:rPr lang="ru-RU" sz="2300" b="0" dirty="0">
                <a:solidFill>
                  <a:schemeClr val="tx1"/>
                </a:solidFill>
              </a:rPr>
              <a:t>многоугольника </a:t>
            </a:r>
            <a:r>
              <a:rPr lang="ru-RU" sz="2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buNone/>
            </a:pPr>
            <a:r>
              <a:rPr lang="ru-RU" sz="2300" b="0" dirty="0" smtClean="0">
                <a:solidFill>
                  <a:srgbClr val="00B050"/>
                </a:solidFill>
              </a:rPr>
              <a:t>ребрами</a:t>
            </a:r>
            <a:r>
              <a:rPr lang="ru-RU" sz="2300" b="0" dirty="0" smtClean="0">
                <a:solidFill>
                  <a:schemeClr val="tx1"/>
                </a:solidFill>
              </a:rPr>
              <a:t> многогранника 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вершины </a:t>
            </a:r>
            <a:r>
              <a:rPr lang="ru-RU" sz="2300" b="0" dirty="0">
                <a:solidFill>
                  <a:schemeClr val="tx1"/>
                </a:solidFill>
              </a:rPr>
              <a:t>многоугольника </a:t>
            </a:r>
            <a:r>
              <a:rPr lang="ru-RU" sz="2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buNone/>
            </a:pPr>
            <a:r>
              <a:rPr lang="ru-RU" sz="2300" b="0" dirty="0" smtClean="0">
                <a:solidFill>
                  <a:srgbClr val="7030A0"/>
                </a:solidFill>
              </a:rPr>
              <a:t>вершинами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  <a:r>
              <a:rPr lang="ru-RU" sz="2300" b="0" dirty="0">
                <a:solidFill>
                  <a:schemeClr val="tx1"/>
                </a:solidFill>
              </a:rPr>
              <a:t>многогранника. 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Irina\картинки\математика\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428736"/>
            <a:ext cx="1620789" cy="1585914"/>
          </a:xfrm>
          <a:prstGeom prst="rect">
            <a:avLst/>
          </a:prstGeom>
          <a:noFill/>
        </p:spPr>
      </p:pic>
      <p:pic>
        <p:nvPicPr>
          <p:cNvPr id="1027" name="Picture 3" descr="D:\Irina\картинки\математика\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428736"/>
            <a:ext cx="1357322" cy="1357322"/>
          </a:xfrm>
          <a:prstGeom prst="rect">
            <a:avLst/>
          </a:prstGeom>
          <a:noFill/>
        </p:spPr>
      </p:pic>
      <p:pic>
        <p:nvPicPr>
          <p:cNvPr id="1029" name="Picture 5" descr="D:\Irina\картинки\математика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428736"/>
            <a:ext cx="1071570" cy="1610950"/>
          </a:xfrm>
          <a:prstGeom prst="rect">
            <a:avLst/>
          </a:prstGeom>
          <a:noFill/>
        </p:spPr>
      </p:pic>
      <p:pic>
        <p:nvPicPr>
          <p:cNvPr id="1030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5" cstate="email"/>
          <a:srcRect r="44141"/>
          <a:stretch>
            <a:fillRect/>
          </a:stretch>
        </p:blipFill>
        <p:spPr bwMode="auto">
          <a:xfrm>
            <a:off x="6500826" y="3500438"/>
            <a:ext cx="1857388" cy="2029703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9701543">
            <a:off x="6943449" y="3432184"/>
            <a:ext cx="829239" cy="19224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endCxn id="16" idx="7"/>
          </p:cNvCxnSpPr>
          <p:nvPr/>
        </p:nvCxnSpPr>
        <p:spPr>
          <a:xfrm rot="16200000" flipH="1">
            <a:off x="6301307" y="4200023"/>
            <a:ext cx="1806874" cy="693455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7143768" y="5357826"/>
            <a:ext cx="428628" cy="369332"/>
            <a:chOff x="6143636" y="5929330"/>
            <a:chExt cx="428628" cy="369332"/>
          </a:xfrm>
        </p:grpSpPr>
        <p:sp>
          <p:nvSpPr>
            <p:cNvPr id="16" name="Овал 15"/>
            <p:cNvSpPr/>
            <p:nvPr/>
          </p:nvSpPr>
          <p:spPr>
            <a:xfrm>
              <a:off x="6429388" y="6000768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3636" y="592933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С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66" name="Group 34"/>
          <p:cNvGrpSpPr>
            <a:grpSpLocks/>
          </p:cNvGrpSpPr>
          <p:nvPr/>
        </p:nvGrpSpPr>
        <p:grpSpPr bwMode="auto">
          <a:xfrm>
            <a:off x="323850" y="1196975"/>
            <a:ext cx="4968875" cy="5040313"/>
            <a:chOff x="204" y="754"/>
            <a:chExt cx="3130" cy="3175"/>
          </a:xfrm>
        </p:grpSpPr>
        <p:pic>
          <p:nvPicPr>
            <p:cNvPr id="10261" name="Picture 5" descr="Пирамида (треуг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0" t="3145" r="7874" b="9433"/>
            <a:stretch>
              <a:fillRect/>
            </a:stretch>
          </p:blipFill>
          <p:spPr bwMode="auto">
            <a:xfrm>
              <a:off x="204" y="754"/>
              <a:ext cx="3130" cy="3175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2" name="Line 15"/>
            <p:cNvSpPr>
              <a:spLocks noChangeShapeType="1"/>
            </p:cNvSpPr>
            <p:nvPr/>
          </p:nvSpPr>
          <p:spPr bwMode="auto">
            <a:xfrm flipV="1">
              <a:off x="2109" y="2705"/>
              <a:ext cx="91" cy="91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16"/>
            <p:cNvSpPr>
              <a:spLocks noChangeShapeType="1"/>
            </p:cNvSpPr>
            <p:nvPr/>
          </p:nvSpPr>
          <p:spPr bwMode="auto">
            <a:xfrm flipH="1" flipV="1">
              <a:off x="2200" y="2705"/>
              <a:ext cx="45" cy="13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4049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24750" y="2206625"/>
          <a:ext cx="14398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Формула" r:id="rId4" imgW="812447" imgH="393529" progId="Equation.3">
                  <p:embed/>
                </p:oleObj>
              </mc:Choice>
              <mc:Fallback>
                <p:oleObj name="Формула" r:id="rId4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206625"/>
                        <a:ext cx="1439863" cy="6969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1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35600" y="2205038"/>
          <a:ext cx="14414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Формула" r:id="rId6" imgW="812447" imgH="393529" progId="Equation.3">
                  <p:embed/>
                </p:oleObj>
              </mc:Choice>
              <mc:Fallback>
                <p:oleObj name="Формула" r:id="rId6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05038"/>
                        <a:ext cx="1441450" cy="698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2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34955157"/>
              </p:ext>
            </p:extLst>
          </p:nvPr>
        </p:nvGraphicFramePr>
        <p:xfrm>
          <a:off x="6228184" y="3141663"/>
          <a:ext cx="17272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Формула" r:id="rId8" imgW="863225" imgH="393529" progId="Equation.3">
                  <p:embed/>
                </p:oleObj>
              </mc:Choice>
              <mc:Fallback>
                <p:oleObj name="Формула" r:id="rId8" imgW="8632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141663"/>
                        <a:ext cx="1727200" cy="7858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6228184" y="1397556"/>
            <a:ext cx="1720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AB = BC = AC =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395288" y="260350"/>
            <a:ext cx="84248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Правильная треугольная пирамида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20161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H</a:t>
            </a:r>
            <a:r>
              <a:rPr lang="ru-RU" dirty="0">
                <a:solidFill>
                  <a:srgbClr val="FF3300"/>
                </a:solidFill>
              </a:rPr>
              <a:t> – высота, </a:t>
            </a:r>
          </a:p>
          <a:p>
            <a:pPr eaLnBrk="1" hangingPunct="1">
              <a:spcBef>
                <a:spcPct val="50000"/>
              </a:spcBef>
            </a:pP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7235825" y="836613"/>
            <a:ext cx="190817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h – </a:t>
            </a:r>
            <a:r>
              <a:rPr lang="ru-RU" dirty="0">
                <a:solidFill>
                  <a:srgbClr val="009900"/>
                </a:solidFill>
              </a:rPr>
              <a:t>апофема</a:t>
            </a:r>
            <a:r>
              <a:rPr lang="ru-RU" dirty="0"/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44062" name="Object 3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83699945"/>
              </p:ext>
            </p:extLst>
          </p:nvPr>
        </p:nvGraphicFramePr>
        <p:xfrm>
          <a:off x="5580063" y="4156003"/>
          <a:ext cx="29718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Формула" r:id="rId10" imgW="1409088" imgH="431613" progId="Equation.3">
                  <p:embed/>
                </p:oleObj>
              </mc:Choice>
              <mc:Fallback>
                <p:oleObj name="Формула" r:id="rId10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156003"/>
                        <a:ext cx="2971800" cy="9096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47129"/>
              </p:ext>
            </p:extLst>
          </p:nvPr>
        </p:nvGraphicFramePr>
        <p:xfrm>
          <a:off x="6040720" y="5307806"/>
          <a:ext cx="2159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Формула" r:id="rId12" imgW="1104900" imgH="431800" progId="Equation.3">
                  <p:embed/>
                </p:oleObj>
              </mc:Choice>
              <mc:Fallback>
                <p:oleObj name="Формула" r:id="rId12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720" y="5307806"/>
                        <a:ext cx="2159000" cy="844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95288" y="5229225"/>
            <a:ext cx="576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411413" y="4797425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O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932363" y="3284538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835150" y="5805488"/>
            <a:ext cx="7921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C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987675" y="2997200"/>
            <a:ext cx="576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</a:rPr>
              <a:t>h</a:t>
            </a:r>
            <a:endParaRPr lang="ru-RU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124075" y="350043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H</a:t>
            </a:r>
            <a:endParaRPr lang="ru-RU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124075" y="1196975"/>
            <a:ext cx="1079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492500" y="4508500"/>
            <a:ext cx="720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971550" y="5516563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4697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7" grpId="0"/>
      <p:bldP spid="44058" grpId="0"/>
      <p:bldP spid="44060" grpId="0"/>
      <p:bldP spid="44061" grpId="0"/>
      <p:bldP spid="44039" grpId="0"/>
      <p:bldP spid="44042" grpId="0"/>
      <p:bldP spid="44045" grpId="0"/>
      <p:bldP spid="44040" grpId="0"/>
      <p:bldP spid="44044" grpId="0"/>
      <p:bldP spid="44043" grpId="0"/>
      <p:bldP spid="44038" grpId="0"/>
      <p:bldP spid="44041" grpId="0"/>
      <p:bldP spid="440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Пирамида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r="48000" b="30980"/>
          <a:stretch>
            <a:fillRect/>
          </a:stretch>
        </p:blipFill>
        <p:spPr bwMode="auto">
          <a:xfrm>
            <a:off x="250825" y="2276475"/>
            <a:ext cx="5256213" cy="40100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Правильная четырехугольная пирамида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843213" y="908050"/>
            <a:ext cx="1776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cs typeface="Times New Roman" pitchFamily="18" charset="0"/>
              </a:rPr>
              <a:t>h – </a:t>
            </a:r>
            <a:r>
              <a:rPr lang="ru-RU">
                <a:solidFill>
                  <a:srgbClr val="009900"/>
                </a:solidFill>
                <a:cs typeface="Times New Roman" pitchFamily="18" charset="0"/>
              </a:rPr>
              <a:t>апофема,</a:t>
            </a:r>
            <a:r>
              <a:rPr lang="ru-RU">
                <a:cs typeface="Times New Roman" pitchFamily="18" charset="0"/>
              </a:rPr>
              <a:t> 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84213" y="908050"/>
            <a:ext cx="20161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r>
              <a:rPr lang="ru-RU">
                <a:solidFill>
                  <a:srgbClr val="FF3300"/>
                </a:solidFill>
              </a:rPr>
              <a:t> – высота, </a:t>
            </a:r>
          </a:p>
          <a:p>
            <a:pPr eaLnBrk="1" hangingPunct="1">
              <a:spcBef>
                <a:spcPct val="50000"/>
              </a:spcBef>
            </a:pPr>
            <a:endParaRPr lang="ru-RU">
              <a:solidFill>
                <a:srgbClr val="FF3300"/>
              </a:solidFill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39750" y="1557338"/>
            <a:ext cx="82089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AB = BC = CD = DA =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ru-RU" dirty="0">
                <a:solidFill>
                  <a:srgbClr val="00B050"/>
                </a:solidFill>
              </a:rPr>
              <a:t>в основании – квадрат)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411413" y="4005263"/>
            <a:ext cx="936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708400" y="3860800"/>
            <a:ext cx="13668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124075" y="5589588"/>
            <a:ext cx="574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331913" y="4652963"/>
            <a:ext cx="8651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23850" y="5589588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692275" y="4365625"/>
            <a:ext cx="86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563938" y="5516563"/>
            <a:ext cx="6492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D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2627313" y="5157788"/>
            <a:ext cx="43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O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2484438" y="2276475"/>
            <a:ext cx="86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4284663" y="5084763"/>
            <a:ext cx="936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К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5651499" y="2133600"/>
            <a:ext cx="3313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К – середина </a:t>
            </a:r>
            <a:r>
              <a:rPr lang="en-US" dirty="0">
                <a:solidFill>
                  <a:srgbClr val="00B050"/>
                </a:solidFill>
              </a:rPr>
              <a:t>DC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52264" name="Object 4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235825" y="2919413"/>
          <a:ext cx="15128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Формула" r:id="rId4" imgW="761669" imgH="215806" progId="Equation.3">
                  <p:embed/>
                </p:oleObj>
              </mc:Choice>
              <mc:Fallback>
                <p:oleObj name="Формула" r:id="rId4" imgW="7616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919413"/>
                        <a:ext cx="1512888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6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24525" y="2781300"/>
          <a:ext cx="12255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Формула" r:id="rId6" imgW="685800" imgH="393480" progId="Equation.3">
                  <p:embed/>
                </p:oleObj>
              </mc:Choice>
              <mc:Fallback>
                <p:oleObj name="Формула" r:id="rId6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781300"/>
                        <a:ext cx="1225550" cy="7032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4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51500" y="3789363"/>
          <a:ext cx="3276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Формула" r:id="rId8" imgW="1473200" imgH="393700" progId="Equation.3">
                  <p:embed/>
                </p:oleObj>
              </mc:Choice>
              <mc:Fallback>
                <p:oleObj name="Формула" r:id="rId8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789363"/>
                        <a:ext cx="3276600" cy="8763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2" name="Object 4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92813" y="4941888"/>
          <a:ext cx="25923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Формула" r:id="rId10" imgW="1104900" imgH="241300" progId="Equation.3">
                  <p:embed/>
                </p:oleObj>
              </mc:Choice>
              <mc:Fallback>
                <p:oleObj name="Формула" r:id="rId10" imgW="1104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4941888"/>
                        <a:ext cx="2592387" cy="568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5" name="Object 51"/>
          <p:cNvGraphicFramePr>
            <a:graphicFrameLocks noChangeAspect="1"/>
          </p:cNvGraphicFramePr>
          <p:nvPr/>
        </p:nvGraphicFramePr>
        <p:xfrm>
          <a:off x="6426200" y="5734050"/>
          <a:ext cx="1727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Формула" r:id="rId12" imgW="825500" imgH="393700" progId="Equation.3">
                  <p:embed/>
                </p:oleObj>
              </mc:Choice>
              <mc:Fallback>
                <p:oleObj name="Формула" r:id="rId12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5734050"/>
                        <a:ext cx="1727200" cy="8239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78" name="Text Box 54"/>
          <p:cNvSpPr txBox="1">
            <a:spLocks noChangeArrowheads="1"/>
          </p:cNvSpPr>
          <p:nvPr/>
        </p:nvSpPr>
        <p:spPr bwMode="auto">
          <a:xfrm>
            <a:off x="5003800" y="4508500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4932363" y="908050"/>
            <a:ext cx="3095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а – сторона основания</a:t>
            </a:r>
          </a:p>
        </p:txBody>
      </p:sp>
    </p:spTree>
    <p:extLst>
      <p:ext uri="{BB962C8B-B14F-4D97-AF65-F5344CB8AC3E}">
        <p14:creationId xmlns:p14="http://schemas.microsoft.com/office/powerpoint/2010/main" val="27403416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2" grpId="0"/>
      <p:bldP spid="52233" grpId="0"/>
      <p:bldP spid="52247" grpId="0"/>
      <p:bldP spid="52234" grpId="0"/>
      <p:bldP spid="52235" grpId="0"/>
      <p:bldP spid="52236" grpId="0"/>
      <p:bldP spid="52237" grpId="0"/>
      <p:bldP spid="52240" grpId="0"/>
      <p:bldP spid="52241" grpId="0"/>
      <p:bldP spid="52244" grpId="0"/>
      <p:bldP spid="52245" grpId="0"/>
      <p:bldP spid="52246" grpId="0"/>
      <p:bldP spid="52260" grpId="0"/>
      <p:bldP spid="52263" grpId="0"/>
      <p:bldP spid="52278" grpId="0"/>
      <p:bldP spid="522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5292725" y="1268413"/>
            <a:ext cx="34575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PA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A</a:t>
            </a:r>
            <a:r>
              <a:rPr lang="en-US" sz="2000" baseline="-25000" dirty="0">
                <a:solidFill>
                  <a:srgbClr val="00B050"/>
                </a:solidFill>
              </a:rPr>
              <a:t>2</a:t>
            </a:r>
            <a:r>
              <a:rPr lang="en-US" sz="2000" dirty="0">
                <a:solidFill>
                  <a:srgbClr val="00B050"/>
                </a:solidFill>
              </a:rPr>
              <a:t>…A</a:t>
            </a:r>
            <a:r>
              <a:rPr lang="en-US" sz="2000" baseline="-25000" dirty="0">
                <a:solidFill>
                  <a:srgbClr val="00B050"/>
                </a:solidFill>
              </a:rPr>
              <a:t>n</a:t>
            </a:r>
            <a:r>
              <a:rPr lang="en-US" sz="2000" dirty="0">
                <a:solidFill>
                  <a:srgbClr val="00B050"/>
                </a:solidFill>
              </a:rPr>
              <a:t> – </a:t>
            </a:r>
            <a:r>
              <a:rPr lang="ru-RU" sz="2000" dirty="0">
                <a:solidFill>
                  <a:srgbClr val="00B050"/>
                </a:solidFill>
              </a:rPr>
              <a:t>произвольная  пирамида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2000" dirty="0">
                <a:solidFill>
                  <a:srgbClr val="00B050"/>
                </a:solidFill>
                <a:cs typeface="Times New Roman" pitchFamily="18" charset="0"/>
              </a:rPr>
              <a:t>α</a:t>
            </a:r>
            <a:r>
              <a:rPr lang="ru-RU" sz="2000" dirty="0">
                <a:solidFill>
                  <a:srgbClr val="00B050"/>
                </a:solidFill>
                <a:cs typeface="Times New Roman" pitchFamily="18" charset="0"/>
              </a:rPr>
              <a:t> – плоскость основания</a:t>
            </a:r>
            <a:endParaRPr lang="el-GR" sz="2000" dirty="0">
              <a:solidFill>
                <a:srgbClr val="00B05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2000" dirty="0">
                <a:solidFill>
                  <a:srgbClr val="00B050"/>
                </a:solidFill>
                <a:cs typeface="Times New Roman" pitchFamily="18" charset="0"/>
              </a:rPr>
              <a:t>β</a:t>
            </a:r>
            <a:r>
              <a:rPr lang="ru-RU" sz="2000" dirty="0">
                <a:solidFill>
                  <a:srgbClr val="00B050"/>
                </a:solidFill>
                <a:cs typeface="Times New Roman" pitchFamily="18" charset="0"/>
              </a:rPr>
              <a:t> – секущая плоскость,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PB</a:t>
            </a:r>
            <a:r>
              <a:rPr lang="en-US" sz="2000" baseline="-25000" dirty="0">
                <a:solidFill>
                  <a:srgbClr val="00B05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B</a:t>
            </a:r>
            <a:r>
              <a:rPr lang="en-US" sz="2000" baseline="-250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…</a:t>
            </a:r>
            <a:r>
              <a:rPr lang="en-US" sz="2000" dirty="0" err="1">
                <a:solidFill>
                  <a:srgbClr val="00B050"/>
                </a:solidFill>
                <a:cs typeface="Times New Roman" pitchFamily="18" charset="0"/>
              </a:rPr>
              <a:t>B</a:t>
            </a:r>
            <a:r>
              <a:rPr lang="en-US" sz="2000" baseline="-25000" dirty="0" err="1">
                <a:solidFill>
                  <a:srgbClr val="00B050"/>
                </a:solidFill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 – </a:t>
            </a:r>
            <a:r>
              <a:rPr lang="ru-RU" sz="2000" dirty="0">
                <a:solidFill>
                  <a:srgbClr val="00B050"/>
                </a:solidFill>
                <a:cs typeface="Times New Roman" pitchFamily="18" charset="0"/>
              </a:rPr>
              <a:t>пирамида </a:t>
            </a:r>
            <a:endParaRPr lang="el-GR" sz="20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416800" cy="849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Усеченная  пирамида</a:t>
            </a:r>
          </a:p>
        </p:txBody>
      </p:sp>
      <p:pic>
        <p:nvPicPr>
          <p:cNvPr id="57355" name="Picture 11" descr="Пирамида усе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6573" r="28705" b="16112"/>
          <a:stretch>
            <a:fillRect/>
          </a:stretch>
        </p:blipFill>
        <p:spPr bwMode="auto">
          <a:xfrm>
            <a:off x="179388" y="1341438"/>
            <a:ext cx="5133975" cy="42481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149725" y="2005013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>
                <a:solidFill>
                  <a:schemeClr val="bg2"/>
                </a:solidFill>
                <a:cs typeface="Times New Roman" pitchFamily="18" charset="0"/>
              </a:rPr>
              <a:t>β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99000" y="3259138"/>
            <a:ext cx="102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rgbClr val="00B050"/>
                </a:solidFill>
                <a:cs typeface="Times New Roman" pitchFamily="18" charset="0"/>
              </a:rPr>
              <a:t>α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4526756" y="3385416"/>
            <a:ext cx="2968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b="0">
              <a:solidFill>
                <a:srgbClr val="00B050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233613" y="1341438"/>
            <a:ext cx="547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22288" y="4662488"/>
            <a:ext cx="820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343025" y="3408363"/>
            <a:ext cx="685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192463" y="3186113"/>
            <a:ext cx="752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2576513" y="4810125"/>
            <a:ext cx="6842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n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1412875" y="2447925"/>
            <a:ext cx="479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B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2849563" y="1857375"/>
            <a:ext cx="615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2568307" y="2689009"/>
            <a:ext cx="820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B050"/>
                </a:solidFill>
              </a:rPr>
              <a:t>B</a:t>
            </a:r>
            <a:r>
              <a:rPr lang="en-US" baseline="-25000" dirty="0" err="1">
                <a:solidFill>
                  <a:srgbClr val="00B050"/>
                </a:solidFill>
              </a:rPr>
              <a:t>n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1822450" y="1784350"/>
            <a:ext cx="5476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2165350" y="2374900"/>
            <a:ext cx="890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O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1958975" y="4146550"/>
            <a:ext cx="5476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2028825" y="3186113"/>
            <a:ext cx="682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grpSp>
        <p:nvGrpSpPr>
          <p:cNvPr id="57380" name="Group 36"/>
          <p:cNvGrpSpPr>
            <a:grpSpLocks/>
          </p:cNvGrpSpPr>
          <p:nvPr/>
        </p:nvGrpSpPr>
        <p:grpSpPr bwMode="auto">
          <a:xfrm>
            <a:off x="558314" y="1571625"/>
            <a:ext cx="1094274" cy="614363"/>
            <a:chOff x="476" y="646"/>
            <a:chExt cx="590" cy="426"/>
          </a:xfrm>
        </p:grpSpPr>
        <p:sp>
          <p:nvSpPr>
            <p:cNvPr id="12312" name="Rectangle 37"/>
            <p:cNvSpPr>
              <a:spLocks noChangeArrowheads="1"/>
            </p:cNvSpPr>
            <p:nvPr/>
          </p:nvSpPr>
          <p:spPr bwMode="auto">
            <a:xfrm>
              <a:off x="612" y="646"/>
              <a:ext cx="40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/>
              <a:r>
                <a:rPr lang="ru-RU" sz="3200" dirty="0">
                  <a:solidFill>
                    <a:srgbClr val="000000"/>
                  </a:solidFill>
                </a:rPr>
                <a:t>||</a:t>
              </a:r>
              <a:endParaRPr lang="ru-RU" dirty="0"/>
            </a:p>
          </p:txBody>
        </p:sp>
        <p:grpSp>
          <p:nvGrpSpPr>
            <p:cNvPr id="12313" name="Group 38"/>
            <p:cNvGrpSpPr>
              <a:grpSpLocks/>
            </p:cNvGrpSpPr>
            <p:nvPr/>
          </p:nvGrpSpPr>
          <p:grpSpPr bwMode="auto">
            <a:xfrm>
              <a:off x="476" y="709"/>
              <a:ext cx="590" cy="363"/>
              <a:chOff x="476" y="709"/>
              <a:chExt cx="590" cy="363"/>
            </a:xfrm>
          </p:grpSpPr>
          <p:graphicFrame>
            <p:nvGraphicFramePr>
              <p:cNvPr id="12314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0634971"/>
                  </p:ext>
                </p:extLst>
              </p:nvPr>
            </p:nvGraphicFramePr>
            <p:xfrm>
              <a:off x="476" y="743"/>
              <a:ext cx="272" cy="2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8" name="Формула" r:id="rId4" imgW="152280" imgH="139680" progId="Equation.3">
                      <p:embed/>
                    </p:oleObj>
                  </mc:Choice>
                  <mc:Fallback>
                    <p:oleObj name="Формула" r:id="rId4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" y="743"/>
                            <a:ext cx="272" cy="2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5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9883495"/>
                  </p:ext>
                </p:extLst>
              </p:nvPr>
            </p:nvGraphicFramePr>
            <p:xfrm>
              <a:off x="816" y="709"/>
              <a:ext cx="250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9" name="Формула" r:id="rId6" imgW="152268" imgH="203024" progId="Equation.3">
                      <p:embed/>
                    </p:oleObj>
                  </mc:Choice>
                  <mc:Fallback>
                    <p:oleObj name="Формула" r:id="rId6" imgW="152268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709"/>
                            <a:ext cx="250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5364163" y="3068638"/>
            <a:ext cx="3635375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B</a:t>
            </a:r>
            <a:r>
              <a:rPr lang="en-US" sz="2000" baseline="-25000">
                <a:solidFill>
                  <a:srgbClr val="FF3300"/>
                </a:solidFill>
              </a:rPr>
              <a:t>1</a:t>
            </a:r>
            <a:r>
              <a:rPr lang="en-US" sz="2000">
                <a:solidFill>
                  <a:srgbClr val="FF3300"/>
                </a:solidFill>
              </a:rPr>
              <a:t>B</a:t>
            </a:r>
            <a:r>
              <a:rPr lang="en-US" sz="2000" baseline="-25000">
                <a:solidFill>
                  <a:srgbClr val="FF3300"/>
                </a:solidFill>
              </a:rPr>
              <a:t>2</a:t>
            </a:r>
            <a:r>
              <a:rPr lang="en-US" sz="2000">
                <a:solidFill>
                  <a:srgbClr val="FF3300"/>
                </a:solidFill>
              </a:rPr>
              <a:t>…B</a:t>
            </a:r>
            <a:r>
              <a:rPr lang="en-US" sz="2000" baseline="-25000">
                <a:solidFill>
                  <a:srgbClr val="FF3300"/>
                </a:solidFill>
              </a:rPr>
              <a:t>n</a:t>
            </a:r>
            <a:r>
              <a:rPr lang="ru-RU" sz="2000" baseline="-25000">
                <a:solidFill>
                  <a:srgbClr val="FF3300"/>
                </a:solidFill>
              </a:rPr>
              <a:t> </a:t>
            </a:r>
            <a:r>
              <a:rPr lang="ru-RU" sz="2000">
                <a:solidFill>
                  <a:srgbClr val="FF3300"/>
                </a:solidFill>
              </a:rPr>
              <a:t>– верхнее основание</a:t>
            </a:r>
            <a:r>
              <a:rPr lang="ru-RU" sz="2000" baseline="-25000">
                <a:solidFill>
                  <a:srgbClr val="FF3300"/>
                </a:solidFill>
              </a:rPr>
              <a:t> </a:t>
            </a:r>
            <a:r>
              <a:rPr lang="ru-RU" sz="2000">
                <a:solidFill>
                  <a:srgbClr val="FF33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A</a:t>
            </a:r>
            <a:r>
              <a:rPr lang="en-US" sz="2000" baseline="-25000">
                <a:solidFill>
                  <a:srgbClr val="FF3300"/>
                </a:solidFill>
              </a:rPr>
              <a:t>1</a:t>
            </a:r>
            <a:r>
              <a:rPr lang="en-US" sz="2000">
                <a:solidFill>
                  <a:srgbClr val="FF3300"/>
                </a:solidFill>
              </a:rPr>
              <a:t>A</a:t>
            </a:r>
            <a:r>
              <a:rPr lang="en-US" sz="2000" baseline="-25000">
                <a:solidFill>
                  <a:srgbClr val="FF3300"/>
                </a:solidFill>
              </a:rPr>
              <a:t>2</a:t>
            </a:r>
            <a:r>
              <a:rPr lang="en-US" sz="2000">
                <a:solidFill>
                  <a:srgbClr val="FF3300"/>
                </a:solidFill>
              </a:rPr>
              <a:t>…A</a:t>
            </a:r>
            <a:r>
              <a:rPr lang="en-US" sz="2000" baseline="-25000">
                <a:solidFill>
                  <a:srgbClr val="FF3300"/>
                </a:solidFill>
              </a:rPr>
              <a:t>n</a:t>
            </a:r>
            <a:r>
              <a:rPr lang="ru-RU" sz="2000">
                <a:solidFill>
                  <a:srgbClr val="FF3300"/>
                </a:solidFill>
              </a:rPr>
              <a:t> – нижнее снование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; …; A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 – </a:t>
            </a:r>
            <a:r>
              <a:rPr lang="ru-RU" sz="2000">
                <a:solidFill>
                  <a:srgbClr val="0000FF"/>
                </a:solidFill>
              </a:rPr>
              <a:t>       боковые грани – </a:t>
            </a:r>
            <a:r>
              <a:rPr lang="ru-RU" sz="2000">
                <a:solidFill>
                  <a:schemeClr val="bg2"/>
                </a:solidFill>
              </a:rPr>
              <a:t>трапеции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; A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; …; A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 – </a:t>
            </a:r>
            <a:r>
              <a:rPr lang="ru-RU" sz="2000">
                <a:solidFill>
                  <a:srgbClr val="0000FF"/>
                </a:solidFill>
              </a:rPr>
              <a:t>боковые ребра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OO</a:t>
            </a:r>
            <a:r>
              <a:rPr lang="en-US" sz="2000" baseline="-25000">
                <a:solidFill>
                  <a:srgbClr val="009900"/>
                </a:solidFill>
              </a:rPr>
              <a:t>1</a:t>
            </a:r>
            <a:r>
              <a:rPr lang="ru-RU" sz="2000">
                <a:solidFill>
                  <a:srgbClr val="009900"/>
                </a:solidFill>
              </a:rPr>
              <a:t>=</a:t>
            </a:r>
            <a:r>
              <a:rPr lang="en-US" sz="2000">
                <a:solidFill>
                  <a:srgbClr val="009900"/>
                </a:solidFill>
              </a:rPr>
              <a:t> H </a:t>
            </a:r>
            <a:r>
              <a:rPr lang="ru-RU" sz="2000">
                <a:solidFill>
                  <a:srgbClr val="009900"/>
                </a:solidFill>
              </a:rPr>
              <a:t>– высота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ru-RU" sz="2000" baseline="-25000">
              <a:solidFill>
                <a:srgbClr val="009900"/>
              </a:solidFill>
            </a:endParaRPr>
          </a:p>
        </p:txBody>
      </p:sp>
      <p:graphicFrame>
        <p:nvGraphicFramePr>
          <p:cNvPr id="57388" name="Object 44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6021388"/>
          <a:ext cx="35623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Формула" r:id="rId8" imgW="1587500" imgH="228600" progId="Equation.3">
                  <p:embed/>
                </p:oleObj>
              </mc:Choice>
              <mc:Fallback>
                <p:oleObj name="Формула" r:id="rId8" imgW="1587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21388"/>
                        <a:ext cx="3562350" cy="5127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0" name="Object 46"/>
          <p:cNvGraphicFramePr>
            <a:graphicFrameLocks noGrp="1" noChangeAspect="1"/>
          </p:cNvGraphicFramePr>
          <p:nvPr>
            <p:ph sz="half" idx="2"/>
          </p:nvPr>
        </p:nvGraphicFramePr>
        <p:xfrm>
          <a:off x="3851275" y="5876925"/>
          <a:ext cx="51133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Формула" r:id="rId10" imgW="2514600" imgH="393480" progId="Equation.3">
                  <p:embed/>
                </p:oleObj>
              </mc:Choice>
              <mc:Fallback>
                <p:oleObj name="Формула" r:id="rId10" imgW="2514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876925"/>
                        <a:ext cx="5113338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7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7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7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7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7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7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7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7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7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7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7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7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7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7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7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52" grpId="0"/>
      <p:bldP spid="57351" grpId="0"/>
      <p:bldP spid="57357" grpId="0"/>
      <p:bldP spid="57358" grpId="0"/>
      <p:bldP spid="57359" grpId="0"/>
      <p:bldP spid="57360" grpId="0"/>
      <p:bldP spid="57361" grpId="0"/>
      <p:bldP spid="57362" grpId="0"/>
      <p:bldP spid="57364" grpId="0"/>
      <p:bldP spid="57366" grpId="0"/>
      <p:bldP spid="57367" grpId="0"/>
      <p:bldP spid="57369" grpId="0"/>
      <p:bldP spid="573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Правильная </a:t>
            </a:r>
            <a:r>
              <a:rPr lang="ru-RU">
                <a:solidFill>
                  <a:srgbClr val="FF3300"/>
                </a:solidFill>
              </a:rPr>
              <a:t>треугольная</a:t>
            </a:r>
            <a:r>
              <a:rPr lang="ru-RU">
                <a:solidFill>
                  <a:srgbClr val="009900"/>
                </a:solidFill>
              </a:rPr>
              <a:t> усеченная пирамида –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боковые грани</a:t>
            </a:r>
            <a:r>
              <a:rPr lang="ru-RU">
                <a:solidFill>
                  <a:srgbClr val="009900"/>
                </a:solidFill>
              </a:rPr>
              <a:t> </a:t>
            </a:r>
            <a:r>
              <a:rPr lang="ru-RU">
                <a:solidFill>
                  <a:srgbClr val="0000FF"/>
                </a:solidFill>
              </a:rPr>
              <a:t>–</a:t>
            </a:r>
            <a:r>
              <a:rPr lang="ru-RU">
                <a:solidFill>
                  <a:srgbClr val="009900"/>
                </a:solidFill>
              </a:rPr>
              <a:t> </a:t>
            </a:r>
            <a:r>
              <a:rPr lang="ru-RU" u="sng">
                <a:solidFill>
                  <a:srgbClr val="0000FF"/>
                </a:solidFill>
              </a:rPr>
              <a:t>равные</a:t>
            </a:r>
            <a:r>
              <a:rPr lang="ru-RU">
                <a:solidFill>
                  <a:srgbClr val="0000FF"/>
                </a:solidFill>
              </a:rPr>
              <a:t> между собой </a:t>
            </a:r>
            <a:r>
              <a:rPr lang="ru-RU" u="sng">
                <a:solidFill>
                  <a:srgbClr val="0000FF"/>
                </a:solidFill>
              </a:rPr>
              <a:t>равнобокие</a:t>
            </a:r>
            <a:r>
              <a:rPr lang="ru-RU">
                <a:solidFill>
                  <a:srgbClr val="0000FF"/>
                </a:solidFill>
              </a:rPr>
              <a:t> трапеции.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5795963" y="1052513"/>
            <a:ext cx="2879725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600" dirty="0">
                <a:solidFill>
                  <a:srgbClr val="00B050"/>
                </a:solidFill>
                <a:cs typeface="Times New Roman" pitchFamily="18" charset="0"/>
              </a:rPr>
              <a:t>Δ</a:t>
            </a:r>
            <a:r>
              <a:rPr lang="en-US" sz="16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ABC</a:t>
            </a:r>
            <a:r>
              <a:rPr lang="ru-RU" dirty="0">
                <a:solidFill>
                  <a:srgbClr val="00B050"/>
                </a:solidFill>
                <a:cs typeface="Times New Roman" pitchFamily="18" charset="0"/>
              </a:rPr>
              <a:t> и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B050"/>
                </a:solidFill>
              </a:rPr>
              <a:t>Δ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– </a:t>
            </a:r>
            <a:r>
              <a:rPr lang="ru-RU" dirty="0">
                <a:solidFill>
                  <a:srgbClr val="00B050"/>
                </a:solidFill>
              </a:rPr>
              <a:t>равносторонние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OO</a:t>
            </a:r>
            <a:r>
              <a:rPr lang="en-US" baseline="-25000" dirty="0">
                <a:solidFill>
                  <a:srgbClr val="FF3300"/>
                </a:solidFill>
              </a:rPr>
              <a:t>1 </a:t>
            </a:r>
            <a:r>
              <a:rPr lang="en-US" dirty="0">
                <a:solidFill>
                  <a:srgbClr val="FF3300"/>
                </a:solidFill>
              </a:rPr>
              <a:t>= H – </a:t>
            </a:r>
            <a:r>
              <a:rPr lang="ru-RU" dirty="0">
                <a:solidFill>
                  <a:srgbClr val="FF3300"/>
                </a:solidFill>
              </a:rPr>
              <a:t>высота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rgbClr val="009900"/>
                </a:solidFill>
              </a:rPr>
              <a:t>КК</a:t>
            </a:r>
            <a:r>
              <a:rPr lang="ru-RU" baseline="-25000" dirty="0">
                <a:solidFill>
                  <a:srgbClr val="009900"/>
                </a:solidFill>
              </a:rPr>
              <a:t>1</a:t>
            </a:r>
            <a:r>
              <a:rPr lang="ru-RU" dirty="0">
                <a:solidFill>
                  <a:srgbClr val="009900"/>
                </a:solidFill>
              </a:rPr>
              <a:t> =</a:t>
            </a:r>
            <a:r>
              <a:rPr lang="en-US" dirty="0">
                <a:solidFill>
                  <a:srgbClr val="009900"/>
                </a:solidFill>
              </a:rPr>
              <a:t> h</a:t>
            </a:r>
            <a:r>
              <a:rPr lang="ru-RU" dirty="0">
                <a:solidFill>
                  <a:srgbClr val="009900"/>
                </a:solidFill>
              </a:rPr>
              <a:t> – апофема 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ru-RU" dirty="0">
                <a:solidFill>
                  <a:srgbClr val="009900"/>
                </a:solidFill>
              </a:rPr>
              <a:t>  </a:t>
            </a:r>
            <a:endParaRPr lang="el-GR" dirty="0">
              <a:solidFill>
                <a:srgbClr val="009900"/>
              </a:solidFill>
            </a:endParaRPr>
          </a:p>
        </p:txBody>
      </p:sp>
      <p:pic>
        <p:nvPicPr>
          <p:cNvPr id="61475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1441450" cy="45561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6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41600"/>
            <a:ext cx="1404938" cy="4445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1728788" cy="795338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8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21038"/>
            <a:ext cx="1619250" cy="777875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479" name="Object 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867400" y="4149725"/>
          <a:ext cx="28082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Формула" r:id="rId7" imgW="1637589" imgH="393529" progId="Equation.3">
                  <p:embed/>
                </p:oleObj>
              </mc:Choice>
              <mc:Fallback>
                <p:oleObj name="Формула" r:id="rId7" imgW="163758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49725"/>
                        <a:ext cx="2808288" cy="6762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1" name="Object 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46788" y="4941888"/>
          <a:ext cx="24479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Формула" r:id="rId9" imgW="1180588" imgH="393529" progId="Equation.3">
                  <p:embed/>
                </p:oleObj>
              </mc:Choice>
              <mc:Fallback>
                <p:oleObj name="Формула" r:id="rId9" imgW="118058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4941888"/>
                        <a:ext cx="2447925" cy="7032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Rectangle 51"/>
          <p:cNvGraphicFramePr>
            <a:graphicFrameLocks noGrp="1"/>
          </p:cNvGraphicFramePr>
          <p:nvPr>
            <p:ph sz="quarter" idx="3"/>
          </p:nvPr>
        </p:nvGraphicFramePr>
        <p:xfrm>
          <a:off x="990600" y="4114800"/>
          <a:ext cx="2971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Формула" r:id="rId11" imgW="0" imgH="0" progId="Equation.3">
                  <p:embed/>
                </p:oleObj>
              </mc:Choice>
              <mc:Fallback>
                <p:oleObj name="Формула" r:id="rId11" imgW="0" imgH="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29718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4" name="Object 44"/>
          <p:cNvGraphicFramePr>
            <a:graphicFrameLocks noChangeAspect="1"/>
          </p:cNvGraphicFramePr>
          <p:nvPr/>
        </p:nvGraphicFramePr>
        <p:xfrm>
          <a:off x="179388" y="5805488"/>
          <a:ext cx="460851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Формула" r:id="rId12" imgW="2895600" imgH="469900" progId="Equation.3">
                  <p:embed/>
                </p:oleObj>
              </mc:Choice>
              <mc:Fallback>
                <p:oleObj name="Формула" r:id="rId12" imgW="2895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05488"/>
                        <a:ext cx="4608512" cy="8874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4" name="Object 5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59338" y="5816600"/>
          <a:ext cx="41036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Формула" r:id="rId14" imgW="2413000" imgH="431800" progId="Equation.3">
                  <p:embed/>
                </p:oleObj>
              </mc:Choice>
              <mc:Fallback>
                <p:oleObj name="Формула" r:id="rId14" imgW="241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16600"/>
                        <a:ext cx="4103687" cy="863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7" name="Picture 7" descr="Усеченная пирамида (треуг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15721" r="6693" b="9433"/>
          <a:stretch>
            <a:fillRect/>
          </a:stretch>
        </p:blipFill>
        <p:spPr bwMode="auto">
          <a:xfrm>
            <a:off x="179388" y="1406525"/>
            <a:ext cx="5181600" cy="42211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54000" y="4572000"/>
            <a:ext cx="88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660525" y="5232400"/>
            <a:ext cx="5921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141413" y="2197100"/>
            <a:ext cx="6667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289300" y="1341438"/>
            <a:ext cx="517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660525" y="2593975"/>
            <a:ext cx="6667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178050" y="4241800"/>
            <a:ext cx="5175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r>
              <a:rPr lang="en-US" baseline="-25000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327275" y="2265363"/>
            <a:ext cx="5921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2400300" y="3121025"/>
            <a:ext cx="5921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3289300" y="3978275"/>
            <a:ext cx="519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r>
              <a:rPr lang="en-US" baseline="-25000">
                <a:solidFill>
                  <a:srgbClr val="009900"/>
                </a:solidFill>
              </a:rPr>
              <a:t>1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2770188" y="2132013"/>
            <a:ext cx="666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065463" y="2987675"/>
            <a:ext cx="4460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4916488" y="2727325"/>
            <a:ext cx="5921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2195513" y="1773238"/>
            <a:ext cx="7921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1331913" y="3789363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9007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8" grpId="0"/>
      <p:bldP spid="61450" grpId="0"/>
      <p:bldP spid="61451" grpId="0"/>
      <p:bldP spid="61452" grpId="0"/>
      <p:bldP spid="61453" grpId="0"/>
      <p:bldP spid="61454" grpId="0"/>
      <p:bldP spid="61455" grpId="0"/>
      <p:bldP spid="61456" grpId="0"/>
      <p:bldP spid="61457" grpId="0"/>
      <p:bldP spid="61458" grpId="0"/>
      <p:bldP spid="61459" grpId="0"/>
      <p:bldP spid="61462" grpId="0"/>
      <p:bldP spid="61498" grpId="0"/>
      <p:bldP spid="6149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79388" y="260350"/>
            <a:ext cx="87137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Правильная </a:t>
            </a:r>
            <a:r>
              <a:rPr lang="ru-RU">
                <a:solidFill>
                  <a:srgbClr val="FF3300"/>
                </a:solidFill>
              </a:rPr>
              <a:t>четырехугольная</a:t>
            </a:r>
            <a:r>
              <a:rPr lang="ru-RU">
                <a:solidFill>
                  <a:srgbClr val="009900"/>
                </a:solidFill>
              </a:rPr>
              <a:t> усеченная пирамида –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боковые грани – </a:t>
            </a:r>
            <a:r>
              <a:rPr lang="ru-RU" u="sng">
                <a:solidFill>
                  <a:srgbClr val="0000FF"/>
                </a:solidFill>
              </a:rPr>
              <a:t>равные</a:t>
            </a:r>
            <a:r>
              <a:rPr lang="ru-RU">
                <a:solidFill>
                  <a:srgbClr val="0000FF"/>
                </a:solidFill>
              </a:rPr>
              <a:t> между собой </a:t>
            </a:r>
            <a:r>
              <a:rPr lang="ru-RU" u="sng">
                <a:solidFill>
                  <a:srgbClr val="0000FF"/>
                </a:solidFill>
              </a:rPr>
              <a:t>равнобокие</a:t>
            </a:r>
            <a:r>
              <a:rPr lang="ru-RU">
                <a:solidFill>
                  <a:srgbClr val="0000FF"/>
                </a:solidFill>
              </a:rPr>
              <a:t> трапеции.</a:t>
            </a:r>
          </a:p>
          <a:p>
            <a:pPr algn="ctr" eaLnBrk="1" hangingPunct="1">
              <a:lnSpc>
                <a:spcPct val="80000"/>
              </a:lnSpc>
              <a:spcBef>
                <a:spcPct val="5000"/>
              </a:spcBef>
            </a:pPr>
            <a:endParaRPr lang="ru-RU">
              <a:solidFill>
                <a:srgbClr val="0000FF"/>
              </a:solidFill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5364163" y="1125538"/>
            <a:ext cx="37798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ABCD </a:t>
            </a:r>
            <a:r>
              <a:rPr lang="ru-RU" sz="2000" dirty="0">
                <a:solidFill>
                  <a:srgbClr val="00B050"/>
                </a:solidFill>
              </a:rPr>
              <a:t>и</a:t>
            </a:r>
            <a:r>
              <a:rPr lang="en-US" sz="2000" dirty="0">
                <a:solidFill>
                  <a:srgbClr val="00B050"/>
                </a:solidFill>
              </a:rPr>
              <a:t> A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B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C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D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 – </a:t>
            </a:r>
            <a:r>
              <a:rPr lang="ru-RU" sz="2000" dirty="0">
                <a:solidFill>
                  <a:srgbClr val="00B050"/>
                </a:solidFill>
              </a:rPr>
              <a:t>квадраты</a:t>
            </a:r>
            <a:endParaRPr lang="en-US" sz="20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</a:rPr>
              <a:t>OO</a:t>
            </a:r>
            <a:r>
              <a:rPr lang="en-US" sz="2000" baseline="-25000" dirty="0">
                <a:solidFill>
                  <a:srgbClr val="FF3300"/>
                </a:solidFill>
              </a:rPr>
              <a:t>1</a:t>
            </a:r>
            <a:r>
              <a:rPr lang="en-US" sz="2000" dirty="0">
                <a:solidFill>
                  <a:srgbClr val="FF3300"/>
                </a:solidFill>
              </a:rPr>
              <a:t> = H – </a:t>
            </a:r>
            <a:r>
              <a:rPr lang="ru-RU" sz="2000" dirty="0">
                <a:solidFill>
                  <a:srgbClr val="FF3300"/>
                </a:solidFill>
              </a:rPr>
              <a:t>высота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KK</a:t>
            </a:r>
            <a:r>
              <a:rPr lang="en-US" sz="2000" baseline="-25000" dirty="0">
                <a:solidFill>
                  <a:srgbClr val="009900"/>
                </a:solidFill>
              </a:rPr>
              <a:t>1</a:t>
            </a:r>
            <a:r>
              <a:rPr lang="en-US" sz="2000" dirty="0">
                <a:solidFill>
                  <a:srgbClr val="009900"/>
                </a:solidFill>
              </a:rPr>
              <a:t> = h – </a:t>
            </a:r>
            <a:r>
              <a:rPr lang="ru-RU" sz="2000" dirty="0">
                <a:solidFill>
                  <a:srgbClr val="009900"/>
                </a:solidFill>
              </a:rPr>
              <a:t>апофема </a:t>
            </a:r>
          </a:p>
        </p:txBody>
      </p:sp>
      <p:pic>
        <p:nvPicPr>
          <p:cNvPr id="67593" name="Picture 9" descr="Усеченная пирамида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t="15489" r="48463" b="37175"/>
          <a:stretch>
            <a:fillRect/>
          </a:stretch>
        </p:blipFill>
        <p:spPr bwMode="auto">
          <a:xfrm>
            <a:off x="179388" y="1341438"/>
            <a:ext cx="5057775" cy="4103687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403350" y="1865313"/>
            <a:ext cx="7191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50825" y="4865688"/>
            <a:ext cx="4333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547813" y="3367088"/>
            <a:ext cx="433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4787900" y="3441700"/>
            <a:ext cx="576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419475" y="4865688"/>
            <a:ext cx="4333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D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979613" y="1341438"/>
            <a:ext cx="576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563938" y="1492250"/>
            <a:ext cx="5032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2987675" y="2092325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2411413" y="4340225"/>
            <a:ext cx="6492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2555875" y="134143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r>
              <a:rPr lang="en-US" baseline="-25000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2268538" y="2990850"/>
            <a:ext cx="576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4140200" y="4192588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3276600" y="1865313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r>
              <a:rPr lang="en-US" baseline="-25000">
                <a:solidFill>
                  <a:srgbClr val="009900"/>
                </a:solidFill>
              </a:rPr>
              <a:t>1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3635375" y="2841625"/>
            <a:ext cx="6492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1763713" y="1641475"/>
            <a:ext cx="720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1042988" y="3890963"/>
            <a:ext cx="576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  <a:endParaRPr lang="ru-RU">
              <a:solidFill>
                <a:srgbClr val="0000FF"/>
              </a:solidFill>
            </a:endParaRPr>
          </a:p>
        </p:txBody>
      </p:sp>
      <p:graphicFrame>
        <p:nvGraphicFramePr>
          <p:cNvPr id="67623" name="Object 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508625" y="2565400"/>
          <a:ext cx="15843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" name="Формула" r:id="rId4" imgW="736600" imgH="228600" progId="Equation.3">
                  <p:embed/>
                </p:oleObj>
              </mc:Choice>
              <mc:Fallback>
                <p:oleObj name="Формула" r:id="rId4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565400"/>
                        <a:ext cx="1584325" cy="492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5" name="Object 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51725" y="2576513"/>
          <a:ext cx="15113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2" name="Формула" r:id="rId6" imgW="736600" imgH="228600" progId="Equation.3">
                  <p:embed/>
                </p:oleObj>
              </mc:Choice>
              <mc:Fallback>
                <p:oleObj name="Формула" r:id="rId6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576513"/>
                        <a:ext cx="1511300" cy="4683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8" name="Object 4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24525" y="3213100"/>
          <a:ext cx="1152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3" name="Формула" r:id="rId8" imgW="647700" imgH="241300" progId="Equation.3">
                  <p:embed/>
                </p:oleObj>
              </mc:Choice>
              <mc:Fallback>
                <p:oleObj name="Формула" r:id="rId8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13100"/>
                        <a:ext cx="1152525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1" name="Object 4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667625" y="3213100"/>
          <a:ext cx="1152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4" name="Формула" r:id="rId10" imgW="647700" imgH="241300" progId="Equation.3">
                  <p:embed/>
                </p:oleObj>
              </mc:Choice>
              <mc:Fallback>
                <p:oleObj name="Формула" r:id="rId10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3213100"/>
                        <a:ext cx="1152525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5" name="Object 51"/>
          <p:cNvGraphicFramePr>
            <a:graphicFrameLocks noChangeAspect="1"/>
          </p:cNvGraphicFramePr>
          <p:nvPr/>
        </p:nvGraphicFramePr>
        <p:xfrm>
          <a:off x="5795963" y="3789363"/>
          <a:ext cx="28082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Формула" r:id="rId12" imgW="1637589" imgH="393529" progId="Equation.3">
                  <p:embed/>
                </p:oleObj>
              </mc:Choice>
              <mc:Fallback>
                <p:oleObj name="Формула" r:id="rId12" imgW="163758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89363"/>
                        <a:ext cx="2808287" cy="6762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6" name="Object 52"/>
          <p:cNvGraphicFramePr>
            <a:graphicFrameLocks noChangeAspect="1"/>
          </p:cNvGraphicFramePr>
          <p:nvPr/>
        </p:nvGraphicFramePr>
        <p:xfrm>
          <a:off x="5976938" y="4581525"/>
          <a:ext cx="24479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Формула" r:id="rId14" imgW="1155700" imgH="228600" progId="Equation.3">
                  <p:embed/>
                </p:oleObj>
              </mc:Choice>
              <mc:Fallback>
                <p:oleObj name="Формула" r:id="rId14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581525"/>
                        <a:ext cx="2447925" cy="4841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7" name="Object 53"/>
          <p:cNvGraphicFramePr>
            <a:graphicFrameLocks noChangeAspect="1"/>
          </p:cNvGraphicFramePr>
          <p:nvPr/>
        </p:nvGraphicFramePr>
        <p:xfrm>
          <a:off x="5508625" y="5157788"/>
          <a:ext cx="33845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Формула" r:id="rId16" imgW="1701800" imgH="241300" progId="Equation.3">
                  <p:embed/>
                </p:oleObj>
              </mc:Choice>
              <mc:Fallback>
                <p:oleObj name="Формула" r:id="rId16" imgW="1701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157788"/>
                        <a:ext cx="3384550" cy="4794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8" name="Object 54"/>
          <p:cNvGraphicFramePr>
            <a:graphicFrameLocks noChangeAspect="1"/>
          </p:cNvGraphicFramePr>
          <p:nvPr/>
        </p:nvGraphicFramePr>
        <p:xfrm>
          <a:off x="468313" y="5805488"/>
          <a:ext cx="38163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Формула" r:id="rId18" imgW="1828800" imgH="393480" progId="Equation.3">
                  <p:embed/>
                </p:oleObj>
              </mc:Choice>
              <mc:Fallback>
                <p:oleObj name="Формула" r:id="rId18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805488"/>
                        <a:ext cx="3816350" cy="822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9" name="Object 55"/>
          <p:cNvGraphicFramePr>
            <a:graphicFrameLocks noChangeAspect="1"/>
          </p:cNvGraphicFramePr>
          <p:nvPr/>
        </p:nvGraphicFramePr>
        <p:xfrm>
          <a:off x="4859338" y="5810250"/>
          <a:ext cx="3241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Формула" r:id="rId20" imgW="1574800" imgH="393700" progId="Equation.3">
                  <p:embed/>
                </p:oleObj>
              </mc:Choice>
              <mc:Fallback>
                <p:oleObj name="Формула" r:id="rId20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10250"/>
                        <a:ext cx="3241675" cy="8112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35250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7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7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7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7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7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67594" grpId="0"/>
      <p:bldP spid="67596" grpId="0"/>
      <p:bldP spid="67597" grpId="0"/>
      <p:bldP spid="67598" grpId="0"/>
      <p:bldP spid="67599" grpId="0"/>
      <p:bldP spid="67600" grpId="0"/>
      <p:bldP spid="67601" grpId="0"/>
      <p:bldP spid="67602" grpId="0"/>
      <p:bldP spid="67603" grpId="0"/>
      <p:bldP spid="67604" grpId="0"/>
      <p:bldP spid="67605" grpId="0"/>
      <p:bldP spid="67606" grpId="0"/>
      <p:bldP spid="67607" grpId="0"/>
      <p:bldP spid="67608" grpId="0"/>
      <p:bldP spid="67614" grpId="0"/>
      <p:bldP spid="676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mn.fio.ru/works/26x/304/images/durer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1052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7239000" cy="77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4400" b="1" u="none">
                <a:solidFill>
                  <a:srgbClr val="FF5050"/>
                </a:solidFill>
              </a:rPr>
              <a:t>Многогранники в искусстве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724400" y="1600200"/>
            <a:ext cx="4419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u="none">
                <a:cs typeface="Times New Roman" pitchFamily="18" charset="0"/>
              </a:rPr>
              <a:t>В эпоху Возрождения большой интерес к формам правильных многогранников проявили скульпторы. архитекторы, художники. Леонардо да  Винчи (1452 -1519) например, увлекался теорией многогранников и часто изображал их на своих полотнах. Он  проиллюстрировал правильными и полуправильными многогранниками книгу Монаха Луки Пачоли ''О божественной пропорции.''</a:t>
            </a:r>
          </a:p>
          <a:p>
            <a:pPr algn="l" eaLnBrk="1" hangingPunct="1">
              <a:spcBef>
                <a:spcPct val="50000"/>
              </a:spcBef>
            </a:pPr>
            <a:endParaRPr lang="ru-RU" u="none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724400" y="4567238"/>
            <a:ext cx="40386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u="none">
                <a:solidFill>
                  <a:srgbClr val="FFFFFF"/>
                </a:solidFill>
                <a:cs typeface="Times New Roman" pitchFamily="18" charset="0"/>
              </a:rPr>
              <a:t>Знаменитый художник, увлекавшийся геометрией Альбрехт Дюрер (1471- 1528) , в известной гравюре ''Меланхолия '‘</a:t>
            </a:r>
            <a:r>
              <a:rPr lang="ru-RU" u="none">
                <a:solidFill>
                  <a:srgbClr val="FFFFFF"/>
                </a:solidFill>
              </a:rPr>
              <a:t>  </a:t>
            </a:r>
            <a:r>
              <a:rPr lang="ru-RU" u="none">
                <a:solidFill>
                  <a:srgbClr val="FFFFFF"/>
                </a:solidFill>
                <a:cs typeface="Times New Roman" pitchFamily="18" charset="0"/>
              </a:rPr>
              <a:t>на переднем плане изобразил додекаэдр.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u="none">
                <a:solidFill>
                  <a:srgbClr val="FFFFFF"/>
                </a:solidFill>
                <a:cs typeface="Times New Roman" pitchFamily="18" charset="0"/>
              </a:rPr>
              <a:t> </a:t>
            </a:r>
          </a:p>
          <a:p>
            <a:pPr algn="l" eaLnBrk="1" hangingPunct="1">
              <a:spcBef>
                <a:spcPct val="50000"/>
              </a:spcBef>
            </a:pPr>
            <a:endParaRPr lang="ru-RU" u="none">
              <a:solidFill>
                <a:srgbClr val="FFFFFF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14800" y="6248400"/>
            <a:ext cx="2286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>
                <a:solidFill>
                  <a:srgbClr val="FF5050"/>
                </a:solidFill>
                <a:cs typeface="Times New Roman" pitchFamily="18" charset="0"/>
                <a:hlinkClick r:id="rId6"/>
              </a:rPr>
              <a:t>художник Эшер</a:t>
            </a:r>
            <a:endParaRPr lang="ru-RU">
              <a:solidFill>
                <a:srgbClr val="FF505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 autoUpdateAnimBg="0"/>
      <p:bldP spid="25604" grpId="0" autoUpdateAnimBg="0"/>
      <p:bldP spid="25605" grpId="0" autoUpdateAnimBg="0"/>
      <p:bldP spid="2560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b="1" u="none">
                <a:solidFill>
                  <a:srgbClr val="FFFF00"/>
                </a:solidFill>
                <a:cs typeface="Times New Roman" pitchFamily="18" charset="0"/>
              </a:rPr>
              <a:t>Наука геометрия</a:t>
            </a:r>
            <a:r>
              <a:rPr lang="ru-RU" u="none">
                <a:solidFill>
                  <a:srgbClr val="FFFF00"/>
                </a:solidFill>
                <a:cs typeface="Times New Roman" pitchFamily="18" charset="0"/>
              </a:rPr>
              <a:t> </a:t>
            </a:r>
            <a:r>
              <a:rPr lang="ru-RU" sz="1600" u="none">
                <a:cs typeface="Times New Roman" pitchFamily="18" charset="0"/>
              </a:rPr>
              <a:t> возникла из практических задач, ее предложения выражают реальные факты и находят многочисленные применения. В конечном счете в основе всей техники так или иначе лежит геометрия, потому что она появляется всюду, где нужна хотя бы малейшая точность в определении формы и размеров. И технику, и инженеру, и квалифицированному рабочему и людям искусства геометрическое воображение необходимо, как геометру или архитектору. Математика, в частности геометрия, представляет собой могущественный инструмент познания природы, создания техники и преобразования мира.</a:t>
            </a:r>
          </a:p>
          <a:p>
            <a:pPr algn="l" eaLnBrk="0" hangingPunct="0"/>
            <a:r>
              <a:rPr lang="ru-RU" sz="1600" u="none">
                <a:cs typeface="Times New Roman" pitchFamily="18" charset="0"/>
              </a:rPr>
              <a:t>    Различные геометрические формы находят свое отражение практически во  во всех отраслях знаний:  </a:t>
            </a:r>
            <a:r>
              <a:rPr lang="ru-RU" sz="1600" b="1" u="none">
                <a:cs typeface="Times New Roman" pitchFamily="18" charset="0"/>
              </a:rPr>
              <a:t>архитектура,  искусство</a:t>
            </a:r>
            <a:r>
              <a:rPr lang="ru-RU" sz="1600" u="none">
                <a:cs typeface="Times New Roman" pitchFamily="18" charset="0"/>
              </a:rPr>
              <a:t>.</a:t>
            </a:r>
          </a:p>
          <a:p>
            <a:pPr algn="l" eaLnBrk="0" hangingPunct="0"/>
            <a:r>
              <a:rPr lang="ru-RU" sz="1600" b="1" u="none">
                <a:cs typeface="Times New Roman" pitchFamily="18" charset="0"/>
              </a:rPr>
              <a:t>  </a:t>
            </a:r>
            <a:r>
              <a:rPr lang="ru-RU" sz="2800" b="1" u="none">
                <a:solidFill>
                  <a:schemeClr val="hlink"/>
                </a:solidFill>
                <a:cs typeface="Times New Roman" pitchFamily="18" charset="0"/>
              </a:rPr>
              <a:t>Многогранники в архитектуре</a:t>
            </a:r>
          </a:p>
          <a:p>
            <a:pPr algn="l" eaLnBrk="0" hangingPunct="0"/>
            <a:endParaRPr lang="ru-RU" sz="2800" b="1" u="none">
              <a:solidFill>
                <a:schemeClr val="hlink"/>
              </a:solidFill>
            </a:endParaRPr>
          </a:p>
        </p:txBody>
      </p:sp>
      <p:pic>
        <p:nvPicPr>
          <p:cNvPr id="36866" name="Picture 2" descr="http://tmn.fio.ru/works/26x/304/images/arxitektura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48006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81200" y="3505200"/>
            <a:ext cx="6746875" cy="2590800"/>
            <a:chOff x="6" y="1515"/>
            <a:chExt cx="4250" cy="964"/>
          </a:xfrm>
        </p:grpSpPr>
        <p:sp>
          <p:nvSpPr>
            <p:cNvPr id="5126" name="Rectangle 4"/>
            <p:cNvSpPr>
              <a:spLocks noChangeArrowheads="1"/>
            </p:cNvSpPr>
            <p:nvPr/>
          </p:nvSpPr>
          <p:spPr bwMode="auto">
            <a:xfrm>
              <a:off x="6" y="1515"/>
              <a:ext cx="2125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127" name="Rectangle 5"/>
            <p:cNvSpPr>
              <a:spLocks noChangeArrowheads="1"/>
            </p:cNvSpPr>
            <p:nvPr/>
          </p:nvSpPr>
          <p:spPr bwMode="auto">
            <a:xfrm>
              <a:off x="2131" y="1515"/>
              <a:ext cx="2125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/>
              <a:r>
                <a:rPr lang="ru-RU" sz="1300" i="0" u="none">
                  <a:solidFill>
                    <a:srgbClr val="C1C1FF"/>
                  </a:solidFill>
                  <a:cs typeface="Times New Roman" pitchFamily="18" charset="0"/>
                </a:rPr>
                <a:t>  </a:t>
              </a:r>
              <a:r>
                <a:rPr lang="ru-RU" sz="1200" i="0" u="none">
                  <a:solidFill>
                    <a:srgbClr val="006FDD"/>
                  </a:solidFill>
                  <a:cs typeface="Times New Roman" pitchFamily="18" charset="0"/>
                </a:rPr>
                <a:t> </a:t>
              </a:r>
              <a:r>
                <a:rPr lang="ru-RU" u="none">
                  <a:cs typeface="Times New Roman" pitchFamily="18" charset="0"/>
                </a:rPr>
                <a:t>   Во всем облике японского строения очевидна идея преобразования пространства, подчинения его новой логике - логике "завоевания" природного ландшафта, которому противопоставлена четкая геометрия проникающих архитектурных форм.</a:t>
              </a:r>
            </a:p>
            <a:p>
              <a:pPr algn="l" eaLnBrk="0" hangingPunct="0"/>
              <a:endParaRPr lang="ru-RU" u="none"/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539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mn.fio.ru/works/26x/304/images/arxit3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71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2514600"/>
            <a:ext cx="8229600" cy="2209800"/>
            <a:chOff x="6" y="6"/>
            <a:chExt cx="4250" cy="1759"/>
          </a:xfrm>
        </p:grpSpPr>
        <p:sp>
          <p:nvSpPr>
            <p:cNvPr id="6150" name="Rectangle 3"/>
            <p:cNvSpPr>
              <a:spLocks noChangeArrowheads="1"/>
            </p:cNvSpPr>
            <p:nvPr/>
          </p:nvSpPr>
          <p:spPr bwMode="auto">
            <a:xfrm>
              <a:off x="6" y="6"/>
              <a:ext cx="2842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848" y="6"/>
              <a:ext cx="1408" cy="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ru-RU" sz="2000" u="none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Великая пирамида в Гизе. Эта грандиозная Египетская пирамида является древнейшим из Семи чудес древности. Кроме того, это единственное из чудес, сохранившееся до наших дней. Во времена своего создания Великая пирамида была самым высоким сооружением в мире. И удерживала она этот рекорд, по всей видимости, почти 4000 лет.</a:t>
              </a:r>
            </a:p>
            <a:p>
              <a:pPr algn="l" eaLnBrk="0" hangingPunct="0">
                <a:defRPr/>
              </a:pPr>
              <a:endParaRPr lang="ru-RU" sz="2000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413125"/>
            <a:ext cx="6172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ru-RU" sz="2000" u="none">
                <a:cs typeface="Times New Roman" pitchFamily="18" charset="0"/>
              </a:rPr>
              <a:t>     Великая пирамида была построена как гробница Хуфу, известного грекам как Хеопс. Он был одним из фараонов, или царей древнего Египта, а его гробница была завершена в 2580 году до н.э. Позднее в Гизе было построено еще две пирамиды, для сына и внука Хуфу, а также меньшие по размерам пирамиды для их цариц. Пирамида Хуфу, самая дальняя на рисунке, является самой большой. Пирамида его сына находится в середине и смотрится выше, потому что стоит на более высоком месте.</a:t>
            </a:r>
          </a:p>
          <a:p>
            <a:pPr algn="l" eaLnBrk="0" hangingPunct="0"/>
            <a:endParaRPr lang="ru-RU" sz="2000" u="none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219200" y="2895600"/>
            <a:ext cx="344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i="0" u="none">
                <a:solidFill>
                  <a:srgbClr val="C1C1FF"/>
                </a:solidFill>
                <a:cs typeface="Times New Roman" pitchFamily="18" charset="0"/>
              </a:rPr>
              <a:t> </a:t>
            </a:r>
            <a:r>
              <a:rPr lang="ru-RU" sz="2400" b="1" u="none">
                <a:solidFill>
                  <a:schemeClr val="hlink"/>
                </a:solidFill>
                <a:cs typeface="Times New Roman" pitchFamily="18" charset="0"/>
              </a:rPr>
              <a:t>ЦАРСКАЯ ГРОБНИЦА</a:t>
            </a:r>
          </a:p>
        </p:txBody>
      </p:sp>
    </p:spTree>
    <p:extLst>
      <p:ext uri="{BB962C8B-B14F-4D97-AF65-F5344CB8AC3E}">
        <p14:creationId xmlns:p14="http://schemas.microsoft.com/office/powerpoint/2010/main" val="38967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3810000"/>
            <a:ext cx="14554200" cy="2792413"/>
            <a:chOff x="6" y="6"/>
            <a:chExt cx="4250" cy="1759"/>
          </a:xfrm>
        </p:grpSpPr>
        <p:sp>
          <p:nvSpPr>
            <p:cNvPr id="7172" name="Rectangle 3"/>
            <p:cNvSpPr>
              <a:spLocks noChangeArrowheads="1"/>
            </p:cNvSpPr>
            <p:nvPr/>
          </p:nvSpPr>
          <p:spPr bwMode="auto">
            <a:xfrm>
              <a:off x="6" y="6"/>
              <a:ext cx="2125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/>
              <a:r>
                <a:rPr lang="ru-RU" sz="2800" b="1" u="none">
                  <a:solidFill>
                    <a:schemeClr val="hlink"/>
                  </a:solidFill>
                  <a:cs typeface="Times New Roman" pitchFamily="18" charset="0"/>
                </a:rPr>
                <a:t>СТРОИТЕЛЬСТВО ПИРАМИД</a:t>
              </a:r>
              <a:r>
                <a:rPr lang="ru-RU" sz="1200" i="0" u="none">
                  <a:solidFill>
                    <a:srgbClr val="C1C1FF"/>
                  </a:solidFill>
                  <a:cs typeface="Times New Roman" pitchFamily="18" charset="0"/>
                </a:rPr>
                <a:t> </a:t>
              </a:r>
            </a:p>
            <a:p>
              <a:pPr algn="l" eaLnBrk="0" hangingPunct="0"/>
              <a:r>
                <a:rPr lang="ru-RU" sz="1200" i="0" u="none">
                  <a:solidFill>
                    <a:srgbClr val="C1C1FF"/>
                  </a:solidFill>
                  <a:cs typeface="Times New Roman" pitchFamily="18" charset="0"/>
                </a:rPr>
                <a:t> </a:t>
              </a:r>
              <a:r>
                <a:rPr lang="ru-RU" u="none">
                  <a:cs typeface="Times New Roman" pitchFamily="18" charset="0"/>
                </a:rPr>
                <a:t>     Пирамиды стоят на древнем кладбище в Гизе, на противоположном от Каира, столицы современного Египта, берегу реки Нил. Некоторые археологи считают, что, возможно, на строительство Великой пирамиды 100 000 человек потребовалось 20 лет. Она была создана из более чем 2 миллионов каменных блоков, каждый из которых весил не менее 2,5 тонн. Рабочие подтаскивали их к месту, используя пандусы, блоки и рычаги, а затем подгоняли друг к другу, без раствора.</a:t>
              </a:r>
            </a:p>
            <a:p>
              <a:pPr algn="l" eaLnBrk="0" hangingPunct="0"/>
              <a:r>
                <a:rPr lang="ru-RU" u="none">
                  <a:cs typeface="Times New Roman" pitchFamily="18" charset="0"/>
                </a:rPr>
                <a:t> </a:t>
              </a:r>
            </a:p>
            <a:p>
              <a:pPr algn="l" eaLnBrk="0" hangingPunct="0"/>
              <a:endParaRPr lang="ru-RU" u="none"/>
            </a:p>
          </p:txBody>
        </p:sp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2131" y="6"/>
              <a:ext cx="2125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34818" name="Picture 2" descr="http://tmn.fio.ru/works/26x/304/images/arxit6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0960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524000"/>
            <a:ext cx="7397750" cy="2062163"/>
            <a:chOff x="6" y="6"/>
            <a:chExt cx="4228" cy="1299"/>
          </a:xfrm>
        </p:grpSpPr>
        <p:sp>
          <p:nvSpPr>
            <p:cNvPr id="8197" name="Rectangle 3"/>
            <p:cNvSpPr>
              <a:spLocks noChangeArrowheads="1"/>
            </p:cNvSpPr>
            <p:nvPr/>
          </p:nvSpPr>
          <p:spPr bwMode="auto">
            <a:xfrm>
              <a:off x="6" y="6"/>
              <a:ext cx="2462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ru-RU" sz="2800" b="1" u="none">
                  <a:solidFill>
                    <a:srgbClr val="FFFF00"/>
                  </a:solidFill>
                  <a:cs typeface="Times New Roman" pitchFamily="18" charset="0"/>
                </a:rPr>
                <a:t>ОСТРОВ И МАЯК</a:t>
              </a:r>
              <a:endParaRPr lang="ru-RU" sz="2800" b="1" u="none">
                <a:solidFill>
                  <a:srgbClr val="FFFF00"/>
                </a:solidFill>
              </a:endParaRPr>
            </a:p>
            <a:p>
              <a:pPr algn="l"/>
              <a:r>
                <a:rPr lang="ru-RU" sz="2000" u="none">
                  <a:cs typeface="Times New Roman" pitchFamily="18" charset="0"/>
                </a:rPr>
                <a:t>  Маяк был построен на маленьком острове Фарос в Средиземном море, около берегов Александрии. Этот оживленный порт основал Александр Великий во время посещения Египта. Сооружение назвали по имени острова. На его строительство, должно быть, ушло 20 лет, а завершен он был около 280 г. до н.э., во времена правления Птолемея II, царя Египта.</a:t>
              </a:r>
            </a:p>
            <a:p>
              <a:pPr algn="l" eaLnBrk="0" hangingPunct="0"/>
              <a:r>
                <a:rPr lang="ru-RU" sz="2000" u="none"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ru-RU" sz="2000" u="none"/>
            </a:p>
          </p:txBody>
        </p:sp>
        <p:sp>
          <p:nvSpPr>
            <p:cNvPr id="8198" name="Rectangle 4"/>
            <p:cNvSpPr>
              <a:spLocks noChangeArrowheads="1"/>
            </p:cNvSpPr>
            <p:nvPr/>
          </p:nvSpPr>
          <p:spPr bwMode="auto">
            <a:xfrm>
              <a:off x="2468" y="6"/>
              <a:ext cx="1766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30722" name="Picture 2" descr="http://tmn.fio.ru/works/26x/304/images/arxit8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308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4800" y="4510088"/>
            <a:ext cx="91440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 b="1" u="none">
                <a:solidFill>
                  <a:srgbClr val="FFFF00"/>
                </a:solidFill>
                <a:cs typeface="Times New Roman" pitchFamily="18" charset="0"/>
              </a:rPr>
              <a:t>ТРИ БАШНИ</a:t>
            </a:r>
            <a:endParaRPr lang="ru-RU" sz="2800" b="1" u="none">
              <a:solidFill>
                <a:srgbClr val="FFFF00"/>
              </a:solidFill>
            </a:endParaRPr>
          </a:p>
          <a:p>
            <a:pPr algn="l"/>
            <a:r>
              <a:rPr lang="ru-RU" sz="2000" u="none">
                <a:cs typeface="Times New Roman" pitchFamily="18" charset="0"/>
              </a:rPr>
              <a:t>Фаросский маяк состоял из трех мраморных башен, стоявших на основании из</a:t>
            </a:r>
            <a:endParaRPr lang="ru-RU" sz="2000" u="none"/>
          </a:p>
          <a:p>
            <a:pPr algn="l"/>
            <a:r>
              <a:rPr lang="ru-RU" sz="2000" u="none">
                <a:cs typeface="Times New Roman" pitchFamily="18" charset="0"/>
              </a:rPr>
              <a:t> массивных каменных блоков. Первая башня была прямоугольной, в     ней находились комнаты, в которых жили рабочие и солдаты. Над этой башней располагалась меньшая, восьмиугольная башня со спиральным пандусом, ведущим в верхнюю башню.</a:t>
            </a:r>
          </a:p>
          <a:p>
            <a:pPr algn="l" eaLnBrk="0" hangingPunct="0"/>
            <a:endParaRPr lang="ru-RU" sz="2000" u="none"/>
          </a:p>
        </p:txBody>
      </p:sp>
    </p:spTree>
    <p:extLst>
      <p:ext uri="{BB962C8B-B14F-4D97-AF65-F5344CB8AC3E}">
        <p14:creationId xmlns:p14="http://schemas.microsoft.com/office/powerpoint/2010/main" val="29451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D:\Irina\картинки\математика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714620"/>
            <a:ext cx="1857388" cy="1857388"/>
          </a:xfrm>
          <a:prstGeom prst="rect">
            <a:avLst/>
          </a:prstGeom>
          <a:noFill/>
        </p:spPr>
      </p:pic>
      <p:pic>
        <p:nvPicPr>
          <p:cNvPr id="2051" name="Picture 3" descr="D:\Irina\картинки\математика\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2143116"/>
            <a:ext cx="2400304" cy="2400304"/>
          </a:xfrm>
          <a:prstGeom prst="rect">
            <a:avLst/>
          </a:prstGeom>
          <a:noFill/>
        </p:spPr>
      </p:pic>
      <p:pic>
        <p:nvPicPr>
          <p:cNvPr id="2052" name="Picture 4" descr="D:\Irina\картинки\математика\1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714620"/>
            <a:ext cx="2346263" cy="15001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92880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пирамида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571612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призма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928802"/>
            <a:ext cx="3286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параллелепипед</a:t>
            </a:r>
            <a:endParaRPr lang="ru-RU" sz="3200" dirty="0"/>
          </a:p>
        </p:txBody>
      </p:sp>
      <p:pic>
        <p:nvPicPr>
          <p:cNvPr id="2053" name="Picture 5" descr="D:\Irina\картинки\математика\13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4572008"/>
            <a:ext cx="1762124" cy="2036741"/>
          </a:xfrm>
          <a:prstGeom prst="rect">
            <a:avLst/>
          </a:prstGeom>
          <a:noFill/>
        </p:spPr>
      </p:pic>
      <p:pic>
        <p:nvPicPr>
          <p:cNvPr id="2054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7" cstate="email"/>
          <a:srcRect l="51913"/>
          <a:stretch>
            <a:fillRect/>
          </a:stretch>
        </p:blipFill>
        <p:spPr bwMode="auto">
          <a:xfrm>
            <a:off x="714348" y="4786322"/>
            <a:ext cx="1521958" cy="1931988"/>
          </a:xfrm>
          <a:prstGeom prst="rect">
            <a:avLst/>
          </a:prstGeom>
          <a:noFill/>
        </p:spPr>
      </p:pic>
      <p:pic>
        <p:nvPicPr>
          <p:cNvPr id="2055" name="Picture 7" descr="D:\Irina\картинки\математика\14.gif"/>
          <p:cNvPicPr>
            <a:picLocks noChangeAspect="1" noChangeArrowheads="1"/>
          </p:cNvPicPr>
          <p:nvPr/>
        </p:nvPicPr>
        <p:blipFill>
          <a:blip r:embed="rId8" cstate="email"/>
          <a:srcRect b="10511"/>
          <a:stretch>
            <a:fillRect/>
          </a:stretch>
        </p:blipFill>
        <p:spPr bwMode="auto">
          <a:xfrm>
            <a:off x="3643306" y="4714883"/>
            <a:ext cx="1428760" cy="204573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71538" y="500042"/>
            <a:ext cx="701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многогранников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mn.fio.ru/works/26x/304/images/arxit7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4960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934200" y="4648200"/>
            <a:ext cx="15621000" cy="2838450"/>
            <a:chOff x="6" y="6"/>
            <a:chExt cx="4250" cy="1788"/>
          </a:xfrm>
        </p:grpSpPr>
        <p:sp>
          <p:nvSpPr>
            <p:cNvPr id="9221" name="Rectangle 3"/>
            <p:cNvSpPr>
              <a:spLocks noChangeArrowheads="1"/>
            </p:cNvSpPr>
            <p:nvPr/>
          </p:nvSpPr>
          <p:spPr bwMode="auto">
            <a:xfrm>
              <a:off x="6" y="6"/>
              <a:ext cx="2125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222" name="Rectangle 4"/>
            <p:cNvSpPr>
              <a:spLocks noChangeArrowheads="1"/>
            </p:cNvSpPr>
            <p:nvPr/>
          </p:nvSpPr>
          <p:spPr bwMode="auto">
            <a:xfrm>
              <a:off x="2131" y="6"/>
              <a:ext cx="2125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/>
              <a:r>
                <a:rPr lang="ru-RU" sz="2000" u="none">
                  <a:cs typeface="Times New Roman" pitchFamily="18" charset="0"/>
                </a:rPr>
                <a:t>   В III веке до н.э. был построен маяк, чтобы корабли могли благополучно миновать рифы на пути в Александрийскую бухту. Ночью им помогало в этом отражение языков пламени, а днем - столб дыма. Это был первый в мире маяк, и простоял он 1500 ле</a:t>
              </a:r>
              <a:r>
                <a:rPr lang="ru-RU" sz="2000" u="none"/>
                <a:t>т.</a:t>
              </a:r>
            </a:p>
            <a:p>
              <a:pPr algn="l" eaLnBrk="0" hangingPunct="0"/>
              <a:r>
                <a:rPr lang="ru-RU" sz="2000" u="none">
                  <a:cs typeface="Times New Roman" pitchFamily="18" charset="0"/>
                </a:rPr>
                <a:t> </a:t>
              </a:r>
            </a:p>
            <a:p>
              <a:pPr algn="l" eaLnBrk="0" hangingPunct="0"/>
              <a:endParaRPr lang="ru-RU" sz="2000" u="none"/>
            </a:p>
          </p:txBody>
        </p:sp>
      </p:grp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43000" y="228600"/>
            <a:ext cx="5715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3200" b="1" u="none">
                <a:solidFill>
                  <a:srgbClr val="FFFF00"/>
                </a:solidFill>
                <a:cs typeface="Times New Roman" pitchFamily="18" charset="0"/>
              </a:rPr>
              <a:t>Александрийский маяк</a:t>
            </a:r>
            <a:r>
              <a:rPr lang="ru-RU" sz="3200" u="none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ru-RU" sz="3200" u="none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ta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2225" y="2278063"/>
            <a:ext cx="1533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sf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2225" y="4930775"/>
            <a:ext cx="1428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82563"/>
            <a:ext cx="680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latin typeface="Arial" charset="0"/>
              </a:rPr>
              <a:t>Кристаллы белого фосфора</a:t>
            </a:r>
            <a:r>
              <a:rPr lang="ru-RU">
                <a:latin typeface="Arial" charset="0"/>
              </a:rPr>
              <a:t> образованы молекулами Р4 .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822825" y="398463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Такая молекула имеет вид тетраэдра.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1125538"/>
            <a:ext cx="9096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Молекулы </a:t>
            </a:r>
            <a:r>
              <a:rPr lang="ru-RU" b="1">
                <a:latin typeface="Arial" charset="0"/>
              </a:rPr>
              <a:t>зеркальных изомеров молочной кислоты</a:t>
            </a:r>
            <a:r>
              <a:rPr lang="ru-RU">
                <a:latin typeface="Arial" charset="0"/>
              </a:rPr>
              <a:t> </a:t>
            </a:r>
          </a:p>
          <a:p>
            <a:r>
              <a:rPr lang="ru-RU">
                <a:latin typeface="Arial" charset="0"/>
              </a:rPr>
              <a:t>                                                                                         также являются тетраэдрами.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-46038" y="4975225"/>
            <a:ext cx="764222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Кристаллическая решётка </a:t>
            </a:r>
            <a:r>
              <a:rPr lang="ru-RU" b="1">
                <a:latin typeface="Arial" charset="0"/>
              </a:rPr>
              <a:t>метана</a:t>
            </a:r>
            <a:r>
              <a:rPr lang="ru-RU">
                <a:latin typeface="Arial" charset="0"/>
              </a:rPr>
              <a:t> имеет форму тетраэдра.</a:t>
            </a:r>
          </a:p>
          <a:p>
            <a:r>
              <a:rPr lang="ru-RU">
                <a:latin typeface="Arial" charset="0"/>
              </a:rPr>
              <a:t>                       Метан  горит бесцветным пламенем.</a:t>
            </a:r>
          </a:p>
          <a:p>
            <a:r>
              <a:rPr lang="ru-RU">
                <a:latin typeface="Arial" charset="0"/>
              </a:rPr>
              <a:t>                             С воздухом образует взрывоопасные смеси.</a:t>
            </a:r>
          </a:p>
          <a:p>
            <a:r>
              <a:rPr lang="ru-RU">
                <a:latin typeface="Arial" charset="0"/>
              </a:rPr>
              <a:t>                                                                    Используется как топливо.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-36513" y="6243638"/>
            <a:ext cx="9180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>
                <a:latin typeface="Arial" charset="0"/>
                <a:cs typeface="Arial" charset="0"/>
              </a:rPr>
              <a:t>Сфалерит - 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сульфид цинка (ZnS). </a:t>
            </a:r>
          </a:p>
          <a:p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Кристаллы этого минерала имеют форму тетраэдров, реже –  ромбододекаэдров.</a:t>
            </a:r>
            <a:endParaRPr lang="ru-RU">
              <a:latin typeface="Arial" charset="0"/>
            </a:endParaRPr>
          </a:p>
        </p:txBody>
      </p:sp>
      <p:pic>
        <p:nvPicPr>
          <p:cNvPr id="9225" name="Picture 9" descr="SF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73288"/>
            <a:ext cx="41052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meta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773238"/>
            <a:ext cx="27130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71550" y="333375"/>
            <a:ext cx="795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latin typeface="Arial" charset="0"/>
              </a:rPr>
              <a:t>Куб</a:t>
            </a:r>
            <a:r>
              <a:rPr lang="ru-RU" sz="2400">
                <a:latin typeface="Arial" charset="0"/>
              </a:rPr>
              <a:t> передает форму кристаллов поваренной соли </a:t>
            </a:r>
            <a:r>
              <a:rPr lang="ru-RU" sz="2400" b="1">
                <a:latin typeface="Arial" charset="0"/>
              </a:rPr>
              <a:t>NaCl</a:t>
            </a:r>
            <a:r>
              <a:rPr lang="ru-RU" sz="2400">
                <a:latin typeface="Arial" charset="0"/>
              </a:rPr>
              <a:t>.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757363"/>
            <a:ext cx="7885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>
                <a:latin typeface="Arial" charset="0"/>
              </a:rPr>
              <a:t>Форму  куба имеют кристаллические решётки </a:t>
            </a:r>
          </a:p>
          <a:p>
            <a:r>
              <a:rPr lang="ru-RU" sz="2400">
                <a:latin typeface="Arial" charset="0"/>
              </a:rPr>
              <a:t>    многих металлов (</a:t>
            </a:r>
            <a:r>
              <a:rPr lang="en-US" sz="2400">
                <a:latin typeface="Arial" charset="0"/>
              </a:rPr>
              <a:t>Li</a:t>
            </a:r>
            <a:r>
              <a:rPr lang="ru-RU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Na</a:t>
            </a:r>
            <a:r>
              <a:rPr lang="ru-RU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Cr</a:t>
            </a:r>
            <a:r>
              <a:rPr lang="ru-RU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Pb</a:t>
            </a:r>
            <a:r>
              <a:rPr lang="ru-RU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Al</a:t>
            </a:r>
            <a:r>
              <a:rPr lang="ru-RU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Au</a:t>
            </a:r>
            <a:r>
              <a:rPr lang="ru-RU" sz="2400">
                <a:latin typeface="Arial" charset="0"/>
              </a:rPr>
              <a:t>, и другие)</a:t>
            </a:r>
          </a:p>
        </p:txBody>
      </p:sp>
      <p:pic>
        <p:nvPicPr>
          <p:cNvPr id="11268" name="Picture 4" descr="VINC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305911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ESX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334803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59113" y="4086225"/>
            <a:ext cx="26654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>
                <a:latin typeface="Arial" charset="0"/>
              </a:rPr>
              <a:t>Интересно сравнить этот рисунок Леонардо с похожей работой Маурица Эшера, </a:t>
            </a:r>
          </a:p>
          <a:p>
            <a:r>
              <a:rPr lang="ru-RU">
                <a:latin typeface="Arial" charset="0"/>
              </a:rPr>
              <a:t>относящейся к</a:t>
            </a:r>
            <a:r>
              <a:rPr lang="ru-RU" sz="2000">
                <a:latin typeface="Arial" charset="0"/>
              </a:rPr>
              <a:t> </a:t>
            </a:r>
            <a:r>
              <a:rPr lang="ru-RU" sz="1600" b="1">
                <a:latin typeface="Arial" charset="0"/>
              </a:rPr>
              <a:t>1952 г.</a:t>
            </a:r>
            <a:r>
              <a:rPr lang="ru-RU" sz="2000">
                <a:latin typeface="Arial" charset="0"/>
              </a:rPr>
              <a:t>, «Ячейки кубического пространства». </a:t>
            </a:r>
          </a:p>
        </p:txBody>
      </p:sp>
      <p:pic>
        <p:nvPicPr>
          <p:cNvPr id="11271" name="Picture 7" descr="S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-36513" y="3422650"/>
            <a:ext cx="49053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Леонардо да Винчи – метод  жестких ребер </a:t>
            </a:r>
          </a:p>
        </p:txBody>
      </p:sp>
    </p:spTree>
    <p:extLst>
      <p:ext uri="{BB962C8B-B14F-4D97-AF65-F5344CB8AC3E}">
        <p14:creationId xmlns:p14="http://schemas.microsoft.com/office/powerpoint/2010/main" val="18248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allAtOnce" rev="1"/>
      <p:bldP spid="11270" grpId="0"/>
      <p:bldP spid="112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PI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24150"/>
            <a:ext cx="33829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KUPR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08050"/>
            <a:ext cx="305911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ALM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20113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-323850" y="0"/>
            <a:ext cx="87518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    Форму  октаэдра имеет </a:t>
            </a:r>
            <a:r>
              <a:rPr lang="ru-RU" b="1">
                <a:latin typeface="Arial" charset="0"/>
              </a:rPr>
              <a:t>монокристалл алюмокалиевых кварцев</a:t>
            </a:r>
            <a:r>
              <a:rPr lang="ru-RU">
                <a:latin typeface="Arial" charset="0"/>
              </a:rPr>
              <a:t>,                </a:t>
            </a:r>
          </a:p>
          <a:p>
            <a:r>
              <a:rPr lang="ru-RU">
                <a:latin typeface="Arial" charset="0"/>
              </a:rPr>
              <a:t>                                                                формула которого    </a:t>
            </a:r>
            <a:r>
              <a:rPr lang="en-US">
                <a:latin typeface="Arial" charset="0"/>
              </a:rPr>
              <a:t>K</a:t>
            </a:r>
            <a:r>
              <a:rPr lang="ru-RU">
                <a:latin typeface="Arial" charset="0"/>
              </a:rPr>
              <a:t>(</a:t>
            </a:r>
            <a:r>
              <a:rPr lang="en-US">
                <a:latin typeface="Arial" charset="0"/>
              </a:rPr>
              <a:t>AL</a:t>
            </a:r>
            <a:r>
              <a:rPr lang="ru-RU">
                <a:latin typeface="Arial" charset="0"/>
              </a:rPr>
              <a:t>(</a:t>
            </a:r>
            <a:r>
              <a:rPr lang="en-US">
                <a:latin typeface="Arial" charset="0"/>
              </a:rPr>
              <a:t>SO</a:t>
            </a:r>
            <a:r>
              <a:rPr lang="ru-RU" sz="1200">
                <a:latin typeface="Arial" charset="0"/>
              </a:rPr>
              <a:t>4</a:t>
            </a:r>
            <a:r>
              <a:rPr lang="ru-RU">
                <a:latin typeface="Arial" charset="0"/>
              </a:rPr>
              <a:t>)</a:t>
            </a:r>
            <a:r>
              <a:rPr lang="ru-RU" sz="1200">
                <a:latin typeface="Arial" charset="0"/>
              </a:rPr>
              <a:t>2</a:t>
            </a:r>
            <a:r>
              <a:rPr lang="ru-RU">
                <a:latin typeface="Arial" charset="0"/>
              </a:rPr>
              <a:t>) * 12</a:t>
            </a:r>
            <a:r>
              <a:rPr lang="en-US">
                <a:latin typeface="Arial" charset="0"/>
              </a:rPr>
              <a:t>H</a:t>
            </a:r>
            <a:r>
              <a:rPr lang="ru-RU" sz="1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O</a:t>
            </a:r>
            <a:r>
              <a:rPr lang="ru-RU">
                <a:latin typeface="Arial" charset="0"/>
              </a:rPr>
              <a:t>. </a:t>
            </a:r>
          </a:p>
          <a:p>
            <a:r>
              <a:rPr lang="ru-RU">
                <a:latin typeface="Arial" charset="0"/>
              </a:rPr>
              <a:t>       Они применяются для протравливания тканей, выделки кожи.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4787900"/>
            <a:ext cx="9144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Одним из состояний полимерной молекулы </a:t>
            </a:r>
            <a:r>
              <a:rPr lang="ru-RU" b="1">
                <a:latin typeface="Arial" charset="0"/>
              </a:rPr>
              <a:t>углерода</a:t>
            </a:r>
            <a:r>
              <a:rPr lang="ru-RU">
                <a:latin typeface="Arial" charset="0"/>
              </a:rPr>
              <a:t>, наряду с графитом,</a:t>
            </a:r>
            <a:r>
              <a:rPr lang="ru-RU" b="1">
                <a:latin typeface="Arial" charset="0"/>
              </a:rPr>
              <a:t> </a:t>
            </a:r>
            <a:r>
              <a:rPr lang="ru-RU">
                <a:latin typeface="Arial" charset="0"/>
              </a:rPr>
              <a:t>является алмаз</a:t>
            </a:r>
            <a:r>
              <a:rPr lang="ru-RU" b="1">
                <a:latin typeface="Arial" charset="0"/>
              </a:rPr>
              <a:t> Алмазы</a:t>
            </a:r>
            <a:r>
              <a:rPr lang="ru-RU">
                <a:latin typeface="Arial" charset="0"/>
              </a:rPr>
              <a:t> обычно имеют </a:t>
            </a:r>
            <a:r>
              <a:rPr lang="ru-RU" b="1">
                <a:latin typeface="Arial" charset="0"/>
              </a:rPr>
              <a:t>октаэдр </a:t>
            </a:r>
            <a:r>
              <a:rPr lang="ru-RU">
                <a:latin typeface="Arial" charset="0"/>
              </a:rPr>
              <a:t>в качестве</a:t>
            </a:r>
            <a:r>
              <a:rPr lang="ru-RU" b="1">
                <a:latin typeface="Arial" charset="0"/>
              </a:rPr>
              <a:t>  </a:t>
            </a:r>
            <a:r>
              <a:rPr lang="ru-RU">
                <a:latin typeface="Arial" charset="0"/>
              </a:rPr>
              <a:t>формы огранки. </a:t>
            </a:r>
          </a:p>
          <a:p>
            <a:r>
              <a:rPr lang="ru-RU">
                <a:latin typeface="Arial" charset="0"/>
              </a:rPr>
              <a:t>Алмаз (от греческого </a:t>
            </a:r>
            <a:r>
              <a:rPr lang="en-US">
                <a:latin typeface="Arial" charset="0"/>
              </a:rPr>
              <a:t>adamas</a:t>
            </a:r>
            <a:r>
              <a:rPr lang="ru-RU">
                <a:latin typeface="Arial" charset="0"/>
              </a:rPr>
              <a:t> – несокрушимый) – бесцветный или окрашенный кристалл с сильным блеском в виде октаэдра. </a:t>
            </a:r>
          </a:p>
          <a:p>
            <a:r>
              <a:rPr lang="ru-RU">
                <a:latin typeface="Arial" charset="0"/>
              </a:rPr>
              <a:t>Кристаллы алмаза представляют собой гигантские полимерные молекулы и обычно имеют форму огранки  октаэдра, ромбододекаэдра, реже — куба или тетраэдра.</a:t>
            </a:r>
          </a:p>
        </p:txBody>
      </p:sp>
    </p:spTree>
    <p:extLst>
      <p:ext uri="{BB962C8B-B14F-4D97-AF65-F5344CB8AC3E}">
        <p14:creationId xmlns:p14="http://schemas.microsoft.com/office/powerpoint/2010/main" val="35606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35150" y="1484313"/>
            <a:ext cx="42497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>
                <a:latin typeface="Arial" charset="0"/>
              </a:rPr>
              <a:t>Вирус полиомиелита</a:t>
            </a:r>
            <a:r>
              <a:rPr lang="ru-RU">
                <a:latin typeface="Arial" charset="0"/>
              </a:rPr>
              <a:t> имеет форму додекаэдра. Он может жить и размножаться только в клетках человека и приматов.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3338" y="4076700"/>
            <a:ext cx="9110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В книге Дана Уинтера «Математика Сердца» (Dan Winter, Heartmath) показано, что молекула ДНК составлена из взаимоотношений двойственности додекаэдров и икосаэдров.</a:t>
            </a:r>
          </a:p>
        </p:txBody>
      </p:sp>
      <p:pic>
        <p:nvPicPr>
          <p:cNvPr id="15370" name="Picture 10" descr="FU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D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868863"/>
            <a:ext cx="74517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VOL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8931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i="1" smtClean="0"/>
              <a:t>    </a:t>
            </a:r>
            <a:r>
              <a:rPr lang="ru-RU" sz="2800" b="1" i="1" smtClean="0"/>
              <a:t>Многогранник</a:t>
            </a:r>
            <a:r>
              <a:rPr lang="ru-RU" sz="2800" smtClean="0"/>
              <a:t> - геометрическое тело,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 ограниченное со всех сторон плоскими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многоугольниками, называемыми гранями.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         Стороны граней называются ребрами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многогранника, а концы ребер — вершинами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    многогранника. По числу граней различают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           четырехгранники, пятигранники и т. д. </a:t>
            </a:r>
          </a:p>
        </p:txBody>
      </p:sp>
      <p:pic>
        <p:nvPicPr>
          <p:cNvPr id="6147" name="Picture 3" descr="great_rhombihexahed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3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 noGrp="1"/>
          </p:cNvSpPr>
          <p:nvPr>
            <p:ph idx="4294967295" type="body"/>
          </p:nvPr>
        </p:nvSpPr>
        <p:spPr>
          <a:xfrm>
            <a:off x="5143500" y="2214563"/>
            <a:ext cx="4000500" cy="19288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b="1" dirty="0" i="1" lang="ru-RU" smtClean="0" sz="2300">
                <a:solidFill>
                  <a:schemeClr val="bg1"/>
                </a:solidFill>
                <a:cs charset="0" pitchFamily="18" typeface="Times New Roman"/>
              </a:rPr>
              <a:t>Пирамида называется </a:t>
            </a:r>
            <a:r>
              <a:rPr b="1" dirty="0" i="1" lang="ru-RU" smtClean="0" sz="2300">
                <a:solidFill>
                  <a:srgbClr val="C00000"/>
                </a:solidFill>
                <a:cs charset="0" pitchFamily="18" typeface="Times New Roman"/>
              </a:rPr>
              <a:t>правильной,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b="1" dirty="0" i="1" lang="ru-RU" smtClean="0" sz="2300">
                <a:solidFill>
                  <a:schemeClr val="bg1"/>
                </a:solidFill>
                <a:cs charset="0" pitchFamily="18" typeface="Times New Roman"/>
              </a:rPr>
              <a:t> если в основании лежит </a:t>
            </a:r>
            <a:r>
              <a:rPr b="1" dirty="0" i="1" lang="ru-RU" smtClean="0" sz="2300">
                <a:solidFill>
                  <a:srgbClr val="C00000"/>
                </a:solidFill>
                <a:cs charset="0" pitchFamily="18" typeface="Times New Roman"/>
              </a:rPr>
              <a:t>правильный многоугольник</a:t>
            </a:r>
            <a:r>
              <a:rPr b="1" dirty="0" i="1" lang="ru-RU" smtClean="0" sz="2300">
                <a:solidFill>
                  <a:schemeClr val="bg1"/>
                </a:solidFill>
                <a:cs charset="0" pitchFamily="18" typeface="Times New Roman"/>
              </a:rPr>
              <a:t>, а вершина проектируется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b="1" dirty="0" i="1" lang="ru-RU" smtClean="0" sz="2300">
                <a:solidFill>
                  <a:schemeClr val="bg1"/>
                </a:solidFill>
                <a:cs charset="0" pitchFamily="18" typeface="Times New Roman"/>
              </a:rPr>
              <a:t>в центр основания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b="1" dirty="0" i="1" lang="ru-RU" smtClean="0" sz="200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14290"/>
            <a:ext cx="6143668" cy="139724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3000">
                <a:schemeClr val="accent6">
                  <a:lumMod val="40000"/>
                  <a:lumOff val="60000"/>
                </a:schemeClr>
              </a:gs>
              <a:gs pos="46750">
                <a:schemeClr val="accent6">
                  <a:lumMod val="20000"/>
                  <a:lumOff val="80000"/>
                </a:schemeClr>
              </a:gs>
              <a:gs pos="53000">
                <a:schemeClr val="accent6">
                  <a:lumMod val="40000"/>
                  <a:lumOff val="6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35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bIns="45720" lIns="91440" rIns="91440" tIns="4572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b="1" cap="none" dirty="0" i="1" lang="ru-RU" smtClean="0" spc="0" sz="54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Пирамида - это многогранник</a:t>
            </a:r>
            <a:endParaRPr b="1" cap="none" dirty="0" lang="ru-RU" spc="0" sz="540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descr="D:\Irina\картинки\математика\17.jpg" id="1026" name="Picture 2"/>
          <p:cNvPicPr>
            <a:picLocks noChangeArrowheads="1" noChangeAspect="1"/>
          </p:cNvPicPr>
          <p:nvPr/>
        </p:nvPicPr>
        <p:blipFill>
          <a:blip cstate="email" r:embed="rId3"/>
          <a:srcRect b="234" r="207"/>
          <a:stretch>
            <a:fillRect/>
          </a:stretch>
        </p:blipFill>
        <p:spPr bwMode="auto">
          <a:xfrm>
            <a:off x="5857884" y="4286256"/>
            <a:ext cx="2714644" cy="2398601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14282" y="2143116"/>
            <a:ext cx="4429108" cy="1643074"/>
            <a:chOff x="40851" y="1816975"/>
            <a:chExt cx="4388257" cy="1643074"/>
          </a:xfrm>
        </p:grpSpPr>
        <p:sp>
          <p:nvSpPr>
            <p:cNvPr id="10" name="Шестиугольник 9"/>
            <p:cNvSpPr/>
            <p:nvPr/>
          </p:nvSpPr>
          <p:spPr>
            <a:xfrm rot="1465284">
              <a:off x="40851" y="1816975"/>
              <a:ext cx="1888053" cy="1643074"/>
            </a:xfrm>
            <a:prstGeom prst="hexagon">
              <a:avLst>
                <a:gd fmla="val 31277" name="adj"/>
                <a:gd fmla="val 115470" name="vf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43108" y="2071678"/>
              <a:ext cx="2286000" cy="115416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b="1" dirty="0" i="1" lang="ru-RU" smtClean="0" sz="2300">
                  <a:solidFill>
                    <a:schemeClr val="bg1"/>
                  </a:solidFill>
                </a:rPr>
                <a:t>Основанием является многоугольник</a:t>
              </a:r>
              <a:endParaRPr b="1" dirty="0" lang="ru-RU" sz="23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4282" y="4572008"/>
            <a:ext cx="4786346" cy="1714512"/>
            <a:chOff x="214282" y="4572008"/>
            <a:chExt cx="4786346" cy="1714512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214282" y="4572008"/>
              <a:ext cx="1285884" cy="17145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43042" y="4714884"/>
              <a:ext cx="3357586" cy="156966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b="1" dirty="0" i="1" lang="ru-RU" smtClean="0" sz="2300">
                  <a:solidFill>
                    <a:schemeClr val="bg1"/>
                  </a:solidFill>
                </a:rPr>
                <a:t>боковые грани – треугольники </a:t>
              </a:r>
            </a:p>
            <a:p>
              <a:r>
                <a:rPr b="1" dirty="0" i="1" lang="ru-RU" smtClean="0" sz="1600">
                  <a:solidFill>
                    <a:schemeClr val="bg1"/>
                  </a:solidFill>
                </a:rPr>
                <a:t>(n-угольная пирамида имеет n+1 граней)</a:t>
              </a:r>
              <a:endParaRPr b="1" dirty="0" lang="ru-RU" smtClean="0" sz="1600">
                <a:solidFill>
                  <a:schemeClr val="bg1"/>
                </a:solidFill>
              </a:endParaRPr>
            </a:p>
            <a:p>
              <a:endParaRPr dirty="0" lang="ru-RU"/>
            </a:p>
          </p:txBody>
        </p:sp>
      </p:grpSp>
      <p:pic>
        <p:nvPicPr>
          <p:cNvPr descr="D:\Irina\анимашки\математика\3.gif" id="1028" name="Picture 4"/>
          <p:cNvPicPr>
            <a:picLocks noChangeArrowheads="1" noChangeAspect="1" noCrop="1"/>
          </p:cNvPicPr>
          <p:nvPr/>
        </p:nvPicPr>
        <p:blipFill>
          <a:blip cstate="email" r:embed="rId4"/>
          <a:srcRect/>
          <a:stretch>
            <a:fillRect/>
          </a:stretch>
        </p:blipFill>
        <p:spPr bwMode="auto">
          <a:xfrm>
            <a:off x="357158" y="285728"/>
            <a:ext cx="2396150" cy="1000132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flipH="1" rot="16200000">
            <a:off x="6322231" y="5179231"/>
            <a:ext cx="1643074" cy="142876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28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40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40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33"/>
                                        <p:tgtEl>
                                          <p:spTgt spid="40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6"/>
                                        <p:tgtEl>
                                          <p:spTgt spid="40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7"/>
                                        <p:tgtEl>
                                          <p:spTgt spid="40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38"/>
                                        <p:tgtEl>
                                          <p:spTgt spid="40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40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40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43"/>
                                        <p:tgtEl>
                                          <p:spTgt spid="40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6"/>
                                        <p:tgtEl>
                                          <p:spTgt spid="40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40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48"/>
                                        <p:tgtEl>
                                          <p:spTgt spid="40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2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53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>
                            <p:stCondLst>
                              <p:cond delay="2000"/>
                            </p:stCondLst>
                            <p:childTnLst>
                              <p:par>
                                <p:cTn fill="hold" id="55" nodeType="after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build="p" grpId="0" spid="4099" uiExpand="1"/>
      <p:bldP animBg="1" build="p" grpId="1" spid="409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82" y="3338347"/>
            <a:ext cx="3000428" cy="17145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7100" dirty="0" smtClean="0"/>
              <a:t> </a:t>
            </a:r>
            <a:r>
              <a:rPr lang="ru-RU" sz="9200" b="1" dirty="0" smtClean="0">
                <a:solidFill>
                  <a:srgbClr val="C00000"/>
                </a:solidFill>
              </a:rPr>
              <a:t>Правильная призма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9200" dirty="0" smtClean="0"/>
              <a:t>она прямая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9200" dirty="0" smtClean="0"/>
              <a:t>основание ее правильный многоугольник.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42852"/>
            <a:ext cx="5214974" cy="9925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0" lvl="0" indent="-411480" algn="ctr">
              <a:lnSpc>
                <a:spcPct val="80000"/>
              </a:lnSpc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ПРИЗМА – это многогранник</a:t>
            </a:r>
          </a:p>
        </p:txBody>
      </p:sp>
      <p:pic>
        <p:nvPicPr>
          <p:cNvPr id="1026" name="Picture 2" descr="D:\Irina\картинки\математика\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52"/>
            <a:ext cx="1571636" cy="1522089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3376163" y="1235195"/>
            <a:ext cx="2709858" cy="2000264"/>
            <a:chOff x="3286116" y="1357298"/>
            <a:chExt cx="2709858" cy="200026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86116" y="1357298"/>
              <a:ext cx="27098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dirty="0" smtClean="0">
                  <a:solidFill>
                    <a:prstClr val="black"/>
                  </a:solidFill>
                </a:rPr>
                <a:t>основания равные многоугольники</a:t>
              </a:r>
              <a:endParaRPr lang="ru-RU" dirty="0"/>
            </a:p>
          </p:txBody>
        </p:sp>
        <p:sp>
          <p:nvSpPr>
            <p:cNvPr id="7" name="Восьмиугольник 6"/>
            <p:cNvSpPr/>
            <p:nvPr/>
          </p:nvSpPr>
          <p:spPr>
            <a:xfrm>
              <a:off x="4714876" y="2214554"/>
              <a:ext cx="1214446" cy="1143008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Восьмиугольник 7"/>
            <p:cNvSpPr/>
            <p:nvPr/>
          </p:nvSpPr>
          <p:spPr>
            <a:xfrm>
              <a:off x="3286116" y="2214554"/>
              <a:ext cx="1214446" cy="1143008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29388" y="1214422"/>
            <a:ext cx="2286000" cy="2000264"/>
            <a:chOff x="6429388" y="1357298"/>
            <a:chExt cx="2286000" cy="200026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29388" y="1357298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i="1" dirty="0" smtClean="0">
                  <a:solidFill>
                    <a:prstClr val="black"/>
                  </a:solidFill>
                </a:rPr>
                <a:t>боковые грани параллелограммы</a:t>
              </a:r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786578" y="2143116"/>
              <a:ext cx="1571636" cy="1214446"/>
            </a:xfrm>
            <a:prstGeom prst="parallelogram">
              <a:avLst>
                <a:gd name="adj" fmla="val 346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42844" y="4357694"/>
            <a:ext cx="3286148" cy="2301406"/>
            <a:chOff x="142844" y="4357694"/>
            <a:chExt cx="3286148" cy="23014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44" y="4357694"/>
              <a:ext cx="3286148" cy="78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i="1" dirty="0" smtClean="0">
                  <a:solidFill>
                    <a:srgbClr val="C00000"/>
                  </a:solidFill>
                </a:rPr>
                <a:t>четырехугольная призма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i="1" dirty="0" smtClean="0">
                  <a:solidFill>
                    <a:prstClr val="black"/>
                  </a:solidFill>
                </a:rPr>
                <a:t>в основании лежит </a:t>
              </a:r>
              <a:r>
                <a:rPr lang="ru-RU" sz="2000" b="1" i="1" dirty="0" smtClean="0">
                  <a:solidFill>
                    <a:srgbClr val="C00000"/>
                  </a:solidFill>
                </a:rPr>
                <a:t>четырехугольник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1029" name="Picture 5" descr="D:\Irina\картинки\математика\2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57224" y="5214950"/>
              <a:ext cx="1500198" cy="1444150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214282" y="1841726"/>
            <a:ext cx="2786082" cy="2353877"/>
            <a:chOff x="214282" y="1841726"/>
            <a:chExt cx="2786082" cy="2353877"/>
          </a:xfrm>
        </p:grpSpPr>
        <p:pic>
          <p:nvPicPr>
            <p:cNvPr id="1028" name="Picture 4" descr="D:\Irina\картинки\математика\1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27095" y="2693838"/>
              <a:ext cx="1501765" cy="1501765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214282" y="1841726"/>
              <a:ext cx="2786082" cy="78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i="1" dirty="0" smtClean="0">
                  <a:solidFill>
                    <a:srgbClr val="C00000"/>
                  </a:solidFill>
                </a:rPr>
                <a:t>треугольная призма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i="1" dirty="0" smtClean="0">
                  <a:solidFill>
                    <a:prstClr val="black"/>
                  </a:solidFill>
                </a:rPr>
                <a:t>в основании лежит </a:t>
              </a:r>
              <a:r>
                <a:rPr lang="ru-RU" sz="2000" b="1" i="1" dirty="0" smtClean="0">
                  <a:solidFill>
                    <a:srgbClr val="C00000"/>
                  </a:solidFill>
                </a:rPr>
                <a:t>треугольник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86116" y="3500438"/>
            <a:ext cx="2643206" cy="3071834"/>
            <a:chOff x="3357554" y="3786190"/>
            <a:chExt cx="2643206" cy="307183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357554" y="3786190"/>
              <a:ext cx="2643206" cy="1123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300" b="1" dirty="0" smtClean="0">
                  <a:solidFill>
                    <a:srgbClr val="C00000"/>
                  </a:solidFill>
                </a:rPr>
                <a:t>Прямая призма </a:t>
              </a:r>
              <a:r>
                <a:rPr lang="ru-RU" sz="2300" dirty="0" smtClean="0">
                  <a:solidFill>
                    <a:prstClr val="black"/>
                  </a:solidFill>
                </a:rPr>
                <a:t>боковые ребра перпендикулярны основаниям </a:t>
              </a:r>
              <a:endParaRPr lang="ru-RU" sz="2300" dirty="0"/>
            </a:p>
          </p:txBody>
        </p:sp>
        <p:pic>
          <p:nvPicPr>
            <p:cNvPr id="1030" name="Picture 6" descr="D:\Irina\картинки\математика\19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28992" y="4929198"/>
              <a:ext cx="2488485" cy="1928826"/>
            </a:xfrm>
            <a:prstGeom prst="rect">
              <a:avLst/>
            </a:prstGeom>
            <a:noFill/>
          </p:spPr>
        </p:pic>
      </p:grpSp>
      <p:pic>
        <p:nvPicPr>
          <p:cNvPr id="1031" name="Picture 7" descr="D:\Irina\картинки\математика\21.gif"/>
          <p:cNvPicPr>
            <a:picLocks noChangeAspect="1" noChangeArrowheads="1"/>
          </p:cNvPicPr>
          <p:nvPr/>
        </p:nvPicPr>
        <p:blipFill>
          <a:blip r:embed="rId7" cstate="email"/>
          <a:srcRect t="21042" r="50000" b="3668"/>
          <a:stretch>
            <a:fillRect/>
          </a:stretch>
        </p:blipFill>
        <p:spPr bwMode="auto">
          <a:xfrm>
            <a:off x="6643702" y="5072074"/>
            <a:ext cx="183759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214290"/>
            <a:ext cx="6500858" cy="857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Параллелепипед – это призма </a:t>
            </a:r>
          </a:p>
        </p:txBody>
      </p:sp>
      <p:pic>
        <p:nvPicPr>
          <p:cNvPr id="2050" name="Picture 2" descr="D:\Irina\картинки\математика\2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2286016" cy="17145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786050" y="1142984"/>
            <a:ext cx="5857916" cy="1214446"/>
            <a:chOff x="3071802" y="1428736"/>
            <a:chExt cx="5857916" cy="1714512"/>
          </a:xfrm>
        </p:grpSpPr>
        <p:sp>
          <p:nvSpPr>
            <p:cNvPr id="8" name="Параллелограмм 7"/>
            <p:cNvSpPr/>
            <p:nvPr/>
          </p:nvSpPr>
          <p:spPr>
            <a:xfrm rot="5400000">
              <a:off x="7179487" y="1393017"/>
              <a:ext cx="1714512" cy="178595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71802" y="1643050"/>
              <a:ext cx="378621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prstClr val="black"/>
                  </a:solidFill>
                </a:rPr>
                <a:t>основанием которой является параллелограмм</a:t>
              </a:r>
              <a:endParaRPr lang="ru-RU" sz="23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0034" y="2285992"/>
            <a:ext cx="8215370" cy="2428892"/>
            <a:chOff x="357158" y="3143248"/>
            <a:chExt cx="8572560" cy="31894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7158" y="3143248"/>
              <a:ext cx="857256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 smtClean="0"/>
                <a:t>Параллелепипед, основанием которого является прямоугольник или квадрат называется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прямым</a:t>
              </a:r>
              <a:r>
                <a:rPr lang="ru-RU" sz="2300" b="1" dirty="0" smtClean="0"/>
                <a:t> </a:t>
              </a:r>
              <a:endParaRPr lang="ru-RU" sz="2300" b="1" dirty="0"/>
            </a:p>
          </p:txBody>
        </p:sp>
        <p:pic>
          <p:nvPicPr>
            <p:cNvPr id="2051" name="Picture 3" descr="D:\Irina\картинки\математика\2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2976" y="4214818"/>
              <a:ext cx="2714644" cy="2089122"/>
            </a:xfrm>
            <a:prstGeom prst="rect">
              <a:avLst/>
            </a:prstGeom>
            <a:noFill/>
          </p:spPr>
        </p:pic>
        <p:pic>
          <p:nvPicPr>
            <p:cNvPr id="2053" name="Picture 5" descr="D:\Irina\картинки\математика\2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15008" y="4214818"/>
              <a:ext cx="2571768" cy="2117927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214282" y="4929198"/>
            <a:ext cx="87154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                                       </a:t>
            </a:r>
            <a:r>
              <a:rPr lang="ru-RU" sz="2400" b="1" dirty="0" smtClean="0"/>
              <a:t>Свойства параллелепипеда: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1. </a:t>
            </a:r>
            <a:r>
              <a:rPr lang="ru-RU" sz="2300" i="1" dirty="0" smtClean="0"/>
              <a:t>Противоположные грани параллелепипеда параллельны и равны.</a:t>
            </a:r>
            <a:br>
              <a:rPr lang="ru-RU" sz="2300" i="1" dirty="0" smtClean="0"/>
            </a:br>
            <a:r>
              <a:rPr lang="ru-RU" sz="2300" i="1" dirty="0" smtClean="0"/>
              <a:t>2. Диагонали параллелепипеда пересекаются в одной точке и делятся этой точкой пополам.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Тетраэдр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5" descr="tetr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071546"/>
            <a:ext cx="1928826" cy="1928826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1214422"/>
            <a:ext cx="66437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 от ,,тетра”- четыре и греческого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грань)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состоит из 4-х правильных треугольников, в каждой его вершине сходятся 3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тетраэдр-огонь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3714752"/>
            <a:ext cx="57864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Тетраэдр символизировал огонь,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т.к. его вершина устремлена вверх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Irina\анимашки\огонь, свет\1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71876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Гексаэдр (куб)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гексаэдр (к</a:t>
            </a: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уб) - земля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714752"/>
            <a:ext cx="59293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Гексаэдр (куб) символизировал землю,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 smtClean="0"/>
              <a:t>как самый «устойчивый»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u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071546"/>
            <a:ext cx="1785950" cy="1785950"/>
          </a:xfrm>
          <a:noFill/>
        </p:spPr>
      </p:pic>
      <p:sp>
        <p:nvSpPr>
          <p:cNvPr id="15" name="Прямоугольник 14"/>
          <p:cNvSpPr/>
          <p:nvPr/>
        </p:nvSpPr>
        <p:spPr>
          <a:xfrm>
            <a:off x="2357422" y="1071546"/>
            <a:ext cx="650085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 от греческого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гекса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шесть и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грань) имеет 6 квадратных граней, в каждой его вершине сходятся 3 ребра.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Гексаэдр больше известен как куб (от латинского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cubus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”; от греческого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kubos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7174" name="Picture 6" descr="D:\Irina\анимашки\космос\88093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071810"/>
            <a:ext cx="198240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0">
    <a:dk1>
      <a:srgbClr val="E2AFD8"/>
    </a:dk1>
    <a:lt1>
      <a:srgbClr val="C765B4"/>
    </a:lt1>
    <a:dk2>
      <a:srgbClr val="F9EFF7"/>
    </a:dk2>
    <a:lt2>
      <a:srgbClr val="DDA2D2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Другая 21">
    <a:dk1>
      <a:sysClr val="windowText" lastClr="000000"/>
    </a:dk1>
    <a:lt1>
      <a:srgbClr val="BFD1E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5F497A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F271C"/>
    </a:dk2>
    <a:lt2>
      <a:srgbClr val="B9D67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Другая 14">
    <a:dk1>
      <a:sysClr val="windowText" lastClr="000000"/>
    </a:dk1>
    <a:lt1>
      <a:srgbClr val="95B3D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Другая 11">
    <a:dk1>
      <a:sysClr val="windowText" lastClr="000000"/>
    </a:dk1>
    <a:lt1>
      <a:srgbClr val="BEEBF4"/>
    </a:lt1>
    <a:dk2>
      <a:srgbClr val="4F271C"/>
    </a:dk2>
    <a:lt2>
      <a:srgbClr val="354369"/>
    </a:lt2>
    <a:accent1>
      <a:srgbClr val="3891A7"/>
    </a:accent1>
    <a:accent2>
      <a:srgbClr val="C00000"/>
    </a:accent2>
    <a:accent3>
      <a:srgbClr val="C32D2E"/>
    </a:accent3>
    <a:accent4>
      <a:srgbClr val="354369"/>
    </a:accent4>
    <a:accent5>
      <a:srgbClr val="964305"/>
    </a:accent5>
    <a:accent6>
      <a:srgbClr val="475A8D"/>
    </a:accent6>
    <a:hlink>
      <a:srgbClr val="900000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1435</Words>
  <Application>Microsoft Office PowerPoint</Application>
  <PresentationFormat>Экран (4:3)</PresentationFormat>
  <Paragraphs>370</Paragraphs>
  <Slides>45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Тема Office</vt:lpstr>
      <vt:lpstr>Аспект</vt:lpstr>
      <vt:lpstr>Апекс</vt:lpstr>
      <vt:lpstr>Бумажная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Параллелепипед – это призма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Правильный икосаэдр</vt:lpstr>
      <vt:lpstr>Правильный додекаэдр</vt:lpstr>
      <vt:lpstr>Правильный октаэдр</vt:lpstr>
      <vt:lpstr>Элементы симметрии: </vt:lpstr>
      <vt:lpstr>Элементы симметрии: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creator>Irina</dc:creator>
  <cp:lastModifiedBy>Kab-42</cp:lastModifiedBy>
  <cp:revision>71</cp:revision>
  <dcterms:created xsi:type="dcterms:W3CDTF">2012-02-28T09:33:24Z</dcterms:created>
  <dcterms:modified xsi:type="dcterms:W3CDTF">2015-11-17T09:02:20Z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2741383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