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77879-AD55-45B1-B40C-C7C90335D5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985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619E6-3BC1-4153-9A94-4278CE98D0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89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D8A9F-EE6D-4F80-8BD5-6F20AC11FD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87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B7CAE1-A5C8-4209-A7A0-063B21DF26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14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95E3DB-B0EA-4D4B-83A3-E8AB7E732D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33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17C44E-CFC1-46CB-A807-24B9CF5F59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75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CFF7-1CF8-44E5-B6B1-42AC26014F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62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9961C-5214-48CF-8484-375641FCAD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5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F72AC-6613-482A-9C7C-DB1AF87392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491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13352-C58C-4B42-9763-4A600A93C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54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F9A3B-6991-4919-9AAD-4F5FDDBB5D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77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D8803-1AF4-4667-9E1A-EFCC60EB77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338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1B5B1-2437-48E1-9D9A-09857D754B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53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4B78E-C08D-42DA-AC93-1D047A642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0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E0981C-AF31-40BD-8EEB-EB8499A34C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ru-RU" altLang="ru-RU" sz="4400" b="1" dirty="0" smtClean="0"/>
              <a:t>ТЕМА:</a:t>
            </a: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>«Калибры </a:t>
            </a:r>
            <a:r>
              <a:rPr lang="ru-RU" altLang="ru-RU" sz="4400" dirty="0" smtClean="0"/>
              <a:t>и их </a:t>
            </a:r>
            <a:r>
              <a:rPr lang="ru-RU" altLang="ru-RU" sz="4400" dirty="0" smtClean="0"/>
              <a:t>применение»</a:t>
            </a:r>
            <a:endParaRPr lang="ru-RU" altLang="ru-RU" sz="44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3438" y="476250"/>
            <a:ext cx="4038600" cy="2185988"/>
          </a:xfrm>
        </p:spPr>
        <p:txBody>
          <a:bodyPr/>
          <a:lstStyle/>
          <a:p>
            <a:r>
              <a:rPr lang="ru-RU" altLang="ru-RU" sz="2000" b="1" i="1"/>
              <a:t>- скобы регулируемые, </a:t>
            </a:r>
            <a:r>
              <a:rPr lang="ru-RU" altLang="ru-RU" sz="2000"/>
              <a:t>необходимый размер устанавливают по блокам КМД (концевые меры длины);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43438" y="4076700"/>
            <a:ext cx="4038600" cy="1473200"/>
          </a:xfrm>
        </p:spPr>
        <p:txBody>
          <a:bodyPr/>
          <a:lstStyle/>
          <a:p>
            <a:r>
              <a:rPr lang="ru-RU" altLang="ru-RU" sz="2000" b="1" i="1"/>
              <a:t>- пробки двухсторонние, </a:t>
            </a:r>
            <a:r>
              <a:rPr lang="ru-RU" altLang="ru-RU" sz="2000"/>
              <a:t>непроходная сторона пробки делается укороченной на 1/3 длины проходной вставки;</a:t>
            </a:r>
          </a:p>
        </p:txBody>
      </p:sp>
      <p:pic>
        <p:nvPicPr>
          <p:cNvPr id="2253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98" y="692150"/>
            <a:ext cx="4434018" cy="496909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83" y="260350"/>
            <a:ext cx="4105701" cy="6120978"/>
          </a:xfrm>
        </p:spPr>
      </p:pic>
      <p:sp>
        <p:nvSpPr>
          <p:cNvPr id="2560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3438" y="260350"/>
            <a:ext cx="4038600" cy="6264275"/>
          </a:xfrm>
        </p:spPr>
        <p:txBody>
          <a:bodyPr/>
          <a:lstStyle/>
          <a:p>
            <a:r>
              <a:rPr lang="ru-RU" altLang="ru-RU" sz="2400" b="1" i="1"/>
              <a:t>- пробки односторонние, </a:t>
            </a:r>
            <a:r>
              <a:rPr lang="ru-RU" altLang="ru-RU" sz="2400"/>
              <a:t>оба размера расположены с одной стороны (уступом).</a:t>
            </a:r>
          </a:p>
          <a:p>
            <a:endParaRPr lang="ru-RU" altLang="ru-RU" sz="2400"/>
          </a:p>
          <a:p>
            <a:r>
              <a:rPr lang="ru-RU" altLang="ru-RU" sz="2400"/>
              <a:t>- </a:t>
            </a:r>
            <a:r>
              <a:rPr lang="ru-RU" altLang="ru-RU" sz="2400" b="1" i="1"/>
              <a:t>пробки двухсторонние с насадками</a:t>
            </a:r>
            <a:r>
              <a:rPr lang="ru-RU" altLang="ru-RU" sz="2400"/>
              <a:t>;</a:t>
            </a:r>
          </a:p>
          <a:p>
            <a:endParaRPr lang="ru-RU" altLang="ru-RU" sz="2400"/>
          </a:p>
          <a:p>
            <a:endParaRPr lang="ru-RU" altLang="ru-RU" sz="2400"/>
          </a:p>
          <a:p>
            <a:pPr>
              <a:buFontTx/>
              <a:buNone/>
            </a:pPr>
            <a:endParaRPr lang="ru-RU" altLang="ru-RU" sz="2400"/>
          </a:p>
          <a:p>
            <a:r>
              <a:rPr lang="ru-RU" altLang="ru-RU" sz="2400"/>
              <a:t>- </a:t>
            </a:r>
            <a:r>
              <a:rPr lang="ru-RU" altLang="ru-RU" sz="2400" b="1" i="1"/>
              <a:t>пробки листовые двухсторонние</a:t>
            </a:r>
            <a:r>
              <a:rPr lang="ru-RU" altLang="ru-RU" sz="2400"/>
              <a:t> и т. д.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166" y="548680"/>
            <a:ext cx="4719874" cy="5289451"/>
          </a:xfrm>
        </p:spPr>
      </p:pic>
      <p:sp>
        <p:nvSpPr>
          <p:cNvPr id="276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476250"/>
            <a:ext cx="4038600" cy="5649913"/>
          </a:xfrm>
        </p:spPr>
        <p:txBody>
          <a:bodyPr/>
          <a:lstStyle/>
          <a:p>
            <a:r>
              <a:rPr lang="ru-RU" altLang="ru-RU" sz="2000"/>
              <a:t>Иногда непроходную часть пробки делают неполной по окружности, как показано на рисунке (разрез А-А). Это дает возможность более точно контролировать диаметр отверстия, особенно, при наличии овальности.</a:t>
            </a:r>
          </a:p>
          <a:p>
            <a:endParaRPr lang="ru-RU" altLang="ru-RU" sz="2000"/>
          </a:p>
          <a:p>
            <a:endParaRPr lang="ru-RU" altLang="ru-RU" sz="2000"/>
          </a:p>
          <a:p>
            <a:endParaRPr lang="ru-RU" altLang="ru-RU" sz="2000"/>
          </a:p>
          <a:p>
            <a:r>
              <a:rPr lang="ru-RU" altLang="ru-RU" sz="2000"/>
              <a:t>Для контроля отверстий диаметром от 100 мм до 160 мм применяют неполные штампованные или фрезерованные пробки.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76250"/>
            <a:ext cx="4038600" cy="5649913"/>
          </a:xfrm>
        </p:spPr>
      </p:pic>
      <p:sp>
        <p:nvSpPr>
          <p:cNvPr id="2970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sz="2000"/>
              <a:t>Для контроля отклонений размеров отверстий большого диаметра (250 мм -1000 мм) применяют пробки-штихмасы, имеющие по концам сферические точно доведенные поверхности.</a:t>
            </a:r>
          </a:p>
          <a:p>
            <a:r>
              <a:rPr lang="ru-RU" altLang="ru-RU" sz="2000"/>
              <a:t>Штихмасы изготовляют отдельно для проходного и непроходного размеров.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706437"/>
          </a:xfrm>
        </p:spPr>
        <p:txBody>
          <a:bodyPr/>
          <a:lstStyle/>
          <a:p>
            <a:r>
              <a:rPr lang="ru-RU" altLang="ru-RU" sz="2400" b="1"/>
              <a:t>Маркировка калибров</a:t>
            </a:r>
            <a:br>
              <a:rPr lang="ru-RU" altLang="ru-RU" sz="2400" b="1"/>
            </a:br>
            <a:endParaRPr lang="ru-RU" altLang="ru-RU" sz="2400" b="1"/>
          </a:p>
        </p:txBody>
      </p:sp>
      <p:pic>
        <p:nvPicPr>
          <p:cNvPr id="3174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302000" cy="3700463"/>
          </a:xfrm>
        </p:spPr>
      </p:pic>
      <p:sp>
        <p:nvSpPr>
          <p:cNvPr id="317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11638" y="1557338"/>
            <a:ext cx="4752975" cy="4568825"/>
          </a:xfrm>
        </p:spPr>
        <p:txBody>
          <a:bodyPr/>
          <a:lstStyle/>
          <a:p>
            <a:r>
              <a:rPr lang="ru-RU" altLang="ru-RU" sz="2000"/>
              <a:t>Все калибры имеют маркировку.</a:t>
            </a:r>
          </a:p>
          <a:p>
            <a:r>
              <a:rPr lang="ru-RU" altLang="ru-RU" sz="2000"/>
              <a:t>На калибрах указываются номинальные размеры контролируемой детали, посадка и класс точности контролируемой детали.</a:t>
            </a:r>
          </a:p>
          <a:p>
            <a:r>
              <a:rPr lang="ru-RU" altLang="ru-RU" sz="2000"/>
              <a:t>Цифровые величины предельных отклонений контролируемой детали указываются в миниметрах (мм).</a:t>
            </a:r>
          </a:p>
          <a:p>
            <a:pPr>
              <a:buFontTx/>
              <a:buNone/>
            </a:pPr>
            <a:endParaRPr lang="ru-RU" altLang="ru-RU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765175"/>
            <a:ext cx="4038600" cy="1512888"/>
          </a:xfrm>
        </p:spPr>
      </p:pic>
      <p:sp>
        <p:nvSpPr>
          <p:cNvPr id="3379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39750" y="3141663"/>
            <a:ext cx="8147050" cy="2984500"/>
          </a:xfrm>
        </p:spPr>
        <p:txBody>
          <a:bodyPr/>
          <a:lstStyle/>
          <a:p>
            <a:r>
              <a:rPr lang="ru-RU" altLang="ru-RU" sz="2000" b="1"/>
              <a:t>Например: </a:t>
            </a:r>
            <a:r>
              <a:rPr lang="ru-RU" altLang="ru-RU" sz="2000"/>
              <a:t>обозначение на калибре - пробке </a:t>
            </a:r>
            <a:r>
              <a:rPr lang="ru-RU" altLang="ru-RU" sz="2000" b="1"/>
              <a:t>О ПР 50Н8 НЕ+0,039, </a:t>
            </a:r>
            <a:r>
              <a:rPr lang="ru-RU" altLang="ru-RU" sz="2000"/>
              <a:t>где О - величина предельного отклонения у проходной стороны, ПР - проходная сторона, 50 -номинальный размер контролируемой детали, Н - расположение поля допуска, 8 - квалитет точности (величина поля допуска), НЕ -непроходная сторона, + 0,039 - величина предельного отклонения у непроходной стороны.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sz="2800" b="1"/>
              <a:t>Измерение гладкими калибрами</a:t>
            </a:r>
            <a:br>
              <a:rPr lang="ru-RU" altLang="ru-RU" sz="2800" b="1"/>
            </a:br>
            <a:endParaRPr lang="ru-RU" altLang="ru-RU" sz="2800" b="1"/>
          </a:p>
        </p:txBody>
      </p:sp>
      <p:sp>
        <p:nvSpPr>
          <p:cNvPr id="35848" name="Rectangle 8"/>
          <p:cNvSpPr>
            <a:spLocks noGrp="1" noChangeArrowheads="1"/>
          </p:cNvSpPr>
          <p:nvPr>
            <p:ph idx="1"/>
          </p:nvPr>
        </p:nvSpPr>
        <p:spPr>
          <a:xfrm>
            <a:off x="0" y="620713"/>
            <a:ext cx="9144000" cy="5505450"/>
          </a:xfrm>
        </p:spPr>
        <p:txBody>
          <a:bodyPr/>
          <a:lstStyle/>
          <a:p>
            <a:r>
              <a:rPr lang="ru-RU" altLang="ru-RU" b="1" dirty="0"/>
              <a:t> </a:t>
            </a:r>
            <a:r>
              <a:rPr lang="ru-RU" altLang="ru-RU" sz="1800" b="1" dirty="0"/>
              <a:t>Внимание:</a:t>
            </a:r>
            <a:endParaRPr lang="ru-RU" altLang="ru-RU" sz="1800" dirty="0"/>
          </a:p>
          <a:p>
            <a:r>
              <a:rPr lang="ru-RU" altLang="ru-RU" sz="1800" dirty="0"/>
              <a:t>Калибр должен входить в проверяемую деталь под собственным весом или при небольшом усилии</a:t>
            </a:r>
            <a:r>
              <a:rPr lang="ru-RU" altLang="ru-RU" sz="1800" dirty="0" smtClean="0"/>
              <a:t>.</a:t>
            </a:r>
            <a:endParaRPr lang="ru-RU" altLang="ru-RU" sz="1800" dirty="0"/>
          </a:p>
          <a:p>
            <a:pPr marL="0" indent="0">
              <a:buNone/>
            </a:pPr>
            <a:r>
              <a:rPr lang="ru-RU" altLang="ru-RU" sz="1800" dirty="0" smtClean="0"/>
              <a:t>		При </a:t>
            </a:r>
            <a:r>
              <a:rPr lang="ru-RU" altLang="ru-RU" sz="1800" dirty="0"/>
              <a:t>проверке деталей калибрами </a:t>
            </a:r>
            <a:r>
              <a:rPr lang="ru-RU" altLang="ru-RU" sz="1800" b="1" dirty="0"/>
              <a:t>запрещено</a:t>
            </a:r>
            <a:r>
              <a:rPr lang="ru-RU" altLang="ru-RU" sz="1800" dirty="0"/>
              <a:t>:</a:t>
            </a:r>
          </a:p>
          <a:p>
            <a:r>
              <a:rPr lang="ru-RU" altLang="ru-RU" sz="1800" dirty="0"/>
              <a:t>прилагать значительное усилие при наложении скобы на вал и при введение пробки в отверстие;</a:t>
            </a:r>
          </a:p>
          <a:p>
            <a:r>
              <a:rPr lang="ru-RU" altLang="ru-RU" sz="1800" dirty="0"/>
              <a:t>проверять вращающие детали на станке;</a:t>
            </a:r>
          </a:p>
          <a:p>
            <a:r>
              <a:rPr lang="ru-RU" altLang="ru-RU" sz="1800" dirty="0"/>
              <a:t>проверять валы скобой, если ее роняли на пол (она могла деформироваться изменить размер).</a:t>
            </a:r>
          </a:p>
          <a:p>
            <a:r>
              <a:rPr lang="ru-RU" altLang="ru-RU" sz="1800" dirty="0"/>
              <a:t>Изучите чертеж детали и контролируемые размеры. Выберите гладкий калибр.</a:t>
            </a:r>
          </a:p>
          <a:p>
            <a:r>
              <a:rPr lang="ru-RU" altLang="ru-RU" sz="1800" dirty="0"/>
              <a:t>Произведите наружный осмотр измерительных поверхностей гладкого калибра. На них не должно быть следов коррозии, забоин, царапин и других наружных дефектов влияющих на точность измерения.</a:t>
            </a:r>
          </a:p>
          <a:p>
            <a:r>
              <a:rPr lang="ru-RU" altLang="ru-RU" sz="1800" dirty="0"/>
              <a:t>Если Вы обнаружили какие-либо неисправности, сообщите об этом инструктору.</a:t>
            </a:r>
            <a:endParaRPr lang="ru-RU" altLang="ru-RU" sz="1800" b="1" dirty="0"/>
          </a:p>
          <a:p>
            <a:r>
              <a:rPr lang="ru-RU" altLang="ru-RU" sz="1800" dirty="0" smtClean="0"/>
              <a:t>Пользоваться </a:t>
            </a:r>
            <a:r>
              <a:rPr lang="ru-RU" altLang="ru-RU" sz="1800" dirty="0"/>
              <a:t>неисправным инструментом </a:t>
            </a:r>
            <a:r>
              <a:rPr lang="ru-RU" altLang="ru-RU" sz="1800" b="1" dirty="0"/>
              <a:t>ЗАПРЕЩАЕТСЯ.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sz="2000" b="1"/>
              <a:t>Контроль диаметра вала при помощи калибра-скобы</a:t>
            </a:r>
            <a:r>
              <a:rPr lang="ru-RU" altLang="ru-RU" sz="2000"/>
              <a:t> </a:t>
            </a:r>
            <a:br>
              <a:rPr lang="ru-RU" altLang="ru-RU" sz="2000"/>
            </a:br>
            <a:r>
              <a:rPr lang="ru-RU" altLang="ru-RU" sz="2000"/>
              <a:t>Произведите контроль в следующей последовательности:</a:t>
            </a:r>
            <a:br>
              <a:rPr lang="ru-RU" altLang="ru-RU" sz="2000"/>
            </a:br>
            <a:endParaRPr lang="ru-RU" altLang="ru-RU" sz="2000"/>
          </a:p>
        </p:txBody>
      </p:sp>
      <p:pic>
        <p:nvPicPr>
          <p:cNvPr id="38920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052513"/>
            <a:ext cx="3251200" cy="2185987"/>
          </a:xfrm>
        </p:spPr>
      </p:pic>
      <p:sp>
        <p:nvSpPr>
          <p:cNvPr id="38921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316413" cy="4248150"/>
          </a:xfrm>
        </p:spPr>
        <p:txBody>
          <a:bodyPr/>
          <a:lstStyle/>
          <a:p>
            <a:r>
              <a:rPr lang="ru-RU" altLang="ru-RU" sz="1800"/>
              <a:t>- правой рукой возьмите двухстороннюю калибр-скобу за непроходную сторону НЕ и придерживая скобу, легким движением руки опустите проходную часть на вал так, чтобы скоба скользя проходила вниз под действием собственного веса;</a:t>
            </a:r>
          </a:p>
          <a:p>
            <a:endParaRPr lang="ru-RU" altLang="ru-RU" sz="1800"/>
          </a:p>
          <a:p>
            <a:r>
              <a:rPr lang="ru-RU" altLang="ru-RU" sz="1800"/>
              <a:t> - снимите проходную скобу, поверните калибр-скобу, возьмите за проходную сторону ПР и опустите непроходную</a:t>
            </a:r>
          </a:p>
          <a:p>
            <a:pPr>
              <a:buFontTx/>
              <a:buNone/>
            </a:pPr>
            <a:r>
              <a:rPr lang="ru-RU" altLang="ru-RU" sz="1800"/>
              <a:t>     частью скобы на вал. </a:t>
            </a:r>
          </a:p>
        </p:txBody>
      </p:sp>
      <p:pic>
        <p:nvPicPr>
          <p:cNvPr id="38922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429000"/>
            <a:ext cx="3024188" cy="1793875"/>
          </a:xfrm>
        </p:spPr>
      </p:pic>
      <p:sp>
        <p:nvSpPr>
          <p:cNvPr id="38923" name="Rectangle 11"/>
          <p:cNvSpPr>
            <a:spLocks noGrp="1" noChangeArrowheads="1"/>
          </p:cNvSpPr>
          <p:nvPr>
            <p:ph sz="quarter" idx="4"/>
          </p:nvPr>
        </p:nvSpPr>
        <p:spPr>
          <a:xfrm>
            <a:off x="468313" y="5516563"/>
            <a:ext cx="8496300" cy="609600"/>
          </a:xfrm>
        </p:spPr>
        <p:txBody>
          <a:bodyPr/>
          <a:lstStyle/>
          <a:p>
            <a:r>
              <a:rPr lang="ru-RU" altLang="ru-RU" sz="2000" b="1"/>
              <a:t>Деталь считается годной, если проходная скоба ПР проходит на деталь (вал) под собственным весом, а непроходная скоба НЕ не находит на деталь (вал).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16113"/>
            <a:ext cx="3394075" cy="3529012"/>
          </a:xfrm>
        </p:spPr>
      </p:pic>
      <p:sp>
        <p:nvSpPr>
          <p:cNvPr id="41990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8313" y="260350"/>
            <a:ext cx="8213725" cy="1223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/>
              <a:t>Контроль размера отверстия при помощи калибра-пробки</a:t>
            </a:r>
            <a:r>
              <a:rPr lang="ru-RU" altLang="ru-RU" sz="2000"/>
              <a:t> Произведите контроль в следующей последовательности:</a:t>
            </a:r>
          </a:p>
          <a:p>
            <a:r>
              <a:rPr lang="ru-RU" altLang="ru-RU" sz="2000"/>
              <a:t>- возьмите правой рукой калибр-пробку за его стержень и проходную пробку ПР как бы ввинтите в отверстие и вывинтите при съеме без особых усилий;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5516563"/>
            <a:ext cx="8218488" cy="609600"/>
          </a:xfrm>
        </p:spPr>
        <p:txBody>
          <a:bodyPr/>
          <a:lstStyle/>
          <a:p>
            <a:r>
              <a:rPr lang="ru-RU" altLang="ru-RU" sz="2400" b="1"/>
              <a:t>Диаметр отверстия считается годным, если проходная пробка ПР проходит в отверстие, а непроходная пробка НЕ не проходит.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3995738" y="2492375"/>
            <a:ext cx="4691062" cy="3024188"/>
          </a:xfrm>
        </p:spPr>
        <p:txBody>
          <a:bodyPr/>
          <a:lstStyle/>
          <a:p>
            <a:r>
              <a:rPr lang="ru-RU" altLang="ru-RU" sz="2000"/>
              <a:t>Проходная пробка ПР должна проходить в отверстие.</a:t>
            </a:r>
          </a:p>
          <a:p>
            <a:endParaRPr lang="ru-RU" altLang="ru-RU" sz="2000"/>
          </a:p>
          <a:p>
            <a:r>
              <a:rPr lang="ru-RU" altLang="ru-RU" sz="2000"/>
              <a:t>- повторите те же движения непроходной пробкой НЕ.</a:t>
            </a:r>
          </a:p>
          <a:p>
            <a:endParaRPr lang="ru-RU" altLang="ru-RU" sz="2000"/>
          </a:p>
          <a:p>
            <a:r>
              <a:rPr lang="ru-RU" altLang="ru-RU" sz="2000"/>
              <a:t>Непроходная пробка НЕ не должна проходить в отверстие.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r>
              <a:rPr lang="ru-RU" sz="2400" dirty="0" smtClean="0"/>
              <a:t>Прочитать тему и сделать конспект.</a:t>
            </a:r>
          </a:p>
          <a:p>
            <a:r>
              <a:rPr lang="ru-RU" sz="2400" dirty="0" smtClean="0"/>
              <a:t>Ответить на вопросы. </a:t>
            </a:r>
          </a:p>
          <a:p>
            <a:pPr marL="0" indent="0" algn="ctr">
              <a:buNone/>
            </a:pPr>
            <a:r>
              <a:rPr lang="ru-RU" altLang="ru-RU" sz="2000" dirty="0" smtClean="0"/>
              <a:t>Каждый </a:t>
            </a:r>
            <a:r>
              <a:rPr lang="ru-RU" altLang="ru-RU" sz="2000" dirty="0"/>
              <a:t>вопрос имеет один или несколько правильных ответов. Выберите правильные.</a:t>
            </a:r>
          </a:p>
          <a:p>
            <a:pPr>
              <a:buFontTx/>
              <a:buNone/>
            </a:pPr>
            <a:r>
              <a:rPr lang="ru-RU" altLang="ru-RU" sz="2400" b="1" dirty="0"/>
              <a:t>1.</a:t>
            </a:r>
            <a:r>
              <a:rPr lang="ru-RU" altLang="ru-RU" sz="2400" dirty="0"/>
              <a:t>	</a:t>
            </a:r>
            <a:r>
              <a:rPr lang="ru-RU" altLang="ru-RU" sz="2400" b="1" dirty="0"/>
              <a:t>Гладкие калибры предназначены для:</a:t>
            </a:r>
          </a:p>
          <a:p>
            <a:pPr>
              <a:buFontTx/>
              <a:buNone/>
            </a:pPr>
            <a:r>
              <a:rPr lang="ru-RU" altLang="ru-RU" sz="2400" dirty="0"/>
              <a:t>а)	измерения линейных размеров;</a:t>
            </a:r>
          </a:p>
          <a:p>
            <a:pPr>
              <a:buFontTx/>
              <a:buNone/>
            </a:pPr>
            <a:r>
              <a:rPr lang="ru-RU" altLang="ru-RU" sz="2400" dirty="0"/>
              <a:t>б)	измерения глубины отверстия;</a:t>
            </a:r>
          </a:p>
          <a:p>
            <a:pPr>
              <a:buFontTx/>
              <a:buNone/>
            </a:pPr>
            <a:r>
              <a:rPr lang="ru-RU" altLang="ru-RU" sz="2400" dirty="0"/>
              <a:t>в)	определения годности размеров детали.</a:t>
            </a:r>
          </a:p>
          <a:p>
            <a:pPr>
              <a:buFontTx/>
              <a:buNone/>
            </a:pPr>
            <a:r>
              <a:rPr lang="ru-RU" altLang="ru-RU" sz="2400" b="1" dirty="0"/>
              <a:t>2.	Гладкими калибрами контролируются:</a:t>
            </a:r>
          </a:p>
          <a:p>
            <a:pPr>
              <a:buFontTx/>
              <a:buNone/>
            </a:pPr>
            <a:r>
              <a:rPr lang="ru-RU" altLang="ru-RU" sz="2400" dirty="0"/>
              <a:t>а)	номинальный размер;</a:t>
            </a:r>
          </a:p>
          <a:p>
            <a:pPr>
              <a:buFontTx/>
              <a:buNone/>
            </a:pPr>
            <a:r>
              <a:rPr lang="ru-RU" altLang="ru-RU" sz="2400" dirty="0"/>
              <a:t>б)	наименьший предельный размер;</a:t>
            </a:r>
          </a:p>
          <a:p>
            <a:pPr>
              <a:buFontTx/>
              <a:buNone/>
            </a:pPr>
            <a:r>
              <a:rPr lang="ru-RU" altLang="ru-RU" sz="2400" dirty="0"/>
              <a:t>в)	наибольший предельный размер.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4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При массовом производстве изделий, когда на заводе ежедневно вынуждены измерять детали по одному и тому же размеру, широко применяются инструменты жесткой конструкции - </a:t>
            </a:r>
            <a:r>
              <a:rPr lang="ru-RU" altLang="ru-RU" b="1" i="1"/>
              <a:t>предельные калибры</a:t>
            </a:r>
            <a:r>
              <a:rPr lang="ru-RU" altLang="ru-RU"/>
              <a:t>.</a:t>
            </a:r>
          </a:p>
          <a:p>
            <a:pPr>
              <a:lnSpc>
                <a:spcPct val="90000"/>
              </a:lnSpc>
            </a:pPr>
            <a:r>
              <a:rPr lang="ru-RU" altLang="ru-RU"/>
              <a:t>Калибрами называются жесткие средства контроля, применяемые для определения годности размеров деталей машин.</a:t>
            </a:r>
          </a:p>
          <a:p>
            <a:pPr>
              <a:lnSpc>
                <a:spcPct val="90000"/>
              </a:lnSpc>
            </a:pPr>
            <a:r>
              <a:rPr lang="ru-RU" altLang="ru-RU"/>
              <a:t>Калибры бывают: </a:t>
            </a:r>
            <a:r>
              <a:rPr lang="ru-RU" altLang="ru-RU" b="1" i="1"/>
              <a:t>гладкие, конусные, резьбовые.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512" y="333375"/>
            <a:ext cx="4906888" cy="57927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1800" b="1" dirty="0"/>
              <a:t>3. В маркировке на калибре-пробке цифрой 30 обозначен:</a:t>
            </a:r>
          </a:p>
          <a:p>
            <a:pPr>
              <a:buFontTx/>
              <a:buNone/>
            </a:pPr>
            <a:r>
              <a:rPr lang="ru-RU" altLang="ru-RU" sz="1800" dirty="0"/>
              <a:t>а) номинальный размер, контролируемого отверстия;</a:t>
            </a:r>
          </a:p>
          <a:p>
            <a:pPr>
              <a:buFontTx/>
              <a:buNone/>
            </a:pPr>
            <a:r>
              <a:rPr lang="ru-RU" altLang="ru-RU" sz="1800" dirty="0"/>
              <a:t>б) действительный размер контролируемого отверстия;</a:t>
            </a:r>
          </a:p>
          <a:p>
            <a:pPr>
              <a:buFontTx/>
              <a:buNone/>
            </a:pPr>
            <a:r>
              <a:rPr lang="ru-RU" altLang="ru-RU" sz="1800" dirty="0"/>
              <a:t>в) наименьший предельный размер контролируемого отверстия</a:t>
            </a:r>
          </a:p>
          <a:p>
            <a:pPr>
              <a:buFontTx/>
              <a:buNone/>
            </a:pPr>
            <a:r>
              <a:rPr lang="ru-RU" altLang="ru-RU" sz="1800" b="1" dirty="0"/>
              <a:t>4. Калибром-пробкой, представленным на рисунке, контролируется наибольший предельный размер отверстия:</a:t>
            </a:r>
          </a:p>
          <a:p>
            <a:pPr>
              <a:buFontTx/>
              <a:buNone/>
            </a:pPr>
            <a:r>
              <a:rPr lang="ru-RU" altLang="ru-RU" sz="1800" dirty="0"/>
              <a:t>а)+ 0,021 мм;</a:t>
            </a:r>
          </a:p>
          <a:p>
            <a:pPr>
              <a:buFontTx/>
              <a:buNone/>
            </a:pPr>
            <a:r>
              <a:rPr lang="ru-RU" altLang="ru-RU" sz="1800" dirty="0"/>
              <a:t>б) 30,021мм;</a:t>
            </a:r>
          </a:p>
          <a:p>
            <a:pPr>
              <a:buFontTx/>
              <a:buNone/>
            </a:pPr>
            <a:r>
              <a:rPr lang="ru-RU" altLang="ru-RU" sz="1800" dirty="0"/>
              <a:t>в) 30 мм.</a:t>
            </a:r>
          </a:p>
          <a:p>
            <a:pPr>
              <a:buFontTx/>
              <a:buNone/>
            </a:pPr>
            <a:r>
              <a:rPr lang="ru-RU" altLang="ru-RU" sz="1800" b="1" dirty="0"/>
              <a:t>5. Калибром-скобой контролируется:</a:t>
            </a:r>
          </a:p>
          <a:p>
            <a:pPr>
              <a:buFontTx/>
              <a:buNone/>
            </a:pPr>
            <a:r>
              <a:rPr lang="ru-RU" altLang="ru-RU" sz="1800" dirty="0"/>
              <a:t>а) диаметр вала;</a:t>
            </a:r>
          </a:p>
          <a:p>
            <a:pPr>
              <a:buFontTx/>
              <a:buNone/>
            </a:pPr>
            <a:r>
              <a:rPr lang="ru-RU" altLang="ru-RU" sz="1800" dirty="0"/>
              <a:t>б) диаметр отверстия;</a:t>
            </a:r>
          </a:p>
          <a:p>
            <a:pPr>
              <a:buFontTx/>
              <a:buNone/>
            </a:pPr>
            <a:r>
              <a:rPr lang="ru-RU" altLang="ru-RU" sz="1800" dirty="0"/>
              <a:t>в) то и другое.</a:t>
            </a:r>
          </a:p>
        </p:txBody>
      </p:sp>
      <p:pic>
        <p:nvPicPr>
          <p:cNvPr id="4506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404813"/>
            <a:ext cx="1570037" cy="3455987"/>
          </a:xfrm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85" y="3933825"/>
            <a:ext cx="38877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04813"/>
            <a:ext cx="1525587" cy="2160587"/>
          </a:xfrm>
        </p:spPr>
      </p:pic>
      <p:sp>
        <p:nvSpPr>
          <p:cNvPr id="4711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131840" y="332656"/>
            <a:ext cx="5627365" cy="5864796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dirty="0"/>
              <a:t>6. Величина предельного отклонения у проходной стороны, представленного на рисунке калибра-скобы, равна:</a:t>
            </a:r>
          </a:p>
          <a:p>
            <a:pPr>
              <a:buFontTx/>
              <a:buNone/>
            </a:pPr>
            <a:r>
              <a:rPr lang="ru-RU" altLang="ru-RU" sz="2000" dirty="0"/>
              <a:t>а) 30; </a:t>
            </a:r>
          </a:p>
          <a:p>
            <a:pPr>
              <a:buFontTx/>
              <a:buNone/>
            </a:pPr>
            <a:r>
              <a:rPr lang="ru-RU" altLang="ru-RU" sz="2000" dirty="0"/>
              <a:t>б) 0;</a:t>
            </a:r>
          </a:p>
          <a:p>
            <a:pPr>
              <a:buFontTx/>
              <a:buNone/>
            </a:pPr>
            <a:r>
              <a:rPr lang="ru-RU" altLang="ru-RU" sz="2000" i="1" dirty="0"/>
              <a:t>в</a:t>
            </a:r>
            <a:r>
              <a:rPr lang="ru-RU" altLang="ru-RU" sz="2000" dirty="0"/>
              <a:t>) -0,013.</a:t>
            </a:r>
          </a:p>
          <a:p>
            <a:pPr>
              <a:buFontTx/>
              <a:buNone/>
            </a:pPr>
            <a:endParaRPr lang="ru-RU" altLang="ru-RU" sz="2000" dirty="0"/>
          </a:p>
          <a:p>
            <a:pPr>
              <a:buFontTx/>
              <a:buNone/>
            </a:pPr>
            <a:endParaRPr lang="ru-RU" altLang="ru-RU" sz="2000" dirty="0"/>
          </a:p>
          <a:p>
            <a:pPr>
              <a:buFontTx/>
              <a:buNone/>
            </a:pPr>
            <a:endParaRPr lang="ru-RU" altLang="ru-RU" sz="2000" dirty="0"/>
          </a:p>
          <a:p>
            <a:pPr>
              <a:buFontTx/>
              <a:buNone/>
            </a:pPr>
            <a:endParaRPr lang="ru-RU" altLang="ru-RU" sz="2000" dirty="0"/>
          </a:p>
          <a:p>
            <a:pPr>
              <a:buFontTx/>
              <a:buNone/>
            </a:pPr>
            <a:endParaRPr lang="ru-RU" altLang="ru-RU" sz="2000" dirty="0"/>
          </a:p>
          <a:p>
            <a:pPr>
              <a:buFontTx/>
              <a:buNone/>
            </a:pPr>
            <a:r>
              <a:rPr lang="ru-RU" altLang="ru-RU" sz="2000" b="1" dirty="0"/>
              <a:t>7. Калибром-скобой, представленным на рисунке, контролируется наименьший предельный размер вала:</a:t>
            </a:r>
          </a:p>
          <a:p>
            <a:pPr>
              <a:buFontTx/>
              <a:buNone/>
            </a:pPr>
            <a:r>
              <a:rPr lang="ru-RU" altLang="ru-RU" sz="2000" dirty="0"/>
              <a:t>а) 30 мм;</a:t>
            </a:r>
          </a:p>
          <a:p>
            <a:pPr>
              <a:buFontTx/>
              <a:buNone/>
            </a:pPr>
            <a:r>
              <a:rPr lang="ru-RU" altLang="ru-RU" sz="2000" dirty="0"/>
              <a:t>б) 29,987;</a:t>
            </a:r>
          </a:p>
          <a:p>
            <a:pPr>
              <a:buFontTx/>
              <a:buNone/>
            </a:pPr>
            <a:r>
              <a:rPr lang="ru-RU" altLang="ru-RU" sz="2000" dirty="0"/>
              <a:t>в) -0,013.</a:t>
            </a:r>
          </a:p>
          <a:p>
            <a:pPr>
              <a:buFontTx/>
              <a:buNone/>
            </a:pPr>
            <a:endParaRPr lang="ru-RU" altLang="ru-RU" sz="2000" i="1" dirty="0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15779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2800" b="1"/>
              <a:t>Гладкие калибры</a:t>
            </a:r>
            <a:br>
              <a:rPr lang="ru-RU" altLang="ru-RU" sz="2800" b="1"/>
            </a:br>
            <a:r>
              <a:rPr lang="ru-RU" altLang="ru-RU" sz="2800"/>
              <a:t>Гладкими калибрами являются: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sz="quarter" idx="3"/>
          </p:nvPr>
        </p:nvSpPr>
        <p:spPr>
          <a:xfrm>
            <a:off x="457200" y="4769817"/>
            <a:ext cx="4038600" cy="2187575"/>
          </a:xfrm>
        </p:spPr>
        <p:txBody>
          <a:bodyPr/>
          <a:lstStyle/>
          <a:p>
            <a:r>
              <a:rPr lang="ru-RU" altLang="ru-RU" sz="2400" dirty="0"/>
              <a:t>пробки для контроля отверстий;</a:t>
            </a:r>
          </a:p>
          <a:p>
            <a:pPr>
              <a:buFontTx/>
              <a:buNone/>
            </a:pPr>
            <a:endParaRPr lang="ru-RU" altLang="ru-RU" sz="2400" dirty="0"/>
          </a:p>
        </p:txBody>
      </p:sp>
      <p:sp>
        <p:nvSpPr>
          <p:cNvPr id="5132" name="Rectangle 12"/>
          <p:cNvSpPr>
            <a:spLocks noGrp="1" noChangeArrowheads="1"/>
          </p:cNvSpPr>
          <p:nvPr>
            <p:ph sz="quarter" idx="4"/>
          </p:nvPr>
        </p:nvSpPr>
        <p:spPr>
          <a:xfrm>
            <a:off x="4709864" y="4697809"/>
            <a:ext cx="4038600" cy="2187575"/>
          </a:xfrm>
        </p:spPr>
        <p:txBody>
          <a:bodyPr/>
          <a:lstStyle/>
          <a:p>
            <a:r>
              <a:rPr lang="ru-RU" altLang="ru-RU" sz="2400" dirty="0"/>
              <a:t>скобы для контроля валов.</a:t>
            </a:r>
          </a:p>
          <a:p>
            <a:endParaRPr lang="ru-RU" altLang="ru-RU" sz="2400" dirty="0"/>
          </a:p>
        </p:txBody>
      </p:sp>
      <p:pic>
        <p:nvPicPr>
          <p:cNvPr id="5133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4136" y="1600200"/>
            <a:ext cx="5108144" cy="2764904"/>
          </a:xfrm>
        </p:spPr>
      </p:pic>
      <p:pic>
        <p:nvPicPr>
          <p:cNvPr id="5134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1600200"/>
            <a:ext cx="4709041" cy="25488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ru-RU" altLang="ru-RU"/>
              <a:t>Калибры не имеют отсчетных устройств для определения размеров, с их помощью можно только установить, выполнен ли действительный размер детали в пределах допуска или нет.</a:t>
            </a:r>
          </a:p>
          <a:p>
            <a:r>
              <a:rPr lang="ru-RU" altLang="ru-RU"/>
              <a:t>Предельными эти калибры называются потому, что ими контролируют годность наибольшего и наименьшего предельных размеров измеряемой поверхности детали.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274638"/>
            <a:ext cx="8435975" cy="561975"/>
          </a:xfrm>
        </p:spPr>
        <p:txBody>
          <a:bodyPr/>
          <a:lstStyle/>
          <a:p>
            <a:r>
              <a:rPr lang="ru-RU" altLang="ru-RU" sz="2400"/>
              <a:t>Калибры разделяют на проходной </a:t>
            </a:r>
            <a:r>
              <a:rPr lang="ru-RU" altLang="ru-RU" sz="2400" b="1"/>
              <a:t>ПР </a:t>
            </a:r>
            <a:r>
              <a:rPr lang="ru-RU" altLang="ru-RU" sz="2400"/>
              <a:t>и непроходной </a:t>
            </a:r>
            <a:r>
              <a:rPr lang="ru-RU" altLang="ru-RU" sz="2400" b="1"/>
              <a:t>НЕ.</a:t>
            </a:r>
          </a:p>
        </p:txBody>
      </p:sp>
      <p:pic>
        <p:nvPicPr>
          <p:cNvPr id="820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220" y="1052512"/>
            <a:ext cx="4390788" cy="2376487"/>
          </a:xfrm>
        </p:spPr>
      </p:pic>
      <p:sp>
        <p:nvSpPr>
          <p:cNvPr id="8202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4643438" y="908050"/>
            <a:ext cx="4038600" cy="2660650"/>
          </a:xfrm>
        </p:spPr>
        <p:txBody>
          <a:bodyPr/>
          <a:lstStyle/>
          <a:p>
            <a:r>
              <a:rPr lang="ru-RU" altLang="ru-RU" sz="2000"/>
              <a:t>Проходным калибром - пробкой ПР контролируют в отверстии наименьший предельный размер </a:t>
            </a:r>
            <a:r>
              <a:rPr lang="en-US" altLang="ru-RU" sz="2000"/>
              <a:t>D min.</a:t>
            </a:r>
          </a:p>
          <a:p>
            <a:r>
              <a:rPr lang="ru-RU" altLang="ru-RU" sz="2000"/>
              <a:t>Непроходным калибром - пробкой НЕ контролируют наибольший предельный размер </a:t>
            </a:r>
            <a:r>
              <a:rPr lang="en-US" altLang="ru-RU" sz="2000"/>
              <a:t>D max.</a:t>
            </a:r>
            <a:endParaRPr lang="ru-RU" altLang="ru-RU" sz="2000"/>
          </a:p>
        </p:txBody>
      </p:sp>
      <p:pic>
        <p:nvPicPr>
          <p:cNvPr id="8203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898" y="3788940"/>
            <a:ext cx="4253102" cy="2304356"/>
          </a:xfrm>
        </p:spPr>
      </p:pic>
      <p:sp>
        <p:nvSpPr>
          <p:cNvPr id="8204" name="Rectangle 12"/>
          <p:cNvSpPr>
            <a:spLocks noGrp="1" noChangeArrowheads="1"/>
          </p:cNvSpPr>
          <p:nvPr>
            <p:ph sz="quarter" idx="4"/>
          </p:nvPr>
        </p:nvSpPr>
        <p:spPr>
          <a:xfrm>
            <a:off x="4648200" y="3938588"/>
            <a:ext cx="4244975" cy="2187575"/>
          </a:xfrm>
        </p:spPr>
        <p:txBody>
          <a:bodyPr/>
          <a:lstStyle/>
          <a:p>
            <a:r>
              <a:rPr lang="ru-RU" altLang="ru-RU" sz="2000"/>
              <a:t>Проходным калибром - скобой ПР контролируют наибольший предельный размер </a:t>
            </a:r>
            <a:r>
              <a:rPr lang="en-US" altLang="ru-RU" sz="2000"/>
              <a:t>D max.</a:t>
            </a:r>
          </a:p>
          <a:p>
            <a:r>
              <a:rPr lang="ru-RU" altLang="ru-RU" sz="2000"/>
              <a:t>Непроходным калибром - скобой контролируют наименьший предельный размер </a:t>
            </a:r>
            <a:r>
              <a:rPr lang="en-US" altLang="ru-RU" sz="2000"/>
              <a:t>Dmin.</a:t>
            </a:r>
            <a:endParaRPr lang="ru-RU" altLang="ru-RU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494" y="692696"/>
            <a:ext cx="4690546" cy="5256584"/>
          </a:xfrm>
        </p:spPr>
      </p:pic>
      <p:sp>
        <p:nvSpPr>
          <p:cNvPr id="1127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sz="2400"/>
              <a:t>Проходной калибр должен проходить в измеряемое отверстие (через измеряемый вал</a:t>
            </a:r>
            <a:r>
              <a:rPr lang="en-US" altLang="ru-RU" sz="2400"/>
              <a:t>), </a:t>
            </a:r>
            <a:r>
              <a:rPr lang="ru-RU" altLang="ru-RU" sz="2400"/>
              <a:t>а непроходной не проходить в измеряемое отверстие (через измеряемый вал) под действием собственного веса.</a:t>
            </a:r>
          </a:p>
          <a:p>
            <a:pPr>
              <a:buFontTx/>
              <a:buNone/>
            </a:pPr>
            <a:r>
              <a:rPr lang="ru-RU" altLang="ru-RU" sz="2400"/>
              <a:t/>
            </a:r>
            <a:br>
              <a:rPr lang="ru-RU" altLang="ru-RU" sz="2400"/>
            </a:br>
            <a:endParaRPr lang="ru-RU" altLang="ru-RU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ru-RU" altLang="ru-RU" sz="2400"/>
              <a:t>По технологическому назначению калибры подразделяются на:</a:t>
            </a:r>
          </a:p>
          <a:p>
            <a:r>
              <a:rPr lang="ru-RU" altLang="ru-RU" sz="2400"/>
              <a:t>- </a:t>
            </a:r>
            <a:r>
              <a:rPr lang="ru-RU" altLang="ru-RU" sz="2400" b="1" i="1"/>
              <a:t>рабочие</a:t>
            </a:r>
            <a:r>
              <a:rPr lang="ru-RU" altLang="ru-RU" sz="2400"/>
              <a:t> калибры Р-ПР; Р-НЕ, рабочими калибрами пользуются рабочие и контролеры;</a:t>
            </a:r>
          </a:p>
          <a:p>
            <a:r>
              <a:rPr lang="ru-RU" altLang="ru-RU" sz="2400"/>
              <a:t>- </a:t>
            </a:r>
            <a:r>
              <a:rPr lang="ru-RU" altLang="ru-RU" sz="2400" b="1" i="1"/>
              <a:t>приемные</a:t>
            </a:r>
            <a:r>
              <a:rPr lang="ru-RU" altLang="ru-RU" sz="2400"/>
              <a:t> калибры П-ПР; П-НЕ, приемными калибрами пользуется заказчик;</a:t>
            </a:r>
          </a:p>
          <a:p>
            <a:r>
              <a:rPr lang="ru-RU" altLang="ru-RU" sz="2400"/>
              <a:t>- </a:t>
            </a:r>
            <a:r>
              <a:rPr lang="ru-RU" altLang="ru-RU" sz="2400" b="1" i="1"/>
              <a:t>контрольные</a:t>
            </a:r>
            <a:r>
              <a:rPr lang="ru-RU" altLang="ru-RU" sz="2400"/>
              <a:t> калибры К-ПР; К-НЕ, контрольные калибры служат для проведения поверок рабочих и приемных калибров.</a:t>
            </a:r>
          </a:p>
          <a:p>
            <a:r>
              <a:rPr lang="ru-RU" altLang="ru-RU" sz="2400"/>
              <a:t>Чтобы исключить случаи необоснованного забракования контролером деталей у рабочего, рабочим выдаются новые калибры, а контролерам бывшие в эксплуатации.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2800" b="1"/>
              <a:t>Разновидности калибров</a:t>
            </a:r>
            <a:br>
              <a:rPr lang="ru-RU" altLang="ru-RU" sz="2800" b="1"/>
            </a:br>
            <a:r>
              <a:rPr lang="ru-RU" altLang="ru-RU" sz="2800" b="1"/>
              <a:t> </a:t>
            </a:r>
            <a:r>
              <a:rPr lang="ru-RU" altLang="ru-RU" sz="2400"/>
              <a:t>Различают гладкие калибры:</a:t>
            </a:r>
          </a:p>
        </p:txBody>
      </p:sp>
      <p:pic>
        <p:nvPicPr>
          <p:cNvPr id="16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4038600" cy="4060825"/>
          </a:xfrm>
        </p:spPr>
      </p:pic>
      <p:sp>
        <p:nvSpPr>
          <p:cNvPr id="163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endParaRPr lang="ru-RU" altLang="ru-RU" sz="2000"/>
          </a:p>
          <a:p>
            <a:r>
              <a:rPr lang="ru-RU" altLang="ru-RU" sz="2000" b="1" i="1"/>
              <a:t>- скобы листовые двухсторонние, </a:t>
            </a:r>
            <a:r>
              <a:rPr lang="ru-RU" altLang="ru-RU" sz="2000"/>
              <a:t>несложны в изготовлении, но менее удобны и требуют больше времени при проверке деталей, чем скобы двухразмерные односторонние;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067175" y="620713"/>
            <a:ext cx="4614863" cy="25209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i="1"/>
              <a:t>    скобы двухразмерные </a:t>
            </a:r>
            <a:r>
              <a:rPr lang="ru-RU" altLang="ru-RU" sz="2000"/>
              <a:t>односторонние, проходная часть измерительной поверхности односторонних скоб делается длиннее, чем непроходная и обе поверхности разделяются канавкой;</a:t>
            </a:r>
          </a:p>
          <a:p>
            <a:pPr>
              <a:buFontTx/>
              <a:buNone/>
            </a:pPr>
            <a:r>
              <a:rPr lang="ru-RU" altLang="ru-RU" sz="2400"/>
              <a:t/>
            </a:r>
            <a:br>
              <a:rPr lang="ru-RU" altLang="ru-RU" sz="2400"/>
            </a:br>
            <a:endParaRPr lang="ru-RU" altLang="ru-RU" sz="2400"/>
          </a:p>
        </p:txBody>
      </p:sp>
      <p:sp>
        <p:nvSpPr>
          <p:cNvPr id="2048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211638" y="5229225"/>
            <a:ext cx="4475162" cy="8969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i="1"/>
              <a:t>   скобы нерегулируемые</a:t>
            </a:r>
            <a:r>
              <a:rPr lang="ru-RU" altLang="ru-RU" sz="2000"/>
              <a:t>;</a:t>
            </a:r>
          </a:p>
        </p:txBody>
      </p:sp>
      <p:pic>
        <p:nvPicPr>
          <p:cNvPr id="20488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5"/>
          <a:stretch>
            <a:fillRect/>
          </a:stretch>
        </p:blipFill>
        <p:spPr>
          <a:xfrm>
            <a:off x="457200" y="260648"/>
            <a:ext cx="3610744" cy="6342803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921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ТЕМА: «Калибры и их применение»</vt:lpstr>
      <vt:lpstr>Презентация PowerPoint</vt:lpstr>
      <vt:lpstr>Гладкие калибры Гладкими калибрами являются:</vt:lpstr>
      <vt:lpstr>Презентация PowerPoint</vt:lpstr>
      <vt:lpstr>Калибры разделяют на проходной ПР и непроходной НЕ.</vt:lpstr>
      <vt:lpstr>Презентация PowerPoint</vt:lpstr>
      <vt:lpstr>Презентация PowerPoint</vt:lpstr>
      <vt:lpstr>Разновидности калибров  Различают гладкие калибры: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Маркировка калибров </vt:lpstr>
      <vt:lpstr>Презентация PowerPoint</vt:lpstr>
      <vt:lpstr>Измерение гладкими калибрами </vt:lpstr>
      <vt:lpstr>Контроль диаметра вала при помощи калибра-скобы  Произведите контроль в следующей последовательности: </vt:lpstr>
      <vt:lpstr>Презентация PowerPoint</vt:lpstr>
      <vt:lpstr>ДОМАШНЕЕ ЗАДАНИЕ: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Калибры гладкие, их применение</dc:title>
  <dc:creator>USER</dc:creator>
  <cp:lastModifiedBy>RePack by Diakov</cp:lastModifiedBy>
  <cp:revision>5</cp:revision>
  <dcterms:created xsi:type="dcterms:W3CDTF">2011-09-28T19:51:53Z</dcterms:created>
  <dcterms:modified xsi:type="dcterms:W3CDTF">2020-03-26T06:21:35Z</dcterms:modified>
</cp:coreProperties>
</file>