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70" r:id="rId5"/>
    <p:sldId id="261" r:id="rId6"/>
    <p:sldId id="278" r:id="rId7"/>
    <p:sldId id="295" r:id="rId8"/>
    <p:sldId id="286" r:id="rId9"/>
    <p:sldId id="285" r:id="rId10"/>
    <p:sldId id="290" r:id="rId11"/>
    <p:sldId id="291" r:id="rId12"/>
    <p:sldId id="287" r:id="rId13"/>
    <p:sldId id="292" r:id="rId14"/>
    <p:sldId id="293" r:id="rId15"/>
    <p:sldId id="294" r:id="rId16"/>
    <p:sldId id="289" r:id="rId17"/>
    <p:sldId id="288" r:id="rId18"/>
    <p:sldId id="282" r:id="rId19"/>
    <p:sldId id="267" r:id="rId20"/>
    <p:sldId id="269" r:id="rId21"/>
    <p:sldId id="262" r:id="rId22"/>
    <p:sldId id="296" r:id="rId23"/>
    <p:sldId id="299" r:id="rId24"/>
    <p:sldId id="297" r:id="rId25"/>
    <p:sldId id="301" r:id="rId26"/>
    <p:sldId id="279" r:id="rId27"/>
    <p:sldId id="298" r:id="rId28"/>
    <p:sldId id="271" r:id="rId29"/>
    <p:sldId id="272" r:id="rId30"/>
    <p:sldId id="280" r:id="rId31"/>
    <p:sldId id="281" r:id="rId32"/>
    <p:sldId id="300" r:id="rId33"/>
    <p:sldId id="275" r:id="rId34"/>
    <p:sldId id="276" r:id="rId35"/>
    <p:sldId id="302" r:id="rId36"/>
    <p:sldId id="310" r:id="rId37"/>
    <p:sldId id="277" r:id="rId38"/>
    <p:sldId id="264" r:id="rId39"/>
    <p:sldId id="306" r:id="rId40"/>
    <p:sldId id="308" r:id="rId41"/>
    <p:sldId id="318" r:id="rId42"/>
    <p:sldId id="316" r:id="rId43"/>
    <p:sldId id="317" r:id="rId44"/>
    <p:sldId id="309" r:id="rId45"/>
    <p:sldId id="319" r:id="rId46"/>
    <p:sldId id="311" r:id="rId47"/>
    <p:sldId id="312" r:id="rId48"/>
    <p:sldId id="314" r:id="rId49"/>
    <p:sldId id="313" r:id="rId50"/>
    <p:sldId id="315" r:id="rId51"/>
    <p:sldId id="26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B737-4F49-4FDE-BB00-42D64002B5B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9F6B-6258-4714-BBED-2BEAE7B26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386029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Изготовление сварных труб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00438"/>
            <a:ext cx="6400800" cy="27146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План урока: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smtClean="0">
                <a:solidFill>
                  <a:schemeClr val="bg1"/>
                </a:solidFill>
              </a:rPr>
              <a:t>Трубы со швом по образующей (</a:t>
            </a:r>
            <a:r>
              <a:rPr lang="ru-RU" dirty="0" err="1" smtClean="0">
                <a:solidFill>
                  <a:schemeClr val="bg1"/>
                </a:solidFill>
              </a:rPr>
              <a:t>прямошовные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smtClean="0">
                <a:solidFill>
                  <a:schemeClr val="bg1"/>
                </a:solidFill>
              </a:rPr>
              <a:t>Трубы со спиральным швом 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err="1" smtClean="0">
                <a:solidFill>
                  <a:schemeClr val="bg1"/>
                </a:solidFill>
              </a:rPr>
              <a:t>Водогазопроводные</a:t>
            </a:r>
            <a:r>
              <a:rPr lang="ru-RU" dirty="0" smtClean="0">
                <a:solidFill>
                  <a:schemeClr val="bg1"/>
                </a:solidFill>
              </a:rPr>
              <a:t> трубы (ВГП)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err="1" smtClean="0">
                <a:solidFill>
                  <a:schemeClr val="bg1"/>
                </a:solidFill>
              </a:rPr>
              <a:t>Плоскосворачиваемые</a:t>
            </a:r>
            <a:r>
              <a:rPr lang="ru-RU" dirty="0" smtClean="0">
                <a:solidFill>
                  <a:schemeClr val="bg1"/>
                </a:solidFill>
              </a:rPr>
              <a:t> трубы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60" name="Picture 4" descr="http://oml.ru/d/22397/d/1152599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1928826" cy="1446620"/>
          </a:xfrm>
          <a:prstGeom prst="rect">
            <a:avLst/>
          </a:prstGeom>
          <a:noFill/>
        </p:spPr>
      </p:pic>
      <p:pic>
        <p:nvPicPr>
          <p:cNvPr id="5" name="Picture 2" descr="http://www.uainfo.com/photos/big/11552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1428784" cy="1428784"/>
          </a:xfrm>
          <a:prstGeom prst="rect">
            <a:avLst/>
          </a:prstGeom>
          <a:noFill/>
        </p:spPr>
      </p:pic>
      <p:pic>
        <p:nvPicPr>
          <p:cNvPr id="6" name="Picture 2" descr="http://www.aquaoptim.ru/TrubElectrosvarSpiral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28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Схема выполнения наружного шва трубы на стане проходного типа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15716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 – оправка;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 – трубная заготовка;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 – медный башмак;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4 – направляющий нож.</a:t>
            </a:r>
          </a:p>
        </p:txBody>
      </p:sp>
      <p:pic>
        <p:nvPicPr>
          <p:cNvPr id="48130" name="Picture 2" descr="C:\Documents and Settings\Тигр\Мои документы\Мои рисунки\Изображение\Изображение 026.jpg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 l="12208" t="1017" r="16073" b="84743"/>
          <a:stretch>
            <a:fillRect/>
          </a:stretch>
        </p:blipFill>
        <p:spPr bwMode="auto">
          <a:xfrm>
            <a:off x="285720" y="1643050"/>
            <a:ext cx="83939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Зазор между кромками по мере продвижения заготовки </a:t>
            </a:r>
            <a:r>
              <a:rPr lang="ru-RU" dirty="0" smtClean="0"/>
              <a:t>постепенно </a:t>
            </a:r>
            <a:r>
              <a:rPr lang="ru-RU" dirty="0" smtClean="0">
                <a:solidFill>
                  <a:schemeClr val="bg1"/>
                </a:solidFill>
              </a:rPr>
              <a:t>устраняется за счет бокового давления вертикальных </a:t>
            </a:r>
            <a:r>
              <a:rPr lang="ru-RU" dirty="0" err="1" smtClean="0">
                <a:solidFill>
                  <a:schemeClr val="bg1"/>
                </a:solidFill>
              </a:rPr>
              <a:t>неприводных</a:t>
            </a:r>
            <a:r>
              <a:rPr lang="ru-RU" dirty="0" smtClean="0">
                <a:solidFill>
                  <a:schemeClr val="bg1"/>
                </a:solidFill>
              </a:rPr>
              <a:t> валков; в зоне сварки зазор отсутствует. </a:t>
            </a:r>
          </a:p>
          <a:p>
            <a:r>
              <a:rPr lang="ru-RU" dirty="0">
                <a:solidFill>
                  <a:srgbClr val="66FF33"/>
                </a:solidFill>
              </a:rPr>
              <a:t>Вытекание сварочной </a:t>
            </a:r>
            <a:r>
              <a:rPr lang="ru-RU" dirty="0" smtClean="0">
                <a:solidFill>
                  <a:srgbClr val="66FF33"/>
                </a:solidFill>
              </a:rPr>
              <a:t>ванны </a:t>
            </a:r>
            <a:r>
              <a:rPr lang="ru-RU" dirty="0">
                <a:solidFill>
                  <a:srgbClr val="66FF33"/>
                </a:solidFill>
              </a:rPr>
              <a:t>предотвращается</a:t>
            </a:r>
            <a:r>
              <a:rPr lang="ru-RU" dirty="0">
                <a:solidFill>
                  <a:schemeClr val="bg1"/>
                </a:solidFill>
              </a:rPr>
              <a:t> установленным на раме оправки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66FF33"/>
                </a:solidFill>
              </a:rPr>
              <a:t>гусеничным </a:t>
            </a:r>
            <a:r>
              <a:rPr lang="ru-RU" dirty="0">
                <a:solidFill>
                  <a:srgbClr val="66FF33"/>
                </a:solidFill>
              </a:rPr>
              <a:t>башмаком 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rgbClr val="FF99FF"/>
                </a:solidFill>
              </a:rPr>
              <a:t>Сварка </a:t>
            </a:r>
            <a:r>
              <a:rPr lang="ru-RU" dirty="0">
                <a:solidFill>
                  <a:srgbClr val="FF99FF"/>
                </a:solidFill>
              </a:rPr>
              <a:t>под флюсом производится двумя </a:t>
            </a:r>
            <a:r>
              <a:rPr lang="ru-RU" dirty="0" smtClean="0">
                <a:solidFill>
                  <a:srgbClr val="FF99FF"/>
                </a:solidFill>
              </a:rPr>
              <a:t>дугами</a:t>
            </a:r>
            <a:r>
              <a:rPr lang="ru-RU" dirty="0">
                <a:solidFill>
                  <a:schemeClr val="bg1"/>
                </a:solidFill>
              </a:rPr>
              <a:t>, горящими в одной сварочной ванне, что обеспечивает </a:t>
            </a:r>
            <a:r>
              <a:rPr lang="ru-RU" dirty="0" smtClean="0">
                <a:solidFill>
                  <a:schemeClr val="bg1"/>
                </a:solidFill>
              </a:rPr>
              <a:t>хорошее </a:t>
            </a:r>
            <a:r>
              <a:rPr lang="ru-RU" dirty="0">
                <a:solidFill>
                  <a:schemeClr val="bg1"/>
                </a:solidFill>
              </a:rPr>
              <a:t>формирование шва при скорости сварки </a:t>
            </a:r>
            <a:r>
              <a:rPr lang="ru-RU" dirty="0">
                <a:solidFill>
                  <a:srgbClr val="66FF33"/>
                </a:solidFill>
              </a:rPr>
              <a:t>170... 190 м/ч </a:t>
            </a:r>
            <a:r>
              <a:rPr lang="ru-RU" dirty="0">
                <a:solidFill>
                  <a:schemeClr val="bg1"/>
                </a:solidFill>
              </a:rPr>
              <a:t>для стенок толщиной </a:t>
            </a:r>
            <a:r>
              <a:rPr lang="ru-RU" dirty="0">
                <a:solidFill>
                  <a:srgbClr val="66FF33"/>
                </a:solidFill>
              </a:rPr>
              <a:t>7 мм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rgbClr val="66FF33"/>
                </a:solidFill>
              </a:rPr>
              <a:t>115... 135 м/ч </a:t>
            </a:r>
            <a:r>
              <a:rPr lang="ru-RU" dirty="0">
                <a:solidFill>
                  <a:schemeClr val="bg1"/>
                </a:solidFill>
              </a:rPr>
              <a:t>— толщиной </a:t>
            </a:r>
            <a:r>
              <a:rPr lang="ru-RU" dirty="0">
                <a:solidFill>
                  <a:srgbClr val="66FF33"/>
                </a:solidFill>
              </a:rPr>
              <a:t>12 мм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Сварка снаружи и изнутри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http://progress-stanko.ru/0/images/555/5-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99036" cy="2857520"/>
          </a:xfrm>
          <a:prstGeom prst="rect">
            <a:avLst/>
          </a:prstGeom>
          <a:noFill/>
        </p:spPr>
      </p:pic>
      <p:pic>
        <p:nvPicPr>
          <p:cNvPr id="5" name="Picture 2" descr="http://progress-stanko.ru/0/images/555/5-7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3434" y="3500438"/>
            <a:ext cx="4706912" cy="3105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66FF33"/>
                </a:solidFill>
              </a:rPr>
              <a:t>Трубы с двумя продольными швами </a:t>
            </a:r>
            <a:r>
              <a:rPr lang="ru-RU" dirty="0">
                <a:solidFill>
                  <a:schemeClr val="bg1"/>
                </a:solidFill>
              </a:rPr>
              <a:t>собирают из </a:t>
            </a:r>
            <a:r>
              <a:rPr lang="ru-RU" dirty="0">
                <a:solidFill>
                  <a:srgbClr val="FF99FF"/>
                </a:solidFill>
              </a:rPr>
              <a:t>двух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предварительно </a:t>
            </a:r>
            <a:r>
              <a:rPr lang="ru-RU" dirty="0">
                <a:solidFill>
                  <a:schemeClr val="bg1"/>
                </a:solidFill>
              </a:rPr>
              <a:t>отформованных </a:t>
            </a:r>
            <a:r>
              <a:rPr lang="ru-RU" dirty="0">
                <a:solidFill>
                  <a:srgbClr val="FF99FF"/>
                </a:solidFill>
              </a:rPr>
              <a:t>корыт</a:t>
            </a:r>
            <a:r>
              <a:rPr lang="ru-RU" dirty="0">
                <a:solidFill>
                  <a:schemeClr val="bg1"/>
                </a:solidFill>
              </a:rPr>
              <a:t>, подаваемых укладчиком на две параллельные нитки входных рольгангов сборочного устройства.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Корыта </a:t>
            </a:r>
            <a:r>
              <a:rPr lang="ru-RU" dirty="0">
                <a:solidFill>
                  <a:schemeClr val="bg1"/>
                </a:solidFill>
              </a:rPr>
              <a:t>рольгангами подаются в раскрытое сборочное устройство 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rgbClr val="FF99FF"/>
                </a:solidFill>
              </a:rPr>
              <a:t>Поворачивая </a:t>
            </a:r>
            <a:r>
              <a:rPr lang="ru-RU" dirty="0">
                <a:solidFill>
                  <a:srgbClr val="FF99FF"/>
                </a:solidFill>
              </a:rPr>
              <a:t>рычаги </a:t>
            </a:r>
            <a:r>
              <a:rPr lang="ru-RU" dirty="0" smtClean="0">
                <a:solidFill>
                  <a:srgbClr val="FF99FF"/>
                </a:solidFill>
              </a:rPr>
              <a:t> </a:t>
            </a:r>
            <a:r>
              <a:rPr lang="ru-RU" dirty="0">
                <a:solidFill>
                  <a:srgbClr val="FF99FF"/>
                </a:solidFill>
              </a:rPr>
              <a:t>штоками </a:t>
            </a:r>
            <a:r>
              <a:rPr lang="ru-RU" dirty="0" err="1" smtClean="0">
                <a:solidFill>
                  <a:srgbClr val="FF99FF"/>
                </a:solidFill>
              </a:rPr>
              <a:t>пневмоцилиндров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rgbClr val="FF99FF"/>
                </a:solidFill>
              </a:rPr>
              <a:t>устанавливают заготовки в исходное </a:t>
            </a:r>
            <a:r>
              <a:rPr lang="ru-RU" dirty="0">
                <a:solidFill>
                  <a:schemeClr val="bg1"/>
                </a:solidFill>
              </a:rPr>
              <a:t>для подачи в </a:t>
            </a:r>
            <a:r>
              <a:rPr lang="ru-RU" dirty="0" smtClean="0">
                <a:solidFill>
                  <a:schemeClr val="bg1"/>
                </a:solidFill>
              </a:rPr>
              <a:t>сварочный </a:t>
            </a:r>
            <a:r>
              <a:rPr lang="ru-RU" dirty="0">
                <a:solidFill>
                  <a:schemeClr val="bg1"/>
                </a:solidFill>
              </a:rPr>
              <a:t>стан </a:t>
            </a:r>
            <a:r>
              <a:rPr lang="ru-RU" dirty="0" smtClean="0">
                <a:solidFill>
                  <a:srgbClr val="FF99FF"/>
                </a:solidFill>
              </a:rPr>
              <a:t>положение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Корыта образуют </a:t>
            </a:r>
            <a:r>
              <a:rPr lang="ru-RU" dirty="0" smtClean="0">
                <a:solidFill>
                  <a:schemeClr val="bg1"/>
                </a:solidFill>
              </a:rPr>
              <a:t>цилиндрическую </a:t>
            </a:r>
            <a:r>
              <a:rPr lang="ru-RU" dirty="0">
                <a:solidFill>
                  <a:schemeClr val="bg1"/>
                </a:solidFill>
              </a:rPr>
              <a:t>трубу с вертикальным </a:t>
            </a:r>
            <a:r>
              <a:rPr lang="ru-RU" dirty="0" smtClean="0">
                <a:solidFill>
                  <a:schemeClr val="bg1"/>
                </a:solidFill>
              </a:rPr>
              <a:t>разъемом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Устройство для сборки трубы из двух корыт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1и 3 – направляющие; 2 – рычаги; 4 – </a:t>
            </a:r>
            <a:r>
              <a:rPr lang="ru-RU" dirty="0" err="1" smtClean="0">
                <a:solidFill>
                  <a:schemeClr val="bg1"/>
                </a:solidFill>
              </a:rPr>
              <a:t>пневмоцилиндры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49154" name="Picture 2" descr="C:\Documents and Settings\Тигр\Мои документы\Мои рисунки\Изображение\Изображение 026.jpg"/>
          <p:cNvPicPr>
            <a:picLocks noChangeAspect="1" noChangeArrowheads="1"/>
          </p:cNvPicPr>
          <p:nvPr/>
        </p:nvPicPr>
        <p:blipFill>
          <a:blip r:embed="rId2">
            <a:grayscl/>
            <a:lum contrast="30000"/>
          </a:blip>
          <a:srcRect l="9156" t="79498" r="8443" b="4227"/>
          <a:stretch>
            <a:fillRect/>
          </a:stretch>
        </p:blipFill>
        <p:spPr bwMode="auto">
          <a:xfrm>
            <a:off x="1000100" y="1571612"/>
            <a:ext cx="723309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Собранная труба подается в сварочный стан упором цепного толкателя. При этом направляющий нож непрерывного стана попадает в зазор между верхними кромками корыт, </a:t>
            </a:r>
            <a:r>
              <a:rPr lang="ru-RU" dirty="0" smtClean="0">
                <a:solidFill>
                  <a:schemeClr val="bg1"/>
                </a:solidFill>
              </a:rPr>
              <a:t>направляя </a:t>
            </a:r>
            <a:r>
              <a:rPr lang="ru-RU" dirty="0">
                <a:solidFill>
                  <a:schemeClr val="bg1"/>
                </a:solidFill>
              </a:rPr>
              <a:t>стык под сварочную головку для выполнения первого наружного шва.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Сваренная </a:t>
            </a:r>
            <a:r>
              <a:rPr lang="ru-RU" dirty="0">
                <a:solidFill>
                  <a:schemeClr val="bg1"/>
                </a:solidFill>
              </a:rPr>
              <a:t>первым швом заготовка </a:t>
            </a:r>
            <a:r>
              <a:rPr lang="ru-RU" dirty="0" smtClean="0">
                <a:solidFill>
                  <a:schemeClr val="bg1"/>
                </a:solidFill>
              </a:rPr>
              <a:t>поворачивается </a:t>
            </a:r>
            <a:r>
              <a:rPr lang="ru-RU" dirty="0">
                <a:solidFill>
                  <a:schemeClr val="bg1"/>
                </a:solidFill>
              </a:rPr>
              <a:t>разъемом вверх и по рольгангу поступает на стан для сварки второго наружного шва. Последовательно один за другим </a:t>
            </a:r>
            <a:r>
              <a:rPr lang="ru-RU" dirty="0" smtClean="0">
                <a:solidFill>
                  <a:schemeClr val="bg1"/>
                </a:solidFill>
              </a:rPr>
              <a:t>выполняют </a:t>
            </a:r>
            <a:r>
              <a:rPr lang="ru-RU" dirty="0">
                <a:solidFill>
                  <a:schemeClr val="bg1"/>
                </a:solidFill>
              </a:rPr>
              <a:t>и оба внутренних шва. Приемы их выполнения такие же, как и для труб с одним швом.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Механический расширитель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7105" name="Picture 1" descr="http://progress-stanko.ru/0/images/555/5-7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013303" cy="4092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Ультразвуковая дефектоскопия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7" name="Picture 1" descr="http://progress-stanko.ru/0/images/555/5-7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429420" cy="445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Технологическая схема потока линии по производству труб с продольным швом и дуговой сваркой под флюсом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progress-stanko.ru/0/images/555/5zhang_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215238" cy="540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Трубы стальные электросварные </a:t>
            </a:r>
            <a:r>
              <a:rPr lang="ru-RU" dirty="0" err="1" smtClean="0">
                <a:solidFill>
                  <a:schemeClr val="bg1"/>
                </a:solidFill>
              </a:rPr>
              <a:t>прямошовные</a:t>
            </a:r>
            <a:r>
              <a:rPr lang="ru-RU" dirty="0" smtClean="0">
                <a:solidFill>
                  <a:schemeClr val="bg1"/>
                </a:solidFill>
              </a:rPr>
              <a:t> изготавливаются </a:t>
            </a:r>
            <a:r>
              <a:rPr lang="ru-RU" dirty="0" smtClean="0">
                <a:solidFill>
                  <a:srgbClr val="66FF33"/>
                </a:solidFill>
              </a:rPr>
              <a:t>по ГОСТ 10704-91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Согласно этому стандарту длина изготавливаемых труб должна быть следующей.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диаметре </a:t>
            </a:r>
            <a:r>
              <a:rPr lang="ru-RU" dirty="0" smtClean="0">
                <a:solidFill>
                  <a:srgbClr val="66FF33"/>
                </a:solidFill>
              </a:rPr>
              <a:t>до 3 см </a:t>
            </a:r>
            <a:r>
              <a:rPr lang="ru-RU" dirty="0" smtClean="0">
                <a:solidFill>
                  <a:schemeClr val="bg1"/>
                </a:solidFill>
              </a:rPr>
              <a:t>- не менее </a:t>
            </a:r>
            <a:r>
              <a:rPr lang="ru-RU" dirty="0" smtClean="0">
                <a:solidFill>
                  <a:srgbClr val="66FF33"/>
                </a:solidFill>
              </a:rPr>
              <a:t>200 см, от 3 до 7 см </a:t>
            </a:r>
            <a:r>
              <a:rPr lang="ru-RU" dirty="0" smtClean="0">
                <a:solidFill>
                  <a:schemeClr val="bg1"/>
                </a:solidFill>
              </a:rPr>
              <a:t>- не менее </a:t>
            </a:r>
            <a:r>
              <a:rPr lang="ru-RU" dirty="0" smtClean="0">
                <a:solidFill>
                  <a:srgbClr val="66FF33"/>
                </a:solidFill>
              </a:rPr>
              <a:t>300 см</a:t>
            </a:r>
            <a:r>
              <a:rPr lang="ru-RU" dirty="0" smtClean="0">
                <a:solidFill>
                  <a:schemeClr val="bg1"/>
                </a:solidFill>
              </a:rPr>
              <a:t>, от </a:t>
            </a:r>
            <a:r>
              <a:rPr lang="ru-RU" dirty="0" smtClean="0">
                <a:solidFill>
                  <a:srgbClr val="66FF33"/>
                </a:solidFill>
              </a:rPr>
              <a:t>7 до 15,2 см </a:t>
            </a:r>
            <a:r>
              <a:rPr lang="ru-RU" dirty="0" smtClean="0">
                <a:solidFill>
                  <a:schemeClr val="bg1"/>
                </a:solidFill>
              </a:rPr>
              <a:t>- не менее </a:t>
            </a:r>
            <a:r>
              <a:rPr lang="ru-RU" dirty="0" smtClean="0">
                <a:solidFill>
                  <a:srgbClr val="66FF33"/>
                </a:solidFill>
              </a:rPr>
              <a:t>400 см</a:t>
            </a:r>
            <a:r>
              <a:rPr lang="ru-RU" dirty="0" smtClean="0">
                <a:solidFill>
                  <a:schemeClr val="bg1"/>
                </a:solidFill>
              </a:rPr>
              <a:t>, свыше </a:t>
            </a:r>
            <a:r>
              <a:rPr lang="ru-RU" dirty="0" smtClean="0">
                <a:solidFill>
                  <a:srgbClr val="66FF33"/>
                </a:solidFill>
              </a:rPr>
              <a:t>15,2 см </a:t>
            </a:r>
            <a:r>
              <a:rPr lang="ru-RU" dirty="0" smtClean="0">
                <a:solidFill>
                  <a:schemeClr val="bg1"/>
                </a:solidFill>
              </a:rPr>
              <a:t>- не менее </a:t>
            </a:r>
            <a:r>
              <a:rPr lang="ru-RU" dirty="0" smtClean="0">
                <a:solidFill>
                  <a:srgbClr val="66FF33"/>
                </a:solidFill>
              </a:rPr>
              <a:t>500 см.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)Трубы со швом по образующей (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прямошовные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трубы)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857628"/>
            <a:ext cx="8229600" cy="26432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Трубы диаметром </a:t>
            </a:r>
            <a:r>
              <a:rPr lang="ru-RU" dirty="0" smtClean="0">
                <a:solidFill>
                  <a:srgbClr val="66FF33"/>
                </a:solidFill>
              </a:rPr>
              <a:t>до 500мм </a:t>
            </a:r>
            <a:r>
              <a:rPr lang="ru-RU" dirty="0" smtClean="0">
                <a:solidFill>
                  <a:schemeClr val="bg1"/>
                </a:solidFill>
              </a:rPr>
              <a:t>могут быть бесшовными и сварными, трубы диаметром </a:t>
            </a:r>
            <a:r>
              <a:rPr lang="ru-RU" dirty="0" smtClean="0">
                <a:solidFill>
                  <a:srgbClr val="66FF33"/>
                </a:solidFill>
              </a:rPr>
              <a:t>более 500мм </a:t>
            </a:r>
            <a:r>
              <a:rPr lang="ru-RU" dirty="0" smtClean="0">
                <a:solidFill>
                  <a:schemeClr val="bg1"/>
                </a:solidFill>
              </a:rPr>
              <a:t>– только сварные.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Трубы электросварные прямошов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2200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Электросварные трубы различаются по прочности в зависимости от материала изготовления. От стали марки </a:t>
            </a:r>
            <a:r>
              <a:rPr lang="ru-RU" dirty="0" smtClean="0">
                <a:solidFill>
                  <a:srgbClr val="FF99FF"/>
                </a:solidFill>
              </a:rPr>
              <a:t>10</a:t>
            </a:r>
            <a:r>
              <a:rPr lang="ru-RU" dirty="0" smtClean="0">
                <a:solidFill>
                  <a:schemeClr val="bg1"/>
                </a:solidFill>
              </a:rPr>
              <a:t> до стали </a:t>
            </a:r>
            <a:r>
              <a:rPr lang="ru-RU" dirty="0" smtClean="0">
                <a:solidFill>
                  <a:srgbClr val="FF99FF"/>
                </a:solidFill>
              </a:rPr>
              <a:t>22</a:t>
            </a:r>
            <a:r>
              <a:rPr lang="ru-RU" dirty="0" smtClean="0">
                <a:solidFill>
                  <a:schemeClr val="bg1"/>
                </a:solidFill>
              </a:rPr>
              <a:t> сопротивление разрыву увеличивается от </a:t>
            </a:r>
            <a:r>
              <a:rPr lang="ru-RU" dirty="0" smtClean="0">
                <a:solidFill>
                  <a:srgbClr val="66FF33"/>
                </a:solidFill>
              </a:rPr>
              <a:t>314 Н/мм</a:t>
            </a:r>
            <a:r>
              <a:rPr lang="ru-RU" baseline="30000" dirty="0" smtClean="0">
                <a:solidFill>
                  <a:srgbClr val="66FF33"/>
                </a:solidFill>
              </a:rPr>
              <a:t>2</a:t>
            </a:r>
            <a:r>
              <a:rPr lang="ru-RU" dirty="0" smtClean="0">
                <a:solidFill>
                  <a:srgbClr val="66FF33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 smtClean="0">
                <a:solidFill>
                  <a:srgbClr val="66FF33"/>
                </a:solidFill>
              </a:rPr>
              <a:t>490 Н/мм</a:t>
            </a:r>
            <a:r>
              <a:rPr lang="ru-RU" baseline="30000" dirty="0" smtClean="0">
                <a:solidFill>
                  <a:srgbClr val="66FF33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u="sng" dirty="0" smtClean="0">
                <a:solidFill>
                  <a:srgbClr val="FF99FF"/>
                </a:solidFill>
              </a:rPr>
              <a:t>После изготовления электросварные трубы должны быть испытаны на гидравлическое давление</a:t>
            </a:r>
            <a:r>
              <a:rPr lang="ru-RU" dirty="0" smtClean="0">
                <a:solidFill>
                  <a:schemeClr val="bg1"/>
                </a:solidFill>
              </a:rPr>
              <a:t>. Трубы диаметром до </a:t>
            </a:r>
            <a:r>
              <a:rPr lang="ru-RU" dirty="0" smtClean="0">
                <a:solidFill>
                  <a:srgbClr val="66FF33"/>
                </a:solidFill>
              </a:rPr>
              <a:t>10,2 см </a:t>
            </a:r>
            <a:r>
              <a:rPr lang="ru-RU" dirty="0" smtClean="0">
                <a:solidFill>
                  <a:schemeClr val="bg1"/>
                </a:solidFill>
              </a:rPr>
              <a:t>проходят испытание давлением </a:t>
            </a:r>
            <a:r>
              <a:rPr lang="ru-RU" dirty="0" smtClean="0">
                <a:solidFill>
                  <a:srgbClr val="66FF33"/>
                </a:solidFill>
              </a:rPr>
              <a:t>60 </a:t>
            </a:r>
            <a:r>
              <a:rPr lang="ru-RU" dirty="0" err="1" smtClean="0">
                <a:solidFill>
                  <a:srgbClr val="66FF33"/>
                </a:solidFill>
              </a:rPr>
              <a:t>кГс</a:t>
            </a:r>
            <a:r>
              <a:rPr lang="ru-RU" dirty="0" smtClean="0">
                <a:solidFill>
                  <a:srgbClr val="66FF33"/>
                </a:solidFill>
              </a:rPr>
              <a:t>/см</a:t>
            </a:r>
            <a:r>
              <a:rPr lang="ru-RU" baseline="30000" dirty="0" smtClean="0">
                <a:solidFill>
                  <a:srgbClr val="66FF33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, диаметром более </a:t>
            </a:r>
            <a:r>
              <a:rPr lang="ru-RU" dirty="0" smtClean="0">
                <a:solidFill>
                  <a:srgbClr val="66FF33"/>
                </a:solidFill>
              </a:rPr>
              <a:t>10,2 см </a:t>
            </a:r>
            <a:r>
              <a:rPr lang="ru-RU" dirty="0" smtClean="0">
                <a:solidFill>
                  <a:schemeClr val="bg1"/>
                </a:solidFill>
              </a:rPr>
              <a:t>- давлением </a:t>
            </a:r>
            <a:r>
              <a:rPr lang="ru-RU" dirty="0" smtClean="0">
                <a:solidFill>
                  <a:srgbClr val="66FF33"/>
                </a:solidFill>
              </a:rPr>
              <a:t>30 </a:t>
            </a:r>
            <a:r>
              <a:rPr lang="ru-RU" dirty="0" err="1" smtClean="0">
                <a:solidFill>
                  <a:srgbClr val="66FF33"/>
                </a:solidFill>
              </a:rPr>
              <a:t>кГс</a:t>
            </a:r>
            <a:r>
              <a:rPr lang="ru-RU" dirty="0" smtClean="0">
                <a:solidFill>
                  <a:srgbClr val="66FF33"/>
                </a:solidFill>
              </a:rPr>
              <a:t>/см</a:t>
            </a:r>
            <a:r>
              <a:rPr lang="ru-RU" baseline="30000" dirty="0" smtClean="0">
                <a:solidFill>
                  <a:srgbClr val="66FF33"/>
                </a:solidFill>
              </a:rPr>
              <a:t>2 </a:t>
            </a:r>
            <a:r>
              <a:rPr lang="ru-RU" dirty="0" smtClean="0">
                <a:solidFill>
                  <a:schemeClr val="bg1"/>
                </a:solidFill>
              </a:rPr>
              <a:t>.  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579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Согласно п.п.2.9 - 2.10 </a:t>
            </a:r>
            <a:r>
              <a:rPr lang="ru-RU" dirty="0" smtClean="0">
                <a:solidFill>
                  <a:srgbClr val="66FF33"/>
                </a:solidFill>
              </a:rPr>
              <a:t>ГОСТ 10705-91 </a:t>
            </a:r>
            <a:r>
              <a:rPr lang="ru-RU" dirty="0" smtClean="0">
                <a:solidFill>
                  <a:schemeClr val="bg1"/>
                </a:solidFill>
              </a:rPr>
              <a:t>трубы должны быть подвержены следующей механической обработке: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Концы труб необходимо обрезать под углом </a:t>
            </a:r>
            <a:r>
              <a:rPr lang="ru-RU" dirty="0" smtClean="0">
                <a:solidFill>
                  <a:srgbClr val="66FF33"/>
                </a:solidFill>
              </a:rPr>
              <a:t>90 град</a:t>
            </a:r>
            <a:r>
              <a:rPr lang="ru-RU" dirty="0" smtClean="0">
                <a:solidFill>
                  <a:schemeClr val="bg1"/>
                </a:solidFill>
              </a:rPr>
              <a:t>. и зачистить от заусенцев.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Возможно образование фаски.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Косина реза применительно к трубам диаметром </a:t>
            </a:r>
            <a:r>
              <a:rPr lang="ru-RU" dirty="0" smtClean="0">
                <a:solidFill>
                  <a:srgbClr val="66FF33"/>
                </a:solidFill>
              </a:rPr>
              <a:t>до 21,9 см</a:t>
            </a:r>
            <a:r>
              <a:rPr lang="ru-RU" dirty="0" smtClean="0">
                <a:solidFill>
                  <a:schemeClr val="bg1"/>
                </a:solidFill>
              </a:rPr>
              <a:t> не должна быть более </a:t>
            </a:r>
            <a:r>
              <a:rPr lang="ru-RU" dirty="0" smtClean="0">
                <a:solidFill>
                  <a:srgbClr val="66FF33"/>
                </a:solidFill>
              </a:rPr>
              <a:t>1 мм</a:t>
            </a:r>
            <a:r>
              <a:rPr lang="ru-RU" dirty="0" smtClean="0">
                <a:solidFill>
                  <a:schemeClr val="bg1"/>
                </a:solidFill>
              </a:rPr>
              <a:t>,  для труб диаметром </a:t>
            </a:r>
            <a:r>
              <a:rPr lang="ru-RU" dirty="0" smtClean="0">
                <a:solidFill>
                  <a:srgbClr val="66FF33"/>
                </a:solidFill>
              </a:rPr>
              <a:t>21,9</a:t>
            </a:r>
            <a:r>
              <a:rPr lang="ru-RU" dirty="0" smtClean="0">
                <a:solidFill>
                  <a:schemeClr val="bg1"/>
                </a:solidFill>
              </a:rPr>
              <a:t> см и более - </a:t>
            </a:r>
            <a:r>
              <a:rPr lang="ru-RU" dirty="0" smtClean="0">
                <a:solidFill>
                  <a:srgbClr val="66FF33"/>
                </a:solidFill>
              </a:rPr>
              <a:t>1,5</a:t>
            </a:r>
            <a:r>
              <a:rPr lang="ru-RU" dirty="0" smtClean="0">
                <a:solidFill>
                  <a:schemeClr val="bg1"/>
                </a:solidFill>
              </a:rPr>
              <a:t> мм.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По требованию заказчика концы труб с толщиной стенки 0,5 см и более должна быть подвергнуты снятию фаски под углом </a:t>
            </a:r>
            <a:r>
              <a:rPr lang="ru-RU" dirty="0" smtClean="0">
                <a:solidFill>
                  <a:srgbClr val="66FF33"/>
                </a:solidFill>
              </a:rPr>
              <a:t>25-30°</a:t>
            </a:r>
            <a:r>
              <a:rPr lang="ru-RU" dirty="0" smtClean="0">
                <a:solidFill>
                  <a:schemeClr val="bg1"/>
                </a:solidFill>
              </a:rPr>
              <a:t> к торцу трубы, должно быть оставлено торцовое кольцо шириной </a:t>
            </a:r>
            <a:r>
              <a:rPr lang="ru-RU" dirty="0" smtClean="0">
                <a:solidFill>
                  <a:srgbClr val="66FF33"/>
                </a:solidFill>
              </a:rPr>
              <a:t>1,8 мм ±0,8 мм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/>
              <a:t> 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II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)Трубы со спиральным швом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Сборка и сварка труб из рулонной стали </a:t>
            </a:r>
            <a:r>
              <a:rPr lang="ru-RU" dirty="0" smtClean="0">
                <a:solidFill>
                  <a:srgbClr val="66FF33"/>
                </a:solidFill>
              </a:rPr>
              <a:t>спиральным швом </a:t>
            </a:r>
            <a:r>
              <a:rPr lang="ru-RU" dirty="0" smtClean="0">
                <a:solidFill>
                  <a:schemeClr val="bg1"/>
                </a:solidFill>
              </a:rPr>
              <a:t>позволяет получать </a:t>
            </a:r>
            <a:r>
              <a:rPr lang="ru-RU" dirty="0" smtClean="0">
                <a:solidFill>
                  <a:srgbClr val="FF99FF"/>
                </a:solidFill>
              </a:rPr>
              <a:t>трубы любого диаметра независимо от ширины полосы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66FF33"/>
              </a:solidFill>
            </a:endParaRPr>
          </a:p>
        </p:txBody>
      </p:sp>
      <p:pic>
        <p:nvPicPr>
          <p:cNvPr id="4" name="Picture 2" descr="http://www.wozduh.ru/uploads/Pictures%20for%20SITE/Vent/vozduhovody/navivnoi_vozdhov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1"/>
            <a:ext cx="3286148" cy="2541291"/>
          </a:xfrm>
          <a:prstGeom prst="rect">
            <a:avLst/>
          </a:prstGeom>
          <a:noFill/>
        </p:spPr>
      </p:pic>
      <p:pic>
        <p:nvPicPr>
          <p:cNvPr id="5" name="Picture 4" descr="http://www.wozduh.ru/uploads/Pictures%20for%20SITE/Vent/vozduhovody/svarnoi_navivnoi_vozdhov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86190"/>
            <a:ext cx="4643455" cy="1857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 использовании такого метода </a:t>
            </a:r>
            <a:r>
              <a:rPr lang="ru-RU" dirty="0" smtClean="0">
                <a:solidFill>
                  <a:srgbClr val="FF99FF"/>
                </a:solidFill>
              </a:rPr>
              <a:t>процесс изготовления осуществляется непрерывно</a:t>
            </a:r>
            <a:r>
              <a:rPr lang="ru-RU" dirty="0" smtClean="0">
                <a:solidFill>
                  <a:schemeClr val="bg1"/>
                </a:solidFill>
              </a:rPr>
              <a:t>, обеспечивая требуемую </a:t>
            </a:r>
            <a:r>
              <a:rPr lang="ru-RU" dirty="0" smtClean="0">
                <a:solidFill>
                  <a:srgbClr val="66FF33"/>
                </a:solidFill>
              </a:rPr>
              <a:t>точность размера и формы труб без последующей калибровки.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Спиральный шов выполняют </a:t>
            </a:r>
            <a:r>
              <a:rPr lang="ru-RU" dirty="0" smtClean="0">
                <a:solidFill>
                  <a:srgbClr val="66FF33"/>
                </a:solidFill>
              </a:rPr>
              <a:t>сваркой под флюсом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99FF"/>
                </a:solidFill>
              </a:rPr>
              <a:t>тремя сварочными головками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Две из них крепят на общей штанге, вводимой внутрь трубы, третья головка расположена снаружи. </a:t>
            </a:r>
          </a:p>
          <a:p>
            <a:r>
              <a:rPr lang="ru-RU" dirty="0" smtClean="0">
                <a:solidFill>
                  <a:srgbClr val="FF99FF"/>
                </a:solidFill>
              </a:rPr>
              <a:t>Первый внутренний шов</a:t>
            </a:r>
            <a:r>
              <a:rPr lang="ru-RU" dirty="0" smtClean="0">
                <a:solidFill>
                  <a:schemeClr val="bg1"/>
                </a:solidFill>
              </a:rPr>
              <a:t>, приваривающий кромку полосы к сформованной трубе, имеет малое сечение и </a:t>
            </a:r>
            <a:r>
              <a:rPr lang="ru-RU" dirty="0" smtClean="0">
                <a:solidFill>
                  <a:srgbClr val="FF99FF"/>
                </a:solidFill>
              </a:rPr>
              <a:t>является технологическим</a:t>
            </a:r>
            <a:r>
              <a:rPr lang="ru-RU" dirty="0" smtClean="0">
                <a:solidFill>
                  <a:schemeClr val="bg1"/>
                </a:solidFill>
              </a:rPr>
              <a:t>. Его </a:t>
            </a:r>
            <a:r>
              <a:rPr lang="ru-RU" dirty="0" smtClean="0">
                <a:solidFill>
                  <a:srgbClr val="66FF33"/>
                </a:solidFill>
              </a:rPr>
              <a:t>назначение — устранить возможность взаимного перемещения кромок и предотвратить вытекание сварочной ванны при выполнении наружного рабочего шва. </a:t>
            </a:r>
            <a:endParaRPr lang="ru-RU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66FF33"/>
                </a:solidFill>
              </a:rPr>
              <a:t>Схема стана для изготовления труб  из ленты со спиральным швом</a:t>
            </a:r>
            <a:endParaRPr lang="ru-RU" sz="3200" dirty="0">
              <a:solidFill>
                <a:srgbClr val="66FF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714884"/>
            <a:ext cx="8858312" cy="19288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66FF33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-разматывание полосы; </a:t>
            </a:r>
            <a:r>
              <a:rPr lang="ru-RU" dirty="0" smtClean="0">
                <a:solidFill>
                  <a:srgbClr val="66FF33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-правка полосы; </a:t>
            </a:r>
            <a:r>
              <a:rPr lang="ru-RU" dirty="0" smtClean="0">
                <a:solidFill>
                  <a:srgbClr val="66FF33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-обрезка конца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рулона; </a:t>
            </a:r>
            <a:r>
              <a:rPr lang="ru-RU" dirty="0" smtClean="0">
                <a:solidFill>
                  <a:srgbClr val="66FF33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-сварка рулонов; </a:t>
            </a:r>
            <a:r>
              <a:rPr lang="ru-RU" dirty="0" smtClean="0">
                <a:solidFill>
                  <a:srgbClr val="66FF33"/>
                </a:solidFill>
              </a:rPr>
              <a:t>5</a:t>
            </a:r>
            <a:r>
              <a:rPr lang="ru-RU" dirty="0" smtClean="0">
                <a:solidFill>
                  <a:schemeClr val="bg1"/>
                </a:solidFill>
              </a:rPr>
              <a:t>-компенсационная петля; </a:t>
            </a:r>
            <a:r>
              <a:rPr lang="ru-RU" dirty="0" smtClean="0">
                <a:solidFill>
                  <a:srgbClr val="66FF33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-обрезка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кромок; </a:t>
            </a:r>
            <a:r>
              <a:rPr lang="ru-RU" dirty="0" smtClean="0">
                <a:solidFill>
                  <a:srgbClr val="66FF33"/>
                </a:solidFill>
              </a:rPr>
              <a:t>7</a:t>
            </a:r>
            <a:r>
              <a:rPr lang="ru-RU" dirty="0" smtClean="0">
                <a:solidFill>
                  <a:schemeClr val="bg1"/>
                </a:solidFill>
              </a:rPr>
              <a:t>-очистка кромок дробью; </a:t>
            </a:r>
            <a:r>
              <a:rPr lang="ru-RU" dirty="0" smtClean="0">
                <a:solidFill>
                  <a:srgbClr val="66FF33"/>
                </a:solidFill>
              </a:rPr>
              <a:t>8</a:t>
            </a:r>
            <a:r>
              <a:rPr lang="ru-RU" dirty="0" smtClean="0">
                <a:solidFill>
                  <a:schemeClr val="bg1"/>
                </a:solidFill>
              </a:rPr>
              <a:t>- снятие фасок резцами; </a:t>
            </a:r>
            <a:r>
              <a:rPr lang="ru-RU" dirty="0" smtClean="0">
                <a:solidFill>
                  <a:srgbClr val="66FF33"/>
                </a:solidFill>
              </a:rPr>
              <a:t>9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подача полосы на формовку; </a:t>
            </a:r>
            <a:r>
              <a:rPr lang="ru-RU" dirty="0" smtClean="0">
                <a:solidFill>
                  <a:srgbClr val="66FF33"/>
                </a:solidFill>
              </a:rPr>
              <a:t>10</a:t>
            </a:r>
            <a:r>
              <a:rPr lang="ru-RU" dirty="0" smtClean="0">
                <a:solidFill>
                  <a:schemeClr val="bg1"/>
                </a:solidFill>
              </a:rPr>
              <a:t>-формока трубы; </a:t>
            </a:r>
            <a:r>
              <a:rPr lang="ru-RU" dirty="0" smtClean="0">
                <a:solidFill>
                  <a:srgbClr val="66FF33"/>
                </a:solidFill>
              </a:rPr>
              <a:t>11-</a:t>
            </a:r>
            <a:r>
              <a:rPr lang="ru-RU" dirty="0" smtClean="0">
                <a:solidFill>
                  <a:schemeClr val="bg1"/>
                </a:solidFill>
              </a:rPr>
              <a:t> сварка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трубы; </a:t>
            </a:r>
            <a:r>
              <a:rPr lang="ru-RU" dirty="0" smtClean="0">
                <a:solidFill>
                  <a:srgbClr val="66FF33"/>
                </a:solidFill>
              </a:rPr>
              <a:t>12</a:t>
            </a:r>
            <a:r>
              <a:rPr lang="ru-RU" dirty="0" smtClean="0">
                <a:solidFill>
                  <a:schemeClr val="bg1"/>
                </a:solidFill>
              </a:rPr>
              <a:t> –сварка внутреннего шва; </a:t>
            </a:r>
            <a:r>
              <a:rPr lang="ru-RU" dirty="0" smtClean="0">
                <a:solidFill>
                  <a:srgbClr val="66FF33"/>
                </a:solidFill>
              </a:rPr>
              <a:t>13</a:t>
            </a:r>
            <a:r>
              <a:rPr lang="ru-RU" dirty="0" smtClean="0">
                <a:solidFill>
                  <a:schemeClr val="bg1"/>
                </a:solidFill>
              </a:rPr>
              <a:t>-сварка наружного шва; </a:t>
            </a:r>
            <a:r>
              <a:rPr lang="ru-RU" dirty="0" smtClean="0">
                <a:solidFill>
                  <a:srgbClr val="66FF33"/>
                </a:solidFill>
              </a:rPr>
              <a:t>14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резка трубы.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Тигр\Мои документы\Мои рисунки\Изображение\Изображение 025.jpg"/>
          <p:cNvPicPr>
            <a:picLocks noChangeAspect="1" noChangeArrowheads="1"/>
          </p:cNvPicPr>
          <p:nvPr/>
        </p:nvPicPr>
        <p:blipFill>
          <a:blip r:embed="rId2">
            <a:grayscl/>
            <a:lum bright="-21000" contrast="53000"/>
          </a:blip>
          <a:srcRect l="20898" t="5720" r="16113" b="7012"/>
          <a:stretch>
            <a:fillRect/>
          </a:stretch>
        </p:blipFill>
        <p:spPr bwMode="auto">
          <a:xfrm rot="5400000">
            <a:off x="2898948" y="-1398805"/>
            <a:ext cx="3346106" cy="871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Линия по производству труб со спиральным швом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progress-stanko.ru/0/images/555/5-4-1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212033" y="1643049"/>
            <a:ext cx="6360363" cy="4224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Такая </a:t>
            </a:r>
            <a:r>
              <a:rPr lang="ru-RU" dirty="0" smtClean="0">
                <a:solidFill>
                  <a:srgbClr val="66FF33"/>
                </a:solidFill>
              </a:rPr>
              <a:t>технология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99FF"/>
                </a:solidFill>
              </a:rPr>
              <a:t>позволяет гарантировать отсутствие кристаллизационных трещин </a:t>
            </a:r>
            <a:r>
              <a:rPr lang="ru-RU" dirty="0" smtClean="0">
                <a:solidFill>
                  <a:schemeClr val="bg1"/>
                </a:solidFill>
              </a:rPr>
              <a:t>при сварке низколегированных сталей на скоростях </a:t>
            </a:r>
            <a:r>
              <a:rPr lang="ru-RU" dirty="0" smtClean="0">
                <a:solidFill>
                  <a:srgbClr val="66FF33"/>
                </a:solidFill>
              </a:rPr>
              <a:t>до 110м/ч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rgbClr val="FF99FF"/>
                </a:solidFill>
              </a:rPr>
              <a:t>процессе выполнения спирального шва </a:t>
            </a:r>
            <a:r>
              <a:rPr lang="ru-RU" dirty="0" smtClean="0">
                <a:solidFill>
                  <a:schemeClr val="bg1"/>
                </a:solidFill>
              </a:rPr>
              <a:t>выполняется </a:t>
            </a:r>
            <a:r>
              <a:rPr lang="ru-RU" dirty="0" smtClean="0">
                <a:solidFill>
                  <a:srgbClr val="66FF33"/>
                </a:solidFill>
              </a:rPr>
              <a:t>непрерывный контроль ультразвуком </a:t>
            </a:r>
            <a:r>
              <a:rPr lang="ru-RU" dirty="0" smtClean="0">
                <a:solidFill>
                  <a:schemeClr val="bg1"/>
                </a:solidFill>
              </a:rPr>
              <a:t>с автоматической маркировкой мест обнаруженных дефектов.</a:t>
            </a: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 увеличении диаметра магистральных трубопроводов требуется одновременное увеличение толщины стенки.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Так как </a:t>
            </a:r>
            <a:r>
              <a:rPr lang="ru-RU" dirty="0" smtClean="0">
                <a:solidFill>
                  <a:srgbClr val="FF99FF"/>
                </a:solidFill>
              </a:rPr>
              <a:t>толщина полос рулонной стали </a:t>
            </a:r>
            <a:r>
              <a:rPr lang="ru-RU" dirty="0" smtClean="0">
                <a:solidFill>
                  <a:schemeClr val="bg1"/>
                </a:solidFill>
              </a:rPr>
              <a:t>не превышает </a:t>
            </a:r>
            <a:r>
              <a:rPr lang="ru-RU" dirty="0" smtClean="0">
                <a:solidFill>
                  <a:srgbClr val="66FF33"/>
                </a:solidFill>
              </a:rPr>
              <a:t>14 мм</a:t>
            </a:r>
            <a:r>
              <a:rPr lang="ru-RU" dirty="0" smtClean="0">
                <a:solidFill>
                  <a:schemeClr val="bg1"/>
                </a:solidFill>
              </a:rPr>
              <a:t>, то при диаметре </a:t>
            </a:r>
            <a:r>
              <a:rPr lang="ru-RU" dirty="0" smtClean="0">
                <a:solidFill>
                  <a:srgbClr val="66FF33"/>
                </a:solidFill>
              </a:rPr>
              <a:t>1420 мм </a:t>
            </a:r>
            <a:r>
              <a:rPr lang="ru-RU" dirty="0" smtClean="0">
                <a:solidFill>
                  <a:schemeClr val="bg1"/>
                </a:solidFill>
              </a:rPr>
              <a:t>и более </a:t>
            </a:r>
            <a:r>
              <a:rPr lang="ru-RU" dirty="0" smtClean="0">
                <a:solidFill>
                  <a:srgbClr val="FF99FF"/>
                </a:solidFill>
              </a:rPr>
              <a:t>трубы со спиральным швом приходится изготовлять </a:t>
            </a:r>
            <a:r>
              <a:rPr lang="ru-RU" dirty="0" smtClean="0">
                <a:solidFill>
                  <a:srgbClr val="66FF33"/>
                </a:solidFill>
              </a:rPr>
              <a:t>из листовой стали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Такие листы предварительно попарно собирают и сваривают встык на неподвижной установке, а затем рольгангом подают в «</a:t>
            </a:r>
            <a:r>
              <a:rPr lang="ru-RU" b="1" dirty="0" smtClean="0">
                <a:solidFill>
                  <a:srgbClr val="66FF33"/>
                </a:solidFill>
              </a:rPr>
              <a:t>летучую установку</a:t>
            </a:r>
            <a:r>
              <a:rPr lang="ru-RU" dirty="0" smtClean="0">
                <a:solidFill>
                  <a:schemeClr val="bg1"/>
                </a:solidFill>
              </a:rPr>
              <a:t>», где укрупненная карта пристыковывается к концу  полосы, подаваемой в формовочное устройство (позволяет обходится без компенсационной петли (</a:t>
            </a:r>
            <a:r>
              <a:rPr lang="ru-RU" dirty="0" smtClean="0">
                <a:solidFill>
                  <a:srgbClr val="FF99FF"/>
                </a:solidFill>
              </a:rPr>
              <a:t>Волжский трубопрокатный завод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>
                <a:solidFill>
                  <a:srgbClr val="FF99FF"/>
                </a:solidFill>
              </a:rPr>
              <a:t>Бесшовные  трубы</a:t>
            </a:r>
            <a:r>
              <a:rPr lang="ru-RU" dirty="0">
                <a:solidFill>
                  <a:schemeClr val="bg1"/>
                </a:solidFill>
              </a:rPr>
              <a:t> п</a:t>
            </a:r>
            <a:r>
              <a:rPr lang="ru-RU" dirty="0" smtClean="0">
                <a:solidFill>
                  <a:schemeClr val="bg1"/>
                </a:solidFill>
              </a:rPr>
              <a:t>роизводятся в основном путем прокатки слитка металла на специальном, предназначенном для этих целей, оборудовании, создающем отверстие по центру.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Прочность бесшовных труб несколько выше, чем у электросварных.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Бесшовные трубы </a:t>
            </a:r>
            <a:r>
              <a:rPr lang="ru-RU" dirty="0" smtClean="0">
                <a:solidFill>
                  <a:srgbClr val="66FF33"/>
                </a:solidFill>
              </a:rPr>
              <a:t>применяются </a:t>
            </a:r>
            <a:r>
              <a:rPr lang="ru-RU" dirty="0" smtClean="0">
                <a:solidFill>
                  <a:schemeClr val="bg1"/>
                </a:solidFill>
              </a:rPr>
              <a:t>в местах, </a:t>
            </a:r>
            <a:r>
              <a:rPr lang="ru-RU" dirty="0" smtClean="0">
                <a:solidFill>
                  <a:srgbClr val="66FF33"/>
                </a:solidFill>
              </a:rPr>
              <a:t>где необходима повышенная надёжность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rgbClr val="FF99FF"/>
                </a:solidFill>
              </a:rPr>
              <a:t>для изготовления газовых баллонов, в различных направлениях нефтяной промышленности</a:t>
            </a:r>
            <a:r>
              <a:rPr lang="ru-RU" dirty="0" smtClean="0">
                <a:solidFill>
                  <a:schemeClr val="bg1"/>
                </a:solidFill>
              </a:rPr>
              <a:t> и т. п.).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Технические требования на эти трубы устанавливает </a:t>
            </a:r>
            <a:r>
              <a:rPr lang="ru-RU" dirty="0" smtClean="0">
                <a:solidFill>
                  <a:srgbClr val="66FF33"/>
                </a:solidFill>
              </a:rPr>
              <a:t>ГОСТ 8731-74.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Ультразвуковая дефектоскопия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progress-stanko.ru/0/images/555/5-5-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786050" y="1571612"/>
            <a:ext cx="308539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Гидростатическое испытание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progress-stanko.ru/0/images/555/5-5-3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643042" y="2000240"/>
            <a:ext cx="588062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III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Водогазопроводные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трубы (ВГП)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Помимо электросварных труб в промышленности широко используются и так называемые </a:t>
            </a:r>
            <a:r>
              <a:rPr lang="ru-RU" dirty="0" smtClean="0">
                <a:solidFill>
                  <a:srgbClr val="66FF33"/>
                </a:solidFill>
              </a:rPr>
              <a:t>трубы ВГП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rgbClr val="66FF33"/>
                </a:solidFill>
              </a:rPr>
              <a:t>водогазопроводные</a:t>
            </a:r>
            <a:r>
              <a:rPr lang="ru-RU" dirty="0" smtClean="0">
                <a:solidFill>
                  <a:schemeClr val="bg1"/>
                </a:solidFill>
              </a:rPr>
              <a:t>), изготовляемые способом печной сварки и др. </a:t>
            </a:r>
          </a:p>
          <a:p>
            <a:r>
              <a:rPr lang="ru-RU" dirty="0" smtClean="0">
                <a:solidFill>
                  <a:srgbClr val="FF99FF"/>
                </a:solidFill>
              </a:rPr>
              <a:t>Бывают с покрытием (чаще цинковым) и без покрытия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Применяются они при прокладке трубопроводов как для воды, так и для газа.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Технические характеристики, которыми должны обладать выпущенные трубы </a:t>
            </a:r>
            <a:r>
              <a:rPr lang="ru-RU" dirty="0" smtClean="0">
                <a:solidFill>
                  <a:srgbClr val="66FF33"/>
                </a:solidFill>
              </a:rPr>
              <a:t>ВГП</a:t>
            </a:r>
            <a:r>
              <a:rPr lang="ru-RU" dirty="0" smtClean="0">
                <a:solidFill>
                  <a:schemeClr val="bg1"/>
                </a:solidFill>
              </a:rPr>
              <a:t>, устанавливает </a:t>
            </a:r>
            <a:r>
              <a:rPr lang="ru-RU" dirty="0" smtClean="0">
                <a:solidFill>
                  <a:srgbClr val="66FF33"/>
                </a:solidFill>
              </a:rPr>
              <a:t>ГОСТ 3262-75.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Согласно этому </a:t>
            </a:r>
            <a:r>
              <a:rPr lang="ru-RU" dirty="0" err="1" smtClean="0">
                <a:solidFill>
                  <a:schemeClr val="bg1"/>
                </a:solidFill>
              </a:rPr>
              <a:t>ГОСТу</a:t>
            </a:r>
            <a:r>
              <a:rPr lang="ru-RU" dirty="0" smtClean="0">
                <a:solidFill>
                  <a:schemeClr val="bg1"/>
                </a:solidFill>
              </a:rPr>
              <a:t> длина выпускаемых труб может варьироваться от </a:t>
            </a:r>
            <a:r>
              <a:rPr lang="ru-RU" dirty="0" smtClean="0">
                <a:solidFill>
                  <a:srgbClr val="FF99FF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smtClean="0">
                <a:solidFill>
                  <a:srgbClr val="FF99FF"/>
                </a:solidFill>
              </a:rPr>
              <a:t>12 </a:t>
            </a:r>
            <a:r>
              <a:rPr lang="ru-RU" dirty="0" smtClean="0">
                <a:solidFill>
                  <a:schemeClr val="bg1"/>
                </a:solidFill>
              </a:rPr>
              <a:t>метров.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Кривизна на </a:t>
            </a:r>
            <a:r>
              <a:rPr lang="ru-RU" dirty="0" smtClean="0">
                <a:solidFill>
                  <a:srgbClr val="FF99FF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 метре длины для труб с ДУ меньше </a:t>
            </a:r>
            <a:r>
              <a:rPr lang="ru-RU" dirty="0" smtClean="0">
                <a:solidFill>
                  <a:srgbClr val="FF99FF"/>
                </a:solidFill>
              </a:rPr>
              <a:t>20</a:t>
            </a:r>
            <a:r>
              <a:rPr lang="ru-RU" dirty="0" smtClean="0">
                <a:solidFill>
                  <a:schemeClr val="bg1"/>
                </a:solidFill>
              </a:rPr>
              <a:t> мм не должна быть более </a:t>
            </a:r>
            <a:r>
              <a:rPr lang="ru-RU" dirty="0" smtClean="0">
                <a:solidFill>
                  <a:srgbClr val="FF99FF"/>
                </a:solidFill>
              </a:rPr>
              <a:t>2 мм</a:t>
            </a:r>
            <a:r>
              <a:rPr lang="ru-RU" dirty="0" smtClean="0">
                <a:solidFill>
                  <a:schemeClr val="bg1"/>
                </a:solidFill>
              </a:rPr>
              <a:t>, для ДУ более </a:t>
            </a:r>
            <a:r>
              <a:rPr lang="ru-RU" dirty="0" smtClean="0">
                <a:solidFill>
                  <a:srgbClr val="FF99FF"/>
                </a:solidFill>
              </a:rPr>
              <a:t>20 мм </a:t>
            </a:r>
            <a:r>
              <a:rPr lang="ru-RU" dirty="0" smtClean="0">
                <a:solidFill>
                  <a:schemeClr val="bg1"/>
                </a:solidFill>
              </a:rPr>
              <a:t>- кривизна должна быть не более </a:t>
            </a:r>
            <a:r>
              <a:rPr lang="ru-RU" dirty="0" smtClean="0">
                <a:solidFill>
                  <a:srgbClr val="FF99FF"/>
                </a:solidFill>
              </a:rPr>
              <a:t>1,5 мм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Не допускаются трещины и вздутия на поверхности труб. Недопустимы расслоения на торцах труб.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Допускаются некоторые вмятины, риски, рябизна, следы зачистки и прочие дефекты, образованные конкретным  способом изготовления, если из-за этого толщина стенки не выходит за минимально допустимые размеры, допускается  также слой окалины, не мешающий осмотру.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трубах </a:t>
            </a:r>
            <a:r>
              <a:rPr lang="ru-RU" dirty="0" smtClean="0">
                <a:solidFill>
                  <a:srgbClr val="66FF33"/>
                </a:solidFill>
              </a:rPr>
              <a:t>ВГП</a:t>
            </a:r>
            <a:r>
              <a:rPr lang="ru-RU" dirty="0" smtClean="0">
                <a:solidFill>
                  <a:schemeClr val="bg1"/>
                </a:solidFill>
              </a:rPr>
              <a:t>, полученных методом печной сварки, разрешается в окрестности шва уменьшение внешнего диаметра </a:t>
            </a:r>
            <a:r>
              <a:rPr lang="ru-RU" dirty="0" smtClean="0">
                <a:solidFill>
                  <a:srgbClr val="FF99FF"/>
                </a:solidFill>
              </a:rPr>
              <a:t>до 0,5 мм</a:t>
            </a:r>
            <a:r>
              <a:rPr lang="ru-RU" dirty="0" smtClean="0">
                <a:solidFill>
                  <a:schemeClr val="bg1"/>
                </a:solidFill>
              </a:rPr>
              <a:t>, если в этом месте присутствует пологое утолщение по внутреннему диаметру на некоторую величину, не превышающую </a:t>
            </a:r>
            <a:r>
              <a:rPr lang="ru-RU" dirty="0" smtClean="0">
                <a:solidFill>
                  <a:srgbClr val="FF99FF"/>
                </a:solidFill>
              </a:rPr>
              <a:t>1,0 мм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Торцы труб должны быть обрезаны под углом </a:t>
            </a:r>
            <a:r>
              <a:rPr lang="ru-RU" dirty="0" smtClean="0">
                <a:solidFill>
                  <a:srgbClr val="FF99FF"/>
                </a:solidFill>
              </a:rPr>
              <a:t>90 град</a:t>
            </a:r>
            <a:r>
              <a:rPr lang="ru-RU" dirty="0" smtClean="0">
                <a:solidFill>
                  <a:schemeClr val="bg1"/>
                </a:solidFill>
              </a:rPr>
              <a:t>. Величина скоса торца не должна быть более </a:t>
            </a:r>
            <a:r>
              <a:rPr lang="ru-RU" dirty="0" smtClean="0">
                <a:solidFill>
                  <a:srgbClr val="FF99FF"/>
                </a:solidFill>
              </a:rPr>
              <a:t>2 град</a:t>
            </a:r>
            <a:r>
              <a:rPr lang="ru-RU" dirty="0" smtClean="0">
                <a:solidFill>
                  <a:schemeClr val="bg1"/>
                </a:solidFill>
              </a:rPr>
              <a:t>. Заусенцы после их зачистки не должны быть более </a:t>
            </a:r>
            <a:r>
              <a:rPr lang="ru-RU" dirty="0" smtClean="0">
                <a:solidFill>
                  <a:srgbClr val="FF99FF"/>
                </a:solidFill>
              </a:rPr>
              <a:t>0,5 мм</a:t>
            </a:r>
            <a:r>
              <a:rPr lang="ru-RU" dirty="0" smtClean="0">
                <a:solidFill>
                  <a:schemeClr val="bg1"/>
                </a:solidFill>
              </a:rPr>
              <a:t>. После снятия заусенцев допустимо получившееся притупление (закругления) торцов.</a:t>
            </a:r>
          </a:p>
          <a:p>
            <a:r>
              <a:rPr lang="ru-RU" dirty="0" smtClean="0">
                <a:solidFill>
                  <a:srgbClr val="66FF33"/>
                </a:solidFill>
              </a:rPr>
              <a:t>Гидравлическое давление, которое должны выдерживать трубы, следующее: </a:t>
            </a:r>
            <a:r>
              <a:rPr lang="ru-RU" dirty="0" smtClean="0">
                <a:solidFill>
                  <a:schemeClr val="bg1"/>
                </a:solidFill>
              </a:rPr>
              <a:t>обыкновенные и легкие трубы - </a:t>
            </a:r>
            <a:r>
              <a:rPr lang="ru-RU" dirty="0" smtClean="0">
                <a:solidFill>
                  <a:srgbClr val="FF99FF"/>
                </a:solidFill>
              </a:rPr>
              <a:t>25 </a:t>
            </a:r>
            <a:r>
              <a:rPr lang="ru-RU" dirty="0" err="1" smtClean="0">
                <a:solidFill>
                  <a:srgbClr val="FF99FF"/>
                </a:solidFill>
              </a:rPr>
              <a:t>кГс</a:t>
            </a:r>
            <a:r>
              <a:rPr lang="ru-RU" dirty="0" smtClean="0">
                <a:solidFill>
                  <a:srgbClr val="FF99FF"/>
                </a:solidFill>
              </a:rPr>
              <a:t>/см</a:t>
            </a:r>
            <a:r>
              <a:rPr lang="ru-RU" baseline="30000" dirty="0" smtClean="0">
                <a:solidFill>
                  <a:srgbClr val="FF99FF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, усиленные трубы </a:t>
            </a:r>
            <a:r>
              <a:rPr lang="ru-RU" dirty="0" smtClean="0">
                <a:solidFill>
                  <a:srgbClr val="FF99FF"/>
                </a:solidFill>
              </a:rPr>
              <a:t>- 32 </a:t>
            </a:r>
            <a:r>
              <a:rPr lang="ru-RU" dirty="0" err="1" smtClean="0">
                <a:solidFill>
                  <a:srgbClr val="FF99FF"/>
                </a:solidFill>
              </a:rPr>
              <a:t>кГс</a:t>
            </a:r>
            <a:r>
              <a:rPr lang="ru-RU" dirty="0" smtClean="0">
                <a:solidFill>
                  <a:srgbClr val="FF99FF"/>
                </a:solidFill>
              </a:rPr>
              <a:t>/см</a:t>
            </a:r>
            <a:r>
              <a:rPr lang="ru-RU" baseline="30000" dirty="0" smtClean="0">
                <a:solidFill>
                  <a:srgbClr val="FF99FF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, по требованию заказчика трубы должны выдерживать давление </a:t>
            </a:r>
            <a:r>
              <a:rPr lang="ru-RU" dirty="0" smtClean="0">
                <a:solidFill>
                  <a:srgbClr val="66FF33"/>
                </a:solidFill>
              </a:rPr>
              <a:t>50 </a:t>
            </a:r>
            <a:r>
              <a:rPr lang="ru-RU" dirty="0" err="1" smtClean="0">
                <a:solidFill>
                  <a:srgbClr val="66FF33"/>
                </a:solidFill>
              </a:rPr>
              <a:t>кГс</a:t>
            </a:r>
            <a:r>
              <a:rPr lang="ru-RU" dirty="0" smtClean="0">
                <a:solidFill>
                  <a:srgbClr val="66FF33"/>
                </a:solidFill>
              </a:rPr>
              <a:t>/см</a:t>
            </a:r>
            <a:r>
              <a:rPr lang="ru-RU" baseline="30000" dirty="0" smtClean="0">
                <a:solidFill>
                  <a:srgbClr val="66FF33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Процесс формовки и сварки </a:t>
            </a:r>
            <a:r>
              <a:rPr lang="ru-RU" dirty="0" err="1" smtClean="0">
                <a:solidFill>
                  <a:srgbClr val="FF00FF"/>
                </a:solidFill>
              </a:rPr>
              <a:t>штрипса</a:t>
            </a:r>
            <a:r>
              <a:rPr lang="ru-RU" dirty="0" smtClean="0">
                <a:solidFill>
                  <a:schemeClr val="bg1"/>
                </a:solidFill>
              </a:rPr>
              <a:t> в трубу на непрерывных станах печной сварки осуществляется валками.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печном соединении металлических частей путем плавления нагретые до </a:t>
            </a:r>
            <a:r>
              <a:rPr lang="ru-RU" dirty="0" smtClean="0">
                <a:solidFill>
                  <a:srgbClr val="66FF33"/>
                </a:solidFill>
              </a:rPr>
              <a:t>1300-1350° С </a:t>
            </a:r>
            <a:r>
              <a:rPr lang="ru-RU" dirty="0" smtClean="0">
                <a:solidFill>
                  <a:schemeClr val="bg1"/>
                </a:solidFill>
              </a:rPr>
              <a:t>элементы протягивают и сворачивают вдоль по оси до прикосновения кромок друг к другу в сварочно-формовочном стане. На месте стыка кромки обдувают воздухом или кислородом, что повышает их температуру до точки таяния; благодаря давлению края свариваются. Таким образом изготовляют трубы сварные диаметром </a:t>
            </a:r>
            <a:r>
              <a:rPr lang="ru-RU" dirty="0" smtClean="0">
                <a:solidFill>
                  <a:srgbClr val="66FF33"/>
                </a:solidFill>
              </a:rPr>
              <a:t>75-100 мм.</a:t>
            </a:r>
          </a:p>
          <a:p>
            <a:r>
              <a:rPr lang="ru-RU" dirty="0" smtClean="0">
                <a:solidFill>
                  <a:srgbClr val="66FF33"/>
                </a:solidFill>
              </a:rPr>
              <a:t>Скорость сварки </a:t>
            </a:r>
            <a:r>
              <a:rPr lang="ru-RU" dirty="0" smtClean="0">
                <a:solidFill>
                  <a:srgbClr val="FF99FF"/>
                </a:solidFill>
              </a:rPr>
              <a:t>300 м/мин</a:t>
            </a:r>
            <a:r>
              <a:rPr lang="ru-RU" dirty="0" smtClean="0">
                <a:solidFill>
                  <a:srgbClr val="66FF33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Печная сварка ВГП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Стан горячего редуцирования для выпуска труб ВГ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4535862" cy="2509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429264"/>
            <a:ext cx="8229600" cy="119696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99FF"/>
                </a:solidFill>
              </a:rPr>
              <a:t>Схема сварки труб контактным способом</a:t>
            </a:r>
            <a:r>
              <a:rPr lang="ru-RU" dirty="0" smtClean="0">
                <a:solidFill>
                  <a:schemeClr val="bg1"/>
                </a:solidFill>
              </a:rPr>
              <a:t>: 1 — труба; 2 — скользящие контакты; 3 — сердечник; 4 — обжимные ролики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Тигр\Мои документы\Мои рисунки\240570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45309"/>
            <a:ext cx="3429024" cy="263985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28604"/>
            <a:ext cx="8229600" cy="1857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Существует так же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полностью механизированный способ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изготовления тонкостенных труб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контактным методом сопротивления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Широко используют для изготовления труб  диаметром </a:t>
            </a:r>
            <a:r>
              <a:rPr lang="ru-RU" dirty="0" smtClean="0">
                <a:solidFill>
                  <a:srgbClr val="66FF33"/>
                </a:solidFill>
              </a:rPr>
              <a:t>8-529мм</a:t>
            </a:r>
            <a:r>
              <a:rPr lang="ru-RU" dirty="0" smtClean="0">
                <a:solidFill>
                  <a:schemeClr val="bg1"/>
                </a:solidFill>
              </a:rPr>
              <a:t> с толщиной стенки </a:t>
            </a:r>
            <a:r>
              <a:rPr lang="ru-RU" dirty="0" smtClean="0">
                <a:solidFill>
                  <a:srgbClr val="66FF33"/>
                </a:solidFill>
              </a:rPr>
              <a:t>0,3-10мм</a:t>
            </a:r>
            <a:r>
              <a:rPr lang="ru-RU" dirty="0" smtClean="0">
                <a:solidFill>
                  <a:schemeClr val="bg1"/>
                </a:solidFill>
              </a:rPr>
              <a:t> сваркой </a:t>
            </a:r>
            <a:r>
              <a:rPr lang="ru-RU" dirty="0" smtClean="0">
                <a:solidFill>
                  <a:srgbClr val="FF99FF"/>
                </a:solidFill>
              </a:rPr>
              <a:t>токами высокой частоты (ТВЧ).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 сравнению с контактной сваркой сопротивлением  она </a:t>
            </a:r>
            <a:r>
              <a:rPr lang="ru-RU" dirty="0" smtClean="0">
                <a:solidFill>
                  <a:srgbClr val="FF99FF"/>
                </a:solidFill>
              </a:rPr>
              <a:t>обеспечивает более высокие скорости и возможность изготовления труб из сталей, цветных металлов и их сплавов.</a:t>
            </a:r>
            <a:endParaRPr lang="ru-RU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58579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FF33"/>
                </a:solidFill>
              </a:rPr>
              <a:t>Сопротивление разрыву у бесшовных труб</a:t>
            </a:r>
            <a:r>
              <a:rPr lang="ru-RU" dirty="0" smtClean="0">
                <a:solidFill>
                  <a:schemeClr val="bg1"/>
                </a:solidFill>
              </a:rPr>
              <a:t>, согласно данному </a:t>
            </a:r>
            <a:r>
              <a:rPr lang="ru-RU" dirty="0" err="1" smtClean="0">
                <a:solidFill>
                  <a:schemeClr val="bg1"/>
                </a:solidFill>
              </a:rPr>
              <a:t>ГОСТу</a:t>
            </a:r>
            <a:r>
              <a:rPr lang="ru-RU" dirty="0" smtClean="0">
                <a:solidFill>
                  <a:schemeClr val="bg1"/>
                </a:solidFill>
              </a:rPr>
              <a:t>, колеблется от </a:t>
            </a:r>
            <a:r>
              <a:rPr lang="ru-RU" dirty="0" smtClean="0">
                <a:solidFill>
                  <a:srgbClr val="66FF33"/>
                </a:solidFill>
              </a:rPr>
              <a:t>36 </a:t>
            </a:r>
            <a:r>
              <a:rPr lang="ru-RU" dirty="0" err="1" smtClean="0">
                <a:solidFill>
                  <a:srgbClr val="66FF33"/>
                </a:solidFill>
              </a:rPr>
              <a:t>кГс</a:t>
            </a:r>
            <a:r>
              <a:rPr lang="ru-RU" dirty="0" smtClean="0">
                <a:solidFill>
                  <a:srgbClr val="66FF33"/>
                </a:solidFill>
              </a:rPr>
              <a:t>/см</a:t>
            </a:r>
            <a:r>
              <a:rPr lang="ru-RU" baseline="30000" dirty="0" smtClean="0">
                <a:solidFill>
                  <a:srgbClr val="66FF33"/>
                </a:solidFill>
              </a:rPr>
              <a:t>2</a:t>
            </a:r>
            <a:r>
              <a:rPr lang="ru-RU" dirty="0">
                <a:solidFill>
                  <a:srgbClr val="66FF33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для стали марки </a:t>
            </a:r>
            <a:r>
              <a:rPr lang="ru-RU" dirty="0" smtClean="0">
                <a:solidFill>
                  <a:srgbClr val="66FF33"/>
                </a:solidFill>
              </a:rPr>
              <a:t>10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до </a:t>
            </a:r>
            <a:r>
              <a:rPr lang="ru-RU" dirty="0">
                <a:solidFill>
                  <a:srgbClr val="66FF33"/>
                </a:solidFill>
              </a:rPr>
              <a:t>70 </a:t>
            </a:r>
            <a:r>
              <a:rPr lang="ru-RU" dirty="0" err="1" smtClean="0">
                <a:solidFill>
                  <a:srgbClr val="66FF33"/>
                </a:solidFill>
              </a:rPr>
              <a:t>кГс</a:t>
            </a:r>
            <a:r>
              <a:rPr lang="ru-RU" dirty="0" smtClean="0">
                <a:solidFill>
                  <a:srgbClr val="66FF33"/>
                </a:solidFill>
              </a:rPr>
              <a:t>/см</a:t>
            </a:r>
            <a:r>
              <a:rPr lang="ru-RU" baseline="30000" dirty="0" smtClean="0">
                <a:solidFill>
                  <a:srgbClr val="66FF33"/>
                </a:solidFill>
              </a:rPr>
              <a:t>2 </a:t>
            </a:r>
            <a:r>
              <a:rPr lang="ru-RU" dirty="0" smtClean="0">
                <a:solidFill>
                  <a:schemeClr val="bg1"/>
                </a:solidFill>
              </a:rPr>
              <a:t>для стали марки </a:t>
            </a:r>
            <a:r>
              <a:rPr lang="ru-RU" dirty="0">
                <a:solidFill>
                  <a:srgbClr val="66FF33"/>
                </a:solidFill>
              </a:rPr>
              <a:t>30ХГСА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>
                <a:solidFill>
                  <a:schemeClr val="bg1"/>
                </a:solidFill>
              </a:rPr>
              <a:t>требованию заказчика бесшовные трубы должны быть способны выдерживать гидравлическое давление согласно требованиям </a:t>
            </a:r>
            <a:r>
              <a:rPr lang="ru-RU" dirty="0">
                <a:solidFill>
                  <a:srgbClr val="66FF33"/>
                </a:solidFill>
              </a:rPr>
              <a:t>ГОСТ 3845</a:t>
            </a:r>
            <a:r>
              <a:rPr lang="ru-RU" dirty="0">
                <a:solidFill>
                  <a:schemeClr val="bg1"/>
                </a:solidFill>
              </a:rPr>
              <a:t>, но не более </a:t>
            </a:r>
            <a:r>
              <a:rPr lang="ru-RU" dirty="0">
                <a:solidFill>
                  <a:srgbClr val="66FF33"/>
                </a:solidFill>
              </a:rPr>
              <a:t>200 кгс/</a:t>
            </a:r>
            <a:r>
              <a:rPr lang="ru-RU" dirty="0" smtClean="0">
                <a:solidFill>
                  <a:srgbClr val="66FF33"/>
                </a:solidFill>
              </a:rPr>
              <a:t>см</a:t>
            </a:r>
            <a:r>
              <a:rPr lang="ru-RU" baseline="30000" dirty="0" smtClean="0">
                <a:solidFill>
                  <a:srgbClr val="66FF33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Кроме того, </a:t>
            </a:r>
            <a:r>
              <a:rPr lang="ru-RU" dirty="0" smtClean="0">
                <a:solidFill>
                  <a:srgbClr val="FF99FF"/>
                </a:solidFill>
              </a:rPr>
              <a:t>при высокочастотной сварке </a:t>
            </a:r>
            <a:r>
              <a:rPr lang="ru-RU" dirty="0" smtClean="0">
                <a:solidFill>
                  <a:srgbClr val="66FF33"/>
                </a:solidFill>
              </a:rPr>
              <a:t>одно и тоже оборудование можно использовать для изготовления труб из разных материалов</a:t>
            </a:r>
            <a:r>
              <a:rPr lang="ru-RU" dirty="0" smtClean="0">
                <a:solidFill>
                  <a:schemeClr val="bg1"/>
                </a:solidFill>
              </a:rPr>
              <a:t>, изменяя только электрические и скоростные параметры процесса.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i="1" dirty="0" smtClean="0">
                <a:solidFill>
                  <a:schemeClr val="bg1"/>
                </a:solidFill>
              </a:rPr>
              <a:t>Схемы поперечной (а) и продольной (б) стыковой сварки ТВЧ: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35732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1 - свариваемые трубы; 2 - индуктор;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3 - </a:t>
            </a:r>
            <a:r>
              <a:rPr lang="ru-RU" i="1" dirty="0" err="1" smtClean="0">
                <a:solidFill>
                  <a:schemeClr val="bg1"/>
                </a:solidFill>
              </a:rPr>
              <a:t>магнитопровод</a:t>
            </a:r>
            <a:r>
              <a:rPr lang="ru-RU" i="1" dirty="0" smtClean="0">
                <a:solidFill>
                  <a:schemeClr val="bg1"/>
                </a:solidFill>
              </a:rPr>
              <a:t>; 4 - устройство для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создания сварочного давления</a:t>
            </a:r>
            <a:endParaRPr lang="ru-RU" dirty="0"/>
          </a:p>
        </p:txBody>
      </p:sp>
      <p:pic>
        <p:nvPicPr>
          <p:cNvPr id="67586" name="Picture 2" descr="http://www.svarkainfo.ru/uploads/images/h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419113" cy="363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429684" cy="142875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Индуктор для продольной сварки труб из углеродистой стали диаметром 5 дюймов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svarka-weber.ru/storage/img/termpmacchine/sv_tr_te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8"/>
            <a:ext cx="4775249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Комплекс для продольной сварки ТВЧ овальных труб из углеродистой стали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6562" name="Picture 2" descr="http://www.svarka-weber.ru/storage/img/termpmacchine/term_mash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5263778" cy="3996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IV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Плоскосворачиваемые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трубы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229600" cy="24288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Эти трубы могут иметь толщину стенки до </a:t>
            </a:r>
            <a:r>
              <a:rPr lang="ru-RU" dirty="0" smtClean="0">
                <a:solidFill>
                  <a:srgbClr val="66FF33"/>
                </a:solidFill>
              </a:rPr>
              <a:t>4мм</a:t>
            </a:r>
            <a:r>
              <a:rPr lang="ru-RU" dirty="0" smtClean="0">
                <a:solidFill>
                  <a:schemeClr val="bg1"/>
                </a:solidFill>
              </a:rPr>
              <a:t> и  внутренний диаметр до </a:t>
            </a:r>
            <a:r>
              <a:rPr lang="ru-RU" dirty="0" smtClean="0">
                <a:solidFill>
                  <a:srgbClr val="66FF33"/>
                </a:solidFill>
              </a:rPr>
              <a:t>300—400 мм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Picture 2" descr="C:\Documents and Settings\Тигр\Мои документы\Мои рисунки\Изображение\Изображение 028.jpg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 l="59285" t="10043" r="6671" b="74977"/>
          <a:stretch>
            <a:fillRect/>
          </a:stretch>
        </p:blipFill>
        <p:spPr bwMode="auto">
          <a:xfrm>
            <a:off x="2071670" y="3714752"/>
            <a:ext cx="4429156" cy="2415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Они получили широкое применение </a:t>
            </a:r>
            <a:r>
              <a:rPr lang="ru-RU" dirty="0" smtClean="0">
                <a:solidFill>
                  <a:srgbClr val="FF99FF"/>
                </a:solidFill>
              </a:rPr>
              <a:t>при прокладке промысловых и газосборных трубопроводов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rgbClr val="66FF33"/>
                </a:solidFill>
              </a:rPr>
              <a:t>работающих под давлением до 10кГ/см</a:t>
            </a:r>
            <a:r>
              <a:rPr lang="ru-RU" baseline="30000" dirty="0" smtClean="0">
                <a:solidFill>
                  <a:srgbClr val="66FF33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smtClean="0">
                <a:solidFill>
                  <a:srgbClr val="FF99FF"/>
                </a:solidFill>
              </a:rPr>
              <a:t>нефтяных месторождениях, в сельском хозяйстве и т.п.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4290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 использовании </a:t>
            </a:r>
            <a:r>
              <a:rPr lang="ru-RU" dirty="0" err="1" smtClean="0">
                <a:solidFill>
                  <a:schemeClr val="bg1"/>
                </a:solidFill>
              </a:rPr>
              <a:t>плоскосворачиваемых</a:t>
            </a:r>
            <a:r>
              <a:rPr lang="ru-RU" dirty="0" smtClean="0">
                <a:solidFill>
                  <a:schemeClr val="bg1"/>
                </a:solidFill>
              </a:rPr>
              <a:t> труб экономия металла благодаря уменьшению толщины стенки составляет </a:t>
            </a:r>
            <a:r>
              <a:rPr lang="ru-RU" b="1" dirty="0" smtClean="0">
                <a:solidFill>
                  <a:srgbClr val="66FF33"/>
                </a:solidFill>
              </a:rPr>
              <a:t>50 —60 %, </a:t>
            </a:r>
            <a:r>
              <a:rPr lang="ru-RU" dirty="0" smtClean="0">
                <a:solidFill>
                  <a:schemeClr val="bg1"/>
                </a:solidFill>
              </a:rPr>
              <a:t>объем монтажных работ на трассе сводится к минимуму и значительно уменьшается стоимость прокладки трубопроводов.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Тигр\Мои документы\Мои рисунки\Изображение\Изображение 028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3443" t="34178" r="5639" b="37525"/>
          <a:stretch>
            <a:fillRect/>
          </a:stretch>
        </p:blipFill>
        <p:spPr bwMode="auto">
          <a:xfrm>
            <a:off x="928662" y="3786190"/>
            <a:ext cx="7221541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Сварка </a:t>
            </a:r>
            <a:r>
              <a:rPr lang="ru-RU" dirty="0" err="1" smtClean="0">
                <a:solidFill>
                  <a:schemeClr val="bg1"/>
                </a:solidFill>
              </a:rPr>
              <a:t>плоскосворачиваемых</a:t>
            </a:r>
            <a:r>
              <a:rPr lang="ru-RU" dirty="0" smtClean="0">
                <a:solidFill>
                  <a:schemeClr val="bg1"/>
                </a:solidFill>
              </a:rPr>
              <a:t> труб выполняется </a:t>
            </a:r>
            <a:r>
              <a:rPr lang="ru-RU" dirty="0" smtClean="0">
                <a:solidFill>
                  <a:srgbClr val="66FF33"/>
                </a:solidFill>
              </a:rPr>
              <a:t>в специальном стане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Две стальные ленты накладываются одна на другую и </a:t>
            </a:r>
            <a:r>
              <a:rPr lang="ru-RU" dirty="0" smtClean="0">
                <a:solidFill>
                  <a:srgbClr val="FF99FF"/>
                </a:solidFill>
              </a:rPr>
              <a:t>свариваются двумя продольными швами на роликовой контактной машине  или дуговыми автоматами. </a:t>
            </a:r>
            <a:endParaRPr lang="ru-RU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Схема стана для контактной шовной  (роликовой) сварки </a:t>
            </a:r>
            <a:r>
              <a:rPr lang="ru-RU" sz="2400" dirty="0" err="1" smtClean="0">
                <a:solidFill>
                  <a:schemeClr val="bg1"/>
                </a:solidFill>
              </a:rPr>
              <a:t>прлоскосворачиваемых</a:t>
            </a:r>
            <a:r>
              <a:rPr lang="ru-RU" sz="2400" dirty="0" smtClean="0">
                <a:solidFill>
                  <a:schemeClr val="bg1"/>
                </a:solidFill>
              </a:rPr>
              <a:t> труб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9288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 – рулоны стальной ленты;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2-сварочные ролики;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 – правильное устройство;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 – сворачивающее устройство.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Тигр\Мои документы\Мои рисунки\Изображение\Изображение 028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24209" t="8323" r="39684" b="75032"/>
          <a:stretch>
            <a:fillRect/>
          </a:stretch>
        </p:blipFill>
        <p:spPr bwMode="auto">
          <a:xfrm>
            <a:off x="1643042" y="1357298"/>
            <a:ext cx="550072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 мере сварки трубная заготовка проходит  правильное устройство и  сматывается в рулон. </a:t>
            </a:r>
          </a:p>
          <a:p>
            <a:r>
              <a:rPr lang="ru-RU" dirty="0" smtClean="0">
                <a:solidFill>
                  <a:srgbClr val="66FF33"/>
                </a:solidFill>
              </a:rPr>
              <a:t>На месте укладки труб рулон разматывают и трубу раздувают сжатым воздухом или водой.</a:t>
            </a:r>
            <a:endParaRPr lang="ru-RU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Трубы магистральных трубопроводов изготовляют </a:t>
            </a:r>
            <a:r>
              <a:rPr lang="ru-RU" dirty="0" smtClean="0">
                <a:solidFill>
                  <a:srgbClr val="FF99FF"/>
                </a:solidFill>
              </a:rPr>
              <a:t>сваркой под флюсом.</a:t>
            </a:r>
          </a:p>
          <a:p>
            <a:r>
              <a:rPr lang="ru-RU" dirty="0" smtClean="0">
                <a:solidFill>
                  <a:srgbClr val="FF99FF"/>
                </a:solidFill>
              </a:rPr>
              <a:t>Из-за ограниченной ширины листов </a:t>
            </a:r>
            <a:r>
              <a:rPr lang="ru-RU" dirty="0" err="1" smtClean="0">
                <a:solidFill>
                  <a:schemeClr val="bg1"/>
                </a:solidFill>
              </a:rPr>
              <a:t>прямошовные</a:t>
            </a:r>
            <a:r>
              <a:rPr lang="ru-RU" dirty="0" smtClean="0">
                <a:solidFill>
                  <a:schemeClr val="bg1"/>
                </a:solidFill>
              </a:rPr>
              <a:t> трубы  диаметром до </a:t>
            </a:r>
            <a:r>
              <a:rPr lang="ru-RU" dirty="0" smtClean="0">
                <a:solidFill>
                  <a:srgbClr val="66FF33"/>
                </a:solidFill>
              </a:rPr>
              <a:t>820мм</a:t>
            </a:r>
            <a:r>
              <a:rPr lang="ru-RU" dirty="0" smtClean="0">
                <a:solidFill>
                  <a:schemeClr val="bg1"/>
                </a:solidFill>
              </a:rPr>
              <a:t> сваривают одним продольным швом, при большем диаметре двумя швами.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Перед сваркой листы проходят обработку кромок и формовку.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2862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Домашнее задание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571480"/>
            <a:ext cx="4500594" cy="61436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66FF33"/>
                </a:solidFill>
              </a:rPr>
              <a:t>1 вариант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Где применяют бесшовные трубы?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сваривают </a:t>
            </a:r>
            <a:r>
              <a:rPr lang="ru-RU" dirty="0" err="1" smtClean="0">
                <a:solidFill>
                  <a:schemeClr val="bg1"/>
                </a:solidFill>
              </a:rPr>
              <a:t>прямошовные</a:t>
            </a:r>
            <a:r>
              <a:rPr lang="ru-RU" dirty="0" smtClean="0">
                <a:solidFill>
                  <a:schemeClr val="bg1"/>
                </a:solidFill>
              </a:rPr>
              <a:t> трубы?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проверяют качество сварки готовых труб?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Преимущество труб со спиральным швом.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Какое оборудование применяют для сварки труб со спиральным швом?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Виды труб ВГП.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чем заключается печная сварка труб?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Преимущества  сварки ТВЧ.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Преимущества </a:t>
            </a:r>
            <a:r>
              <a:rPr lang="ru-RU" dirty="0" err="1" smtClean="0">
                <a:solidFill>
                  <a:schemeClr val="bg1"/>
                </a:solidFill>
              </a:rPr>
              <a:t>плоскосворачиваемых</a:t>
            </a:r>
            <a:r>
              <a:rPr lang="ru-RU" dirty="0" smtClean="0">
                <a:solidFill>
                  <a:schemeClr val="bg1"/>
                </a:solidFill>
              </a:rPr>
              <a:t> труб.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изготовляют </a:t>
            </a:r>
            <a:r>
              <a:rPr lang="ru-RU" dirty="0" err="1" smtClean="0">
                <a:solidFill>
                  <a:schemeClr val="bg1"/>
                </a:solidFill>
              </a:rPr>
              <a:t>плоскосварачиваемые</a:t>
            </a:r>
            <a:r>
              <a:rPr lang="ru-RU" dirty="0" smtClean="0">
                <a:solidFill>
                  <a:schemeClr val="bg1"/>
                </a:solidFill>
              </a:rPr>
              <a:t> трубы?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00562" y="571480"/>
            <a:ext cx="4429156" cy="607223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66FF33"/>
                </a:solidFill>
              </a:rPr>
              <a:t>2 вариант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изготовляют бесшовные трубы?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Какое оборудование применяют для сварки </a:t>
            </a:r>
            <a:r>
              <a:rPr lang="ru-RU" dirty="0" err="1" smtClean="0">
                <a:solidFill>
                  <a:schemeClr val="bg1"/>
                </a:solidFill>
              </a:rPr>
              <a:t>прямошовных</a:t>
            </a:r>
            <a:r>
              <a:rPr lang="ru-RU" dirty="0" smtClean="0">
                <a:solidFill>
                  <a:schemeClr val="bg1"/>
                </a:solidFill>
              </a:rPr>
              <a:t> труб?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Какую механическую обработку труб делают после сварки?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сваривают трубы со спиральным швом?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проверяют качество сварки готовых труб?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Способы изготовления труб ВГП.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Преимущества и недостатки печной сварки труб?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 какое давление рассчитаны трубы ВГП?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Где применяют </a:t>
            </a:r>
            <a:r>
              <a:rPr lang="ru-RU" dirty="0" err="1" smtClean="0">
                <a:solidFill>
                  <a:schemeClr val="bg1"/>
                </a:solidFill>
              </a:rPr>
              <a:t>плоскосварачиваемые</a:t>
            </a:r>
            <a:r>
              <a:rPr lang="ru-RU" dirty="0" smtClean="0">
                <a:solidFill>
                  <a:schemeClr val="bg1"/>
                </a:solidFill>
              </a:rPr>
              <a:t> трубы?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Из каких металлов  изготовляют трубы?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rogress-stanko.ru/0/images/555/5zhang_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23342" cy="6172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FF33"/>
                </a:solidFill>
              </a:rPr>
              <a:t>Формовка</a:t>
            </a:r>
            <a:r>
              <a:rPr lang="ru-RU" dirty="0" smtClean="0">
                <a:solidFill>
                  <a:schemeClr val="bg1"/>
                </a:solidFill>
              </a:rPr>
              <a:t> может производится с помощью вальцов  с последующей правкой или штамповкой на прессах с последующей раздачей труб в специальных прессах-расширителях.</a:t>
            </a:r>
          </a:p>
          <a:p>
            <a:r>
              <a:rPr lang="ru-RU" dirty="0" smtClean="0">
                <a:solidFill>
                  <a:srgbClr val="66FF33"/>
                </a:solidFill>
              </a:rPr>
              <a:t>Сваривают швы с двух сторон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rgbClr val="FF99FF"/>
                </a:solidFill>
              </a:rPr>
              <a:t>Челябинском трубопрокатном заводе</a:t>
            </a:r>
            <a:r>
              <a:rPr lang="ru-RU" dirty="0" smtClean="0">
                <a:solidFill>
                  <a:schemeClr val="bg1"/>
                </a:solidFill>
              </a:rPr>
              <a:t> наружный шов укладывают первым, на </a:t>
            </a:r>
            <a:r>
              <a:rPr lang="ru-RU" dirty="0" err="1" smtClean="0">
                <a:solidFill>
                  <a:srgbClr val="FF99FF"/>
                </a:solidFill>
              </a:rPr>
              <a:t>Харцизском</a:t>
            </a:r>
            <a:r>
              <a:rPr lang="ru-RU" dirty="0" smtClean="0">
                <a:solidFill>
                  <a:srgbClr val="FF99FF"/>
                </a:solidFill>
              </a:rPr>
              <a:t> – </a:t>
            </a:r>
            <a:r>
              <a:rPr lang="ru-RU" dirty="0" smtClean="0">
                <a:solidFill>
                  <a:schemeClr val="bg1"/>
                </a:solidFill>
              </a:rPr>
              <a:t>  сначала сваривают внутренний шов.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Поточная линия производства </a:t>
            </a:r>
            <a:r>
              <a:rPr lang="ru-RU" sz="2800" dirty="0" err="1" smtClean="0">
                <a:solidFill>
                  <a:schemeClr val="bg1"/>
                </a:solidFill>
              </a:rPr>
              <a:t>прямошовных</a:t>
            </a:r>
            <a:r>
              <a:rPr lang="ru-RU" sz="2800" dirty="0" smtClean="0">
                <a:solidFill>
                  <a:schemeClr val="bg1"/>
                </a:solidFill>
              </a:rPr>
              <a:t> труб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3" name="Picture 3" descr="http://progress-stanko.ru/0/images/555/5-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103765" cy="476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Формующая машина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progress-stanko.ru/0/images/555/5-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064903" cy="476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Сварка внутренних и наружных швов выполняется на </a:t>
            </a:r>
            <a:r>
              <a:rPr lang="ru-RU" u="sng" dirty="0" smtClean="0">
                <a:solidFill>
                  <a:srgbClr val="FF99FF"/>
                </a:solidFill>
              </a:rPr>
              <a:t>проходном стане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подаче в стан </a:t>
            </a:r>
            <a:r>
              <a:rPr lang="ru-RU" dirty="0" smtClean="0">
                <a:solidFill>
                  <a:srgbClr val="66FF33"/>
                </a:solidFill>
              </a:rPr>
              <a:t>трубная заготовка </a:t>
            </a:r>
            <a:r>
              <a:rPr lang="ru-RU" dirty="0" smtClean="0">
                <a:solidFill>
                  <a:schemeClr val="bg1"/>
                </a:solidFill>
              </a:rPr>
              <a:t>надвигается на </a:t>
            </a:r>
            <a:r>
              <a:rPr lang="ru-RU" dirty="0" smtClean="0">
                <a:solidFill>
                  <a:srgbClr val="66FF33"/>
                </a:solidFill>
              </a:rPr>
              <a:t>оправку</a:t>
            </a:r>
            <a:r>
              <a:rPr lang="ru-RU" dirty="0" smtClean="0">
                <a:solidFill>
                  <a:schemeClr val="bg1"/>
                </a:solidFill>
              </a:rPr>
              <a:t>, подвешенную к </a:t>
            </a:r>
            <a:r>
              <a:rPr lang="ru-RU" dirty="0" smtClean="0">
                <a:solidFill>
                  <a:srgbClr val="66FF33"/>
                </a:solidFill>
              </a:rPr>
              <a:t>направляющему ножу</a:t>
            </a:r>
            <a:r>
              <a:rPr lang="ru-RU" dirty="0" smtClean="0">
                <a:solidFill>
                  <a:schemeClr val="bg1"/>
                </a:solidFill>
              </a:rPr>
              <a:t> и опирающуюся роликами о внутреннюю поверхность трубы. Движение трубы через стан со сварочной скоростью обеспечивается приводными горизонтальными роликами стана.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1723</Words>
  <Application>Microsoft Office PowerPoint</Application>
  <PresentationFormat>Экран (4:3)</PresentationFormat>
  <Paragraphs>136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Arial</vt:lpstr>
      <vt:lpstr>Century Gothic</vt:lpstr>
      <vt:lpstr>Wingdings</vt:lpstr>
      <vt:lpstr>Тема Office</vt:lpstr>
      <vt:lpstr>Изготовление сварных труб</vt:lpstr>
      <vt:lpstr>(I)Трубы со швом по образующей (прямошовные трубы)</vt:lpstr>
      <vt:lpstr>Презентация PowerPoint</vt:lpstr>
      <vt:lpstr>Презентация PowerPoint</vt:lpstr>
      <vt:lpstr>Презентация PowerPoint</vt:lpstr>
      <vt:lpstr>Презентация PowerPoint</vt:lpstr>
      <vt:lpstr>Поточная линия производства прямошовных труб </vt:lpstr>
      <vt:lpstr>Формующая машина</vt:lpstr>
      <vt:lpstr>Презентация PowerPoint</vt:lpstr>
      <vt:lpstr>Схема выполнения наружного шва трубы на стане проходного типа</vt:lpstr>
      <vt:lpstr>Презентация PowerPoint</vt:lpstr>
      <vt:lpstr>Сварка снаружи и изнутри</vt:lpstr>
      <vt:lpstr>Презентация PowerPoint</vt:lpstr>
      <vt:lpstr>Устройство для сборки трубы из двух корыт</vt:lpstr>
      <vt:lpstr>Презентация PowerPoint</vt:lpstr>
      <vt:lpstr>Механический расширитель</vt:lpstr>
      <vt:lpstr>Ультразвуковая дефектоскопия </vt:lpstr>
      <vt:lpstr>Технологическая схема потока линии по производству труб с продольным швом и дуговой сваркой под флюсом</vt:lpstr>
      <vt:lpstr>Презентация PowerPoint</vt:lpstr>
      <vt:lpstr>Презентация PowerPoint</vt:lpstr>
      <vt:lpstr>Презентация PowerPoint</vt:lpstr>
      <vt:lpstr>(II)Трубы со спиральным швом </vt:lpstr>
      <vt:lpstr>Презентация PowerPoint</vt:lpstr>
      <vt:lpstr>Презентация PowerPoint</vt:lpstr>
      <vt:lpstr>Схема стана для изготовления труб  из ленты со спиральным швом</vt:lpstr>
      <vt:lpstr>Линия по производству труб со спиральным швом </vt:lpstr>
      <vt:lpstr>Презентация PowerPoint</vt:lpstr>
      <vt:lpstr>Презентация PowerPoint</vt:lpstr>
      <vt:lpstr>Презентация PowerPoint</vt:lpstr>
      <vt:lpstr>Ультразвуковая дефектоскопия </vt:lpstr>
      <vt:lpstr>Гидростатическое испытание </vt:lpstr>
      <vt:lpstr>(III) Водогазопроводные трубы (ВГП)</vt:lpstr>
      <vt:lpstr>Презентация PowerPoint</vt:lpstr>
      <vt:lpstr>Презентация PowerPoint</vt:lpstr>
      <vt:lpstr>Презентация PowerPoint</vt:lpstr>
      <vt:lpstr>Презентация PowerPoint</vt:lpstr>
      <vt:lpstr>Печная сварка ВГП</vt:lpstr>
      <vt:lpstr>Презентация PowerPoint</vt:lpstr>
      <vt:lpstr>Презентация PowerPoint</vt:lpstr>
      <vt:lpstr>Презентация PowerPoint</vt:lpstr>
      <vt:lpstr>Схемы поперечной (а) и продольной (б) стыковой сварки ТВЧ: </vt:lpstr>
      <vt:lpstr>Индуктор для продольной сварки труб из углеродистой стали диаметром 5 дюймов</vt:lpstr>
      <vt:lpstr>Комплекс для продольной сварки ТВЧ овальных труб из углеродистой стали</vt:lpstr>
      <vt:lpstr>(IV)Плоскосворачиваемые трубы</vt:lpstr>
      <vt:lpstr>Презентация PowerPoint</vt:lpstr>
      <vt:lpstr>Презентация PowerPoint</vt:lpstr>
      <vt:lpstr>Презентация PowerPoint</vt:lpstr>
      <vt:lpstr>Схема стана для контактной шовной  (роликовой) сварки прлоскосворачиваемых труб</vt:lpstr>
      <vt:lpstr>Презентация PowerPoint</vt:lpstr>
      <vt:lpstr>Домашнее задание</vt:lpstr>
      <vt:lpstr>Презентация PowerPoint</vt:lpstr>
    </vt:vector>
  </TitlesOfParts>
  <Company>Патриот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сварных труб</dc:title>
  <dc:creator>Тигр</dc:creator>
  <cp:lastModifiedBy>User</cp:lastModifiedBy>
  <cp:revision>66</cp:revision>
  <dcterms:created xsi:type="dcterms:W3CDTF">2009-04-07T17:41:24Z</dcterms:created>
  <dcterms:modified xsi:type="dcterms:W3CDTF">2020-04-13T14:55:07Z</dcterms:modified>
</cp:coreProperties>
</file>